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0" r:id="rId4"/>
    <p:sldId id="274" r:id="rId5"/>
    <p:sldId id="257" r:id="rId6"/>
    <p:sldId id="258" r:id="rId7"/>
    <p:sldId id="259" r:id="rId8"/>
    <p:sldId id="260" r:id="rId9"/>
    <p:sldId id="33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9" r:id="rId23"/>
    <p:sldId id="340" r:id="rId24"/>
    <p:sldId id="341" r:id="rId25"/>
    <p:sldId id="281" r:id="rId26"/>
    <p:sldId id="342" r:id="rId27"/>
    <p:sldId id="34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276" r:id="rId78"/>
    <p:sldId id="277" r:id="rId79"/>
    <p:sldId id="278" r:id="rId80"/>
    <p:sldId id="333" r:id="rId81"/>
    <p:sldId id="334" r:id="rId82"/>
    <p:sldId id="335" r:id="rId83"/>
    <p:sldId id="336" r:id="rId84"/>
    <p:sldId id="337" r:id="rId85"/>
    <p:sldId id="338" r:id="rId8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/>
    <p:restoredTop sz="94571"/>
  </p:normalViewPr>
  <p:slideViewPr>
    <p:cSldViewPr>
      <p:cViewPr varScale="1">
        <p:scale>
          <a:sx n="103" d="100"/>
          <a:sy n="103" d="100"/>
        </p:scale>
        <p:origin x="176" y="7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633" y="1362964"/>
            <a:ext cx="3275965" cy="457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91347" y="1362964"/>
            <a:ext cx="3679825" cy="463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"/>
            <a:ext cx="12192000" cy="6857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510" y="772858"/>
            <a:ext cx="10655935" cy="503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549" y="1390423"/>
            <a:ext cx="10457180" cy="469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8561" y="6201449"/>
            <a:ext cx="228559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ov.br/mct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0995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67600" y="4059732"/>
            <a:ext cx="4289553" cy="203786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endParaRPr sz="1650" dirty="0">
              <a:latin typeface="Arial"/>
              <a:cs typeface="Arial"/>
            </a:endParaRPr>
          </a:p>
          <a:p>
            <a:pPr marL="2241550" marR="5080" indent="384175" algn="r">
              <a:lnSpc>
                <a:spcPct val="99800"/>
              </a:lnSpc>
              <a:spcBef>
                <a:spcPts val="5"/>
              </a:spcBef>
            </a:pPr>
            <a:endParaRPr sz="4800" dirty="0">
              <a:latin typeface="Arial"/>
              <a:cs typeface="Arial"/>
            </a:endParaRPr>
          </a:p>
          <a:p>
            <a:pPr marL="757555" marR="25400" indent="52705">
              <a:lnSpc>
                <a:spcPct val="102600"/>
              </a:lnSpc>
              <a:spcBef>
                <a:spcPts val="3315"/>
              </a:spcBef>
            </a:pPr>
            <a:r>
              <a:rPr sz="1950" dirty="0" err="1">
                <a:solidFill>
                  <a:srgbClr val="FFFFFF"/>
                </a:solidFill>
                <a:latin typeface="Arial"/>
                <a:cs typeface="Arial"/>
              </a:rPr>
              <a:t>Proposta</a:t>
            </a:r>
            <a:r>
              <a:rPr sz="19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Plano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30" dirty="0">
                <a:solidFill>
                  <a:srgbClr val="FFFFFF"/>
                </a:solidFill>
                <a:latin typeface="Arial"/>
                <a:cs typeface="Arial"/>
              </a:rPr>
              <a:t>Brasileiro</a:t>
            </a:r>
            <a:r>
              <a:rPr sz="1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19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9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2024-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2028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1984" y="449718"/>
            <a:ext cx="5390015" cy="7847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C969B8-5C6C-2E47-8536-AF34D8F4941B}"/>
              </a:ext>
            </a:extLst>
          </p:cNvPr>
          <p:cNvSpPr txBox="1"/>
          <p:nvPr/>
        </p:nvSpPr>
        <p:spPr>
          <a:xfrm>
            <a:off x="6982391" y="2422168"/>
            <a:ext cx="5029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FFDA00"/>
                </a:solidFill>
                <a:latin typeface="Arial"/>
                <a:cs typeface="Arial"/>
              </a:rPr>
              <a:t>IA para o </a:t>
            </a:r>
          </a:p>
          <a:p>
            <a:r>
              <a:rPr lang="pt-BR" sz="5400" b="1" dirty="0">
                <a:solidFill>
                  <a:srgbClr val="FFDA00"/>
                </a:solidFill>
                <a:latin typeface="Arial"/>
                <a:cs typeface="Arial"/>
              </a:rPr>
              <a:t>Bem de Todos</a:t>
            </a:r>
            <a:endParaRPr lang="pt-BR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95" y="0"/>
            <a:ext cx="11671003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spc="-150" dirty="0">
                <a:solidFill>
                  <a:srgbClr val="FFDA00"/>
                </a:solidFill>
              </a:rPr>
              <a:t>Definição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0995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6936" y="5380074"/>
              <a:ext cx="1495063" cy="14779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8561" y="1453388"/>
            <a:ext cx="4220210" cy="34391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propósitos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deste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Plano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define-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Artificial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(IA)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sistemas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produzem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partir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grande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dados,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permitindo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aprendizagem,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realiza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previsões,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classificações,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recomendações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gera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decisões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possam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influenciar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ambientes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físicos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virtuais.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1" y="2863786"/>
            <a:ext cx="5050155" cy="10007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69" dirty="0">
                <a:solidFill>
                  <a:srgbClr val="FFFFFF"/>
                </a:solidFill>
              </a:rPr>
              <a:t>O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50" dirty="0">
                <a:solidFill>
                  <a:srgbClr val="FFFFFF"/>
                </a:solidFill>
              </a:rPr>
              <a:t>Contexto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40" dirty="0">
                <a:solidFill>
                  <a:srgbClr val="FFFFFF"/>
                </a:solidFill>
              </a:rPr>
              <a:t>da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Inteligência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-85" dirty="0">
                <a:solidFill>
                  <a:srgbClr val="FFFFFF"/>
                </a:solidFill>
              </a:rPr>
              <a:t>Artificial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95" dirty="0">
                <a:solidFill>
                  <a:srgbClr val="FFFFFF"/>
                </a:solidFill>
              </a:rPr>
              <a:t>no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285" dirty="0">
                <a:solidFill>
                  <a:srgbClr val="FFFFFF"/>
                </a:solidFill>
              </a:rPr>
              <a:t>mundo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250" dirty="0">
                <a:solidFill>
                  <a:srgbClr val="FFFFFF"/>
                </a:solidFill>
              </a:rPr>
              <a:t>e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295" dirty="0">
                <a:solidFill>
                  <a:srgbClr val="FFFFFF"/>
                </a:solidFill>
              </a:rPr>
              <a:t>no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130" dirty="0">
                <a:solidFill>
                  <a:srgbClr val="FFFFFF"/>
                </a:solidFill>
              </a:rPr>
              <a:t>Brasil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33987" y="0"/>
            <a:ext cx="5858510" cy="5816600"/>
            <a:chOff x="6333987" y="0"/>
            <a:chExt cx="5858510" cy="5816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1990" y="0"/>
              <a:ext cx="3530009" cy="35831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33987" y="1573617"/>
              <a:ext cx="4542155" cy="4242435"/>
            </a:xfrm>
            <a:custGeom>
              <a:avLst/>
              <a:gdLst/>
              <a:ahLst/>
              <a:cxnLst/>
              <a:rect l="l" t="t" r="r" b="b"/>
              <a:pathLst>
                <a:path w="4542155" h="4242435">
                  <a:moveTo>
                    <a:pt x="3834992" y="0"/>
                  </a:moveTo>
                  <a:lnTo>
                    <a:pt x="707081" y="0"/>
                  </a:lnTo>
                  <a:lnTo>
                    <a:pt x="658670" y="1631"/>
                  </a:lnTo>
                  <a:lnTo>
                    <a:pt x="611134" y="6454"/>
                  </a:lnTo>
                  <a:lnTo>
                    <a:pt x="564579" y="14365"/>
                  </a:lnTo>
                  <a:lnTo>
                    <a:pt x="519111" y="25257"/>
                  </a:lnTo>
                  <a:lnTo>
                    <a:pt x="474834" y="39026"/>
                  </a:lnTo>
                  <a:lnTo>
                    <a:pt x="431853" y="55566"/>
                  </a:lnTo>
                  <a:lnTo>
                    <a:pt x="390275" y="74771"/>
                  </a:lnTo>
                  <a:lnTo>
                    <a:pt x="350204" y="96537"/>
                  </a:lnTo>
                  <a:lnTo>
                    <a:pt x="311745" y="120758"/>
                  </a:lnTo>
                  <a:lnTo>
                    <a:pt x="275005" y="147329"/>
                  </a:lnTo>
                  <a:lnTo>
                    <a:pt x="240088" y="176145"/>
                  </a:lnTo>
                  <a:lnTo>
                    <a:pt x="207099" y="207099"/>
                  </a:lnTo>
                  <a:lnTo>
                    <a:pt x="176144" y="240088"/>
                  </a:lnTo>
                  <a:lnTo>
                    <a:pt x="147329" y="275005"/>
                  </a:lnTo>
                  <a:lnTo>
                    <a:pt x="120758" y="311745"/>
                  </a:lnTo>
                  <a:lnTo>
                    <a:pt x="96537" y="350204"/>
                  </a:lnTo>
                  <a:lnTo>
                    <a:pt x="74771" y="390275"/>
                  </a:lnTo>
                  <a:lnTo>
                    <a:pt x="55566" y="431854"/>
                  </a:lnTo>
                  <a:lnTo>
                    <a:pt x="39026" y="474834"/>
                  </a:lnTo>
                  <a:lnTo>
                    <a:pt x="25257" y="519112"/>
                  </a:lnTo>
                  <a:lnTo>
                    <a:pt x="14365" y="564580"/>
                  </a:lnTo>
                  <a:lnTo>
                    <a:pt x="6454" y="611135"/>
                  </a:lnTo>
                  <a:lnTo>
                    <a:pt x="1631" y="658671"/>
                  </a:lnTo>
                  <a:lnTo>
                    <a:pt x="0" y="707082"/>
                  </a:lnTo>
                  <a:lnTo>
                    <a:pt x="0" y="3535309"/>
                  </a:lnTo>
                  <a:lnTo>
                    <a:pt x="1631" y="3583720"/>
                  </a:lnTo>
                  <a:lnTo>
                    <a:pt x="6454" y="3631256"/>
                  </a:lnTo>
                  <a:lnTo>
                    <a:pt x="14365" y="3677810"/>
                  </a:lnTo>
                  <a:lnTo>
                    <a:pt x="25257" y="3723279"/>
                  </a:lnTo>
                  <a:lnTo>
                    <a:pt x="39026" y="3767557"/>
                  </a:lnTo>
                  <a:lnTo>
                    <a:pt x="55566" y="3810537"/>
                  </a:lnTo>
                  <a:lnTo>
                    <a:pt x="74771" y="3852116"/>
                  </a:lnTo>
                  <a:lnTo>
                    <a:pt x="96537" y="3892187"/>
                  </a:lnTo>
                  <a:lnTo>
                    <a:pt x="120758" y="3930645"/>
                  </a:lnTo>
                  <a:lnTo>
                    <a:pt x="147329" y="3967386"/>
                  </a:lnTo>
                  <a:lnTo>
                    <a:pt x="176144" y="4002303"/>
                  </a:lnTo>
                  <a:lnTo>
                    <a:pt x="207099" y="4035291"/>
                  </a:lnTo>
                  <a:lnTo>
                    <a:pt x="240088" y="4066246"/>
                  </a:lnTo>
                  <a:lnTo>
                    <a:pt x="275005" y="4095061"/>
                  </a:lnTo>
                  <a:lnTo>
                    <a:pt x="311745" y="4121632"/>
                  </a:lnTo>
                  <a:lnTo>
                    <a:pt x="350204" y="4145853"/>
                  </a:lnTo>
                  <a:lnTo>
                    <a:pt x="390275" y="4167619"/>
                  </a:lnTo>
                  <a:lnTo>
                    <a:pt x="431853" y="4186825"/>
                  </a:lnTo>
                  <a:lnTo>
                    <a:pt x="474834" y="4203365"/>
                  </a:lnTo>
                  <a:lnTo>
                    <a:pt x="519111" y="4217133"/>
                  </a:lnTo>
                  <a:lnTo>
                    <a:pt x="564579" y="4228025"/>
                  </a:lnTo>
                  <a:lnTo>
                    <a:pt x="611134" y="4235936"/>
                  </a:lnTo>
                  <a:lnTo>
                    <a:pt x="658670" y="4240760"/>
                  </a:lnTo>
                  <a:lnTo>
                    <a:pt x="707081" y="4242391"/>
                  </a:lnTo>
                  <a:lnTo>
                    <a:pt x="3834992" y="4242391"/>
                  </a:lnTo>
                  <a:lnTo>
                    <a:pt x="3883403" y="4240760"/>
                  </a:lnTo>
                  <a:lnTo>
                    <a:pt x="3930938" y="4235936"/>
                  </a:lnTo>
                  <a:lnTo>
                    <a:pt x="3977493" y="4228025"/>
                  </a:lnTo>
                  <a:lnTo>
                    <a:pt x="4022962" y="4217133"/>
                  </a:lnTo>
                  <a:lnTo>
                    <a:pt x="4067239" y="4203365"/>
                  </a:lnTo>
                  <a:lnTo>
                    <a:pt x="4110219" y="4186825"/>
                  </a:lnTo>
                  <a:lnTo>
                    <a:pt x="4151798" y="4167619"/>
                  </a:lnTo>
                  <a:lnTo>
                    <a:pt x="4191869" y="4145853"/>
                  </a:lnTo>
                  <a:lnTo>
                    <a:pt x="4230327" y="4121632"/>
                  </a:lnTo>
                  <a:lnTo>
                    <a:pt x="4267067" y="4095061"/>
                  </a:lnTo>
                  <a:lnTo>
                    <a:pt x="4301985" y="4066246"/>
                  </a:lnTo>
                  <a:lnTo>
                    <a:pt x="4334973" y="4035291"/>
                  </a:lnTo>
                  <a:lnTo>
                    <a:pt x="4365928" y="4002303"/>
                  </a:lnTo>
                  <a:lnTo>
                    <a:pt x="4394743" y="3967386"/>
                  </a:lnTo>
                  <a:lnTo>
                    <a:pt x="4421314" y="3930645"/>
                  </a:lnTo>
                  <a:lnTo>
                    <a:pt x="4445535" y="3892187"/>
                  </a:lnTo>
                  <a:lnTo>
                    <a:pt x="4467301" y="3852116"/>
                  </a:lnTo>
                  <a:lnTo>
                    <a:pt x="4486506" y="3810537"/>
                  </a:lnTo>
                  <a:lnTo>
                    <a:pt x="4503046" y="3767557"/>
                  </a:lnTo>
                  <a:lnTo>
                    <a:pt x="4516814" y="3723279"/>
                  </a:lnTo>
                  <a:lnTo>
                    <a:pt x="4527707" y="3677810"/>
                  </a:lnTo>
                  <a:lnTo>
                    <a:pt x="4535617" y="3631256"/>
                  </a:lnTo>
                  <a:lnTo>
                    <a:pt x="4540441" y="3583720"/>
                  </a:lnTo>
                  <a:lnTo>
                    <a:pt x="4542072" y="3535309"/>
                  </a:lnTo>
                  <a:lnTo>
                    <a:pt x="4542072" y="707082"/>
                  </a:lnTo>
                  <a:lnTo>
                    <a:pt x="4540441" y="658671"/>
                  </a:lnTo>
                  <a:lnTo>
                    <a:pt x="4535617" y="611135"/>
                  </a:lnTo>
                  <a:lnTo>
                    <a:pt x="4527707" y="564580"/>
                  </a:lnTo>
                  <a:lnTo>
                    <a:pt x="4516814" y="519112"/>
                  </a:lnTo>
                  <a:lnTo>
                    <a:pt x="4503046" y="474834"/>
                  </a:lnTo>
                  <a:lnTo>
                    <a:pt x="4486506" y="431854"/>
                  </a:lnTo>
                  <a:lnTo>
                    <a:pt x="4467301" y="390275"/>
                  </a:lnTo>
                  <a:lnTo>
                    <a:pt x="4445535" y="350204"/>
                  </a:lnTo>
                  <a:lnTo>
                    <a:pt x="4421314" y="311745"/>
                  </a:lnTo>
                  <a:lnTo>
                    <a:pt x="4394743" y="275005"/>
                  </a:lnTo>
                  <a:lnTo>
                    <a:pt x="4365928" y="240088"/>
                  </a:lnTo>
                  <a:lnTo>
                    <a:pt x="4334973" y="207099"/>
                  </a:lnTo>
                  <a:lnTo>
                    <a:pt x="4301985" y="176145"/>
                  </a:lnTo>
                  <a:lnTo>
                    <a:pt x="4267067" y="147329"/>
                  </a:lnTo>
                  <a:lnTo>
                    <a:pt x="4230327" y="120758"/>
                  </a:lnTo>
                  <a:lnTo>
                    <a:pt x="4191869" y="96537"/>
                  </a:lnTo>
                  <a:lnTo>
                    <a:pt x="4151798" y="74771"/>
                  </a:lnTo>
                  <a:lnTo>
                    <a:pt x="4110219" y="55566"/>
                  </a:lnTo>
                  <a:lnTo>
                    <a:pt x="4067239" y="39026"/>
                  </a:lnTo>
                  <a:lnTo>
                    <a:pt x="4022962" y="25257"/>
                  </a:lnTo>
                  <a:lnTo>
                    <a:pt x="3977493" y="14365"/>
                  </a:lnTo>
                  <a:lnTo>
                    <a:pt x="3930938" y="6454"/>
                  </a:lnTo>
                  <a:lnTo>
                    <a:pt x="3883403" y="1631"/>
                  </a:lnTo>
                  <a:lnTo>
                    <a:pt x="3834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spc="-320" dirty="0">
                <a:solidFill>
                  <a:srgbClr val="FFDA00"/>
                </a:solidFill>
              </a:rPr>
              <a:t>IA</a:t>
            </a:r>
            <a:r>
              <a:rPr spc="-165" dirty="0">
                <a:solidFill>
                  <a:srgbClr val="FFDA00"/>
                </a:solidFill>
              </a:rPr>
              <a:t> </a:t>
            </a:r>
            <a:r>
              <a:rPr spc="-300" dirty="0">
                <a:solidFill>
                  <a:srgbClr val="FFDA00"/>
                </a:solidFill>
              </a:rPr>
              <a:t>como</a:t>
            </a:r>
            <a:r>
              <a:rPr spc="-165" dirty="0">
                <a:solidFill>
                  <a:srgbClr val="FFDA00"/>
                </a:solidFill>
              </a:rPr>
              <a:t> </a:t>
            </a:r>
            <a:r>
              <a:rPr spc="-260" dirty="0">
                <a:solidFill>
                  <a:srgbClr val="FFDA00"/>
                </a:solidFill>
              </a:rPr>
              <a:t>uma</a:t>
            </a:r>
            <a:r>
              <a:rPr spc="-155" dirty="0">
                <a:solidFill>
                  <a:srgbClr val="FFDA00"/>
                </a:solidFill>
              </a:rPr>
              <a:t> tecnologia</a:t>
            </a:r>
            <a:r>
              <a:rPr spc="-160" dirty="0">
                <a:solidFill>
                  <a:srgbClr val="FFDA00"/>
                </a:solidFill>
              </a:rPr>
              <a:t> </a:t>
            </a:r>
            <a:r>
              <a:rPr spc="-125" dirty="0">
                <a:solidFill>
                  <a:srgbClr val="FFDA00"/>
                </a:solidFill>
              </a:rPr>
              <a:t>disruptiva</a:t>
            </a:r>
          </a:p>
        </p:txBody>
      </p:sp>
      <p:sp>
        <p:nvSpPr>
          <p:cNvPr id="7" name="object 7"/>
          <p:cNvSpPr/>
          <p:nvPr/>
        </p:nvSpPr>
        <p:spPr>
          <a:xfrm>
            <a:off x="1550940" y="1573617"/>
            <a:ext cx="4307205" cy="4242435"/>
          </a:xfrm>
          <a:custGeom>
            <a:avLst/>
            <a:gdLst/>
            <a:ahLst/>
            <a:cxnLst/>
            <a:rect l="l" t="t" r="r" b="b"/>
            <a:pathLst>
              <a:path w="4307205" h="4242435">
                <a:moveTo>
                  <a:pt x="3599995" y="0"/>
                </a:moveTo>
                <a:lnTo>
                  <a:pt x="707077" y="0"/>
                </a:lnTo>
                <a:lnTo>
                  <a:pt x="658666" y="1631"/>
                </a:lnTo>
                <a:lnTo>
                  <a:pt x="611131" y="6454"/>
                </a:lnTo>
                <a:lnTo>
                  <a:pt x="564576" y="14365"/>
                </a:lnTo>
                <a:lnTo>
                  <a:pt x="519108" y="25257"/>
                </a:lnTo>
                <a:lnTo>
                  <a:pt x="474831" y="39026"/>
                </a:lnTo>
                <a:lnTo>
                  <a:pt x="431850" y="55565"/>
                </a:lnTo>
                <a:lnTo>
                  <a:pt x="390272" y="74771"/>
                </a:lnTo>
                <a:lnTo>
                  <a:pt x="350201" y="96537"/>
                </a:lnTo>
                <a:lnTo>
                  <a:pt x="311743" y="120758"/>
                </a:lnTo>
                <a:lnTo>
                  <a:pt x="275003" y="147328"/>
                </a:lnTo>
                <a:lnTo>
                  <a:pt x="240086" y="176144"/>
                </a:lnTo>
                <a:lnTo>
                  <a:pt x="207098" y="207098"/>
                </a:lnTo>
                <a:lnTo>
                  <a:pt x="176143" y="240087"/>
                </a:lnTo>
                <a:lnTo>
                  <a:pt x="147328" y="275004"/>
                </a:lnTo>
                <a:lnTo>
                  <a:pt x="120757" y="311744"/>
                </a:lnTo>
                <a:lnTo>
                  <a:pt x="96536" y="350202"/>
                </a:lnTo>
                <a:lnTo>
                  <a:pt x="74770" y="390273"/>
                </a:lnTo>
                <a:lnTo>
                  <a:pt x="55565" y="431852"/>
                </a:lnTo>
                <a:lnTo>
                  <a:pt x="39026" y="474832"/>
                </a:lnTo>
                <a:lnTo>
                  <a:pt x="25257" y="519109"/>
                </a:lnTo>
                <a:lnTo>
                  <a:pt x="14365" y="564577"/>
                </a:lnTo>
                <a:lnTo>
                  <a:pt x="6454" y="611132"/>
                </a:lnTo>
                <a:lnTo>
                  <a:pt x="1631" y="658667"/>
                </a:lnTo>
                <a:lnTo>
                  <a:pt x="0" y="707078"/>
                </a:lnTo>
                <a:lnTo>
                  <a:pt x="0" y="3535312"/>
                </a:lnTo>
                <a:lnTo>
                  <a:pt x="1631" y="3583723"/>
                </a:lnTo>
                <a:lnTo>
                  <a:pt x="6454" y="3631259"/>
                </a:lnTo>
                <a:lnTo>
                  <a:pt x="14365" y="3677813"/>
                </a:lnTo>
                <a:lnTo>
                  <a:pt x="25257" y="3723282"/>
                </a:lnTo>
                <a:lnTo>
                  <a:pt x="39026" y="3767559"/>
                </a:lnTo>
                <a:lnTo>
                  <a:pt x="55565" y="3810539"/>
                </a:lnTo>
                <a:lnTo>
                  <a:pt x="74770" y="3852117"/>
                </a:lnTo>
                <a:lnTo>
                  <a:pt x="96536" y="3892188"/>
                </a:lnTo>
                <a:lnTo>
                  <a:pt x="120757" y="3930647"/>
                </a:lnTo>
                <a:lnTo>
                  <a:pt x="147328" y="3967387"/>
                </a:lnTo>
                <a:lnTo>
                  <a:pt x="176143" y="4002304"/>
                </a:lnTo>
                <a:lnTo>
                  <a:pt x="207098" y="4035292"/>
                </a:lnTo>
                <a:lnTo>
                  <a:pt x="240086" y="4066247"/>
                </a:lnTo>
                <a:lnTo>
                  <a:pt x="275003" y="4095062"/>
                </a:lnTo>
                <a:lnTo>
                  <a:pt x="311743" y="4121633"/>
                </a:lnTo>
                <a:lnTo>
                  <a:pt x="350201" y="4145854"/>
                </a:lnTo>
                <a:lnTo>
                  <a:pt x="390272" y="4167620"/>
                </a:lnTo>
                <a:lnTo>
                  <a:pt x="431850" y="4186825"/>
                </a:lnTo>
                <a:lnTo>
                  <a:pt x="474831" y="4203365"/>
                </a:lnTo>
                <a:lnTo>
                  <a:pt x="519108" y="4217133"/>
                </a:lnTo>
                <a:lnTo>
                  <a:pt x="564576" y="4228025"/>
                </a:lnTo>
                <a:lnTo>
                  <a:pt x="611131" y="4235936"/>
                </a:lnTo>
                <a:lnTo>
                  <a:pt x="658666" y="4240760"/>
                </a:lnTo>
                <a:lnTo>
                  <a:pt x="707077" y="4242391"/>
                </a:lnTo>
                <a:lnTo>
                  <a:pt x="3599995" y="4242391"/>
                </a:lnTo>
                <a:lnTo>
                  <a:pt x="3648406" y="4240760"/>
                </a:lnTo>
                <a:lnTo>
                  <a:pt x="3695941" y="4235936"/>
                </a:lnTo>
                <a:lnTo>
                  <a:pt x="3742496" y="4228025"/>
                </a:lnTo>
                <a:lnTo>
                  <a:pt x="3787964" y="4217133"/>
                </a:lnTo>
                <a:lnTo>
                  <a:pt x="3832241" y="4203365"/>
                </a:lnTo>
                <a:lnTo>
                  <a:pt x="3875221" y="4186825"/>
                </a:lnTo>
                <a:lnTo>
                  <a:pt x="3916800" y="4167620"/>
                </a:lnTo>
                <a:lnTo>
                  <a:pt x="3956871" y="4145854"/>
                </a:lnTo>
                <a:lnTo>
                  <a:pt x="3995329" y="4121633"/>
                </a:lnTo>
                <a:lnTo>
                  <a:pt x="4032069" y="4095062"/>
                </a:lnTo>
                <a:lnTo>
                  <a:pt x="4066986" y="4066247"/>
                </a:lnTo>
                <a:lnTo>
                  <a:pt x="4099974" y="4035292"/>
                </a:lnTo>
                <a:lnTo>
                  <a:pt x="4130929" y="4002304"/>
                </a:lnTo>
                <a:lnTo>
                  <a:pt x="4159744" y="3967387"/>
                </a:lnTo>
                <a:lnTo>
                  <a:pt x="4186315" y="3930647"/>
                </a:lnTo>
                <a:lnTo>
                  <a:pt x="4210536" y="3892188"/>
                </a:lnTo>
                <a:lnTo>
                  <a:pt x="4232301" y="3852117"/>
                </a:lnTo>
                <a:lnTo>
                  <a:pt x="4251507" y="3810539"/>
                </a:lnTo>
                <a:lnTo>
                  <a:pt x="4268046" y="3767559"/>
                </a:lnTo>
                <a:lnTo>
                  <a:pt x="4281815" y="3723282"/>
                </a:lnTo>
                <a:lnTo>
                  <a:pt x="4292707" y="3677813"/>
                </a:lnTo>
                <a:lnTo>
                  <a:pt x="4300618" y="3631259"/>
                </a:lnTo>
                <a:lnTo>
                  <a:pt x="4305441" y="3583723"/>
                </a:lnTo>
                <a:lnTo>
                  <a:pt x="4307072" y="3535312"/>
                </a:lnTo>
                <a:lnTo>
                  <a:pt x="4307072" y="707078"/>
                </a:lnTo>
                <a:lnTo>
                  <a:pt x="4305441" y="658667"/>
                </a:lnTo>
                <a:lnTo>
                  <a:pt x="4300618" y="611132"/>
                </a:lnTo>
                <a:lnTo>
                  <a:pt x="4292707" y="564577"/>
                </a:lnTo>
                <a:lnTo>
                  <a:pt x="4281815" y="519109"/>
                </a:lnTo>
                <a:lnTo>
                  <a:pt x="4268046" y="474832"/>
                </a:lnTo>
                <a:lnTo>
                  <a:pt x="4251507" y="431852"/>
                </a:lnTo>
                <a:lnTo>
                  <a:pt x="4232301" y="390273"/>
                </a:lnTo>
                <a:lnTo>
                  <a:pt x="4210536" y="350202"/>
                </a:lnTo>
                <a:lnTo>
                  <a:pt x="4186315" y="311744"/>
                </a:lnTo>
                <a:lnTo>
                  <a:pt x="4159744" y="275004"/>
                </a:lnTo>
                <a:lnTo>
                  <a:pt x="4130929" y="240087"/>
                </a:lnTo>
                <a:lnTo>
                  <a:pt x="4099974" y="207098"/>
                </a:lnTo>
                <a:lnTo>
                  <a:pt x="4066986" y="176144"/>
                </a:lnTo>
                <a:lnTo>
                  <a:pt x="4032069" y="147328"/>
                </a:lnTo>
                <a:lnTo>
                  <a:pt x="3995329" y="120758"/>
                </a:lnTo>
                <a:lnTo>
                  <a:pt x="3956871" y="96537"/>
                </a:lnTo>
                <a:lnTo>
                  <a:pt x="3916800" y="74771"/>
                </a:lnTo>
                <a:lnTo>
                  <a:pt x="3875221" y="55565"/>
                </a:lnTo>
                <a:lnTo>
                  <a:pt x="3832241" y="39026"/>
                </a:lnTo>
                <a:lnTo>
                  <a:pt x="3787964" y="25257"/>
                </a:lnTo>
                <a:lnTo>
                  <a:pt x="3742496" y="14365"/>
                </a:lnTo>
                <a:lnTo>
                  <a:pt x="3695941" y="6454"/>
                </a:lnTo>
                <a:lnTo>
                  <a:pt x="3648406" y="1631"/>
                </a:lnTo>
                <a:lnTo>
                  <a:pt x="3599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7129" y="2823971"/>
            <a:ext cx="3592195" cy="264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32893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IA</a:t>
            </a:r>
            <a:r>
              <a:rPr sz="2000" spc="-10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83EFF"/>
                </a:solidFill>
                <a:latin typeface="Arial"/>
                <a:cs typeface="Arial"/>
              </a:rPr>
              <a:t>é</a:t>
            </a:r>
            <a:r>
              <a:rPr sz="2000" spc="-10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uma</a:t>
            </a:r>
            <a:r>
              <a:rPr sz="2000" spc="-10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EFF"/>
                </a:solidFill>
                <a:latin typeface="Arial"/>
                <a:cs typeface="Arial"/>
              </a:rPr>
              <a:t>força</a:t>
            </a:r>
            <a:r>
              <a:rPr sz="2000" spc="-10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83EFF"/>
                </a:solidFill>
                <a:latin typeface="Arial"/>
                <a:cs typeface="Arial"/>
              </a:rPr>
              <a:t>tecnológica </a:t>
            </a: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transformadora</a:t>
            </a:r>
            <a:endParaRPr sz="2000">
              <a:latin typeface="Arial"/>
              <a:cs typeface="Arial"/>
            </a:endParaRPr>
          </a:p>
          <a:p>
            <a:pPr marL="444500" marR="433705" algn="ctr">
              <a:lnSpc>
                <a:spcPts val="1900"/>
              </a:lnSpc>
              <a:spcBef>
                <a:spcPts val="1585"/>
              </a:spcBef>
            </a:pP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3ª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onda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revolução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4E4E4E"/>
                </a:solidFill>
                <a:latin typeface="Arial"/>
                <a:cs typeface="Arial"/>
              </a:rPr>
              <a:t>TICs: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microprocessadores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endParaRPr sz="1600">
              <a:latin typeface="Arial"/>
              <a:cs typeface="Arial"/>
            </a:endParaRPr>
          </a:p>
          <a:p>
            <a:pPr marL="300355" marR="289560" algn="ctr">
              <a:lnSpc>
                <a:spcPts val="1900"/>
              </a:lnSpc>
              <a:spcBef>
                <a:spcPts val="1405"/>
              </a:spcBef>
            </a:pP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Potencial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remodelar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todos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setores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1255"/>
              </a:spcBef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Corrida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protagonismo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impactos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geopolíticos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4970" y="1891584"/>
            <a:ext cx="668826" cy="66882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81976" y="2878835"/>
            <a:ext cx="3046095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183EFF"/>
                </a:solidFill>
                <a:latin typeface="Arial"/>
                <a:cs typeface="Arial"/>
              </a:rPr>
              <a:t>Efeitos</a:t>
            </a:r>
            <a:r>
              <a:rPr sz="2000" spc="-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83EFF"/>
                </a:solidFill>
                <a:latin typeface="Arial"/>
                <a:cs typeface="Arial"/>
              </a:rPr>
              <a:t>sobre</a:t>
            </a:r>
            <a:r>
              <a:rPr sz="20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183EFF"/>
                </a:solidFill>
                <a:latin typeface="Arial"/>
                <a:cs typeface="Arial"/>
              </a:rPr>
              <a:t>esferas</a:t>
            </a:r>
            <a:r>
              <a:rPr sz="20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83EFF"/>
                </a:solidFill>
                <a:latin typeface="Arial"/>
                <a:cs typeface="Arial"/>
              </a:rPr>
              <a:t>críticas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Educação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trabalho</a:t>
            </a:r>
            <a:endParaRPr sz="1600">
              <a:latin typeface="Arial"/>
              <a:cs typeface="Arial"/>
            </a:endParaRPr>
          </a:p>
          <a:p>
            <a:pPr marL="47625" marR="40005" algn="ctr">
              <a:lnSpc>
                <a:spcPct val="171900"/>
              </a:lnSpc>
              <a:spcBef>
                <a:spcPts val="10"/>
              </a:spcBef>
            </a:pP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ambiente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sustentabilidade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Integridade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informação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Soberania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3264" y="1913621"/>
            <a:ext cx="643516" cy="64678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7627"/>
            <a:ext cx="11671300" cy="6850380"/>
          </a:xfrm>
          <a:custGeom>
            <a:avLst/>
            <a:gdLst/>
            <a:ahLst/>
            <a:cxnLst/>
            <a:rect l="l" t="t" r="r" b="b"/>
            <a:pathLst>
              <a:path w="11671300" h="6850380">
                <a:moveTo>
                  <a:pt x="11671005" y="0"/>
                </a:moveTo>
                <a:lnTo>
                  <a:pt x="0" y="0"/>
                </a:lnTo>
                <a:lnTo>
                  <a:pt x="0" y="6850372"/>
                </a:lnTo>
                <a:lnTo>
                  <a:pt x="11671004" y="6850372"/>
                </a:lnTo>
                <a:lnTo>
                  <a:pt x="11671005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dirty="0"/>
              <a:t>Investimentos públicos em IA no mundo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09242" y="3189732"/>
            <a:ext cx="204216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183EFF"/>
                </a:solidFill>
                <a:latin typeface="Arial"/>
                <a:cs typeface="Arial"/>
              </a:rPr>
              <a:t>EUA</a:t>
            </a:r>
            <a:endParaRPr sz="2000">
              <a:latin typeface="Arial"/>
              <a:cs typeface="Arial"/>
            </a:endParaRPr>
          </a:p>
          <a:p>
            <a:pPr marL="12700" marR="5080" indent="-1270" algn="ctr">
              <a:lnSpc>
                <a:spcPct val="99800"/>
              </a:lnSpc>
              <a:spcBef>
                <a:spcPts val="1505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63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investimentos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públicos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P&amp;D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(2021-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2024).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Investimentos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privados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estimados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spc="-55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380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2023.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9651" y="3189732"/>
            <a:ext cx="2110105" cy="198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China</a:t>
            </a:r>
            <a:endParaRPr sz="2000">
              <a:latin typeface="Arial"/>
              <a:cs typeface="Arial"/>
            </a:endParaRPr>
          </a:p>
          <a:p>
            <a:pPr marL="111760" marR="104139" indent="1905" algn="ctr">
              <a:lnSpc>
                <a:spcPts val="1900"/>
              </a:lnSpc>
              <a:spcBef>
                <a:spcPts val="1580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306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investimentos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em datacenters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2024.</a:t>
            </a:r>
            <a:endParaRPr sz="1600">
              <a:latin typeface="Arial"/>
              <a:cs typeface="Arial"/>
            </a:endParaRPr>
          </a:p>
          <a:p>
            <a:pPr marL="55880" marR="49530" algn="ctr">
              <a:lnSpc>
                <a:spcPts val="1900"/>
              </a:lnSpc>
              <a:spcBef>
                <a:spcPts val="15"/>
              </a:spcBef>
            </a:pP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Investimentos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privados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foram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estimados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spc="-55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39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2023.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1436" y="-1"/>
            <a:ext cx="1720562" cy="16901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6752" y="1837176"/>
            <a:ext cx="1145871" cy="11445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5571" y="1837175"/>
            <a:ext cx="1099853" cy="11002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dirty="0"/>
              <a:t>Investimentos públicos em IA no mundo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9715" y="3189732"/>
            <a:ext cx="138176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Alemanha</a:t>
            </a:r>
            <a:endParaRPr sz="2000">
              <a:latin typeface="Arial"/>
              <a:cs typeface="Arial"/>
            </a:endParaRPr>
          </a:p>
          <a:p>
            <a:pPr marL="12700" marR="5080" indent="-4445" algn="ctr">
              <a:lnSpc>
                <a:spcPct val="100299"/>
              </a:lnSpc>
              <a:spcBef>
                <a:spcPts val="1525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29</a:t>
            </a:r>
            <a:r>
              <a:rPr sz="155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bilhões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7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investir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12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campos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ações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estratégia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95"/>
              </a:lnSpc>
            </a:pP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9819" y="3189732"/>
            <a:ext cx="2120265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França</a:t>
            </a:r>
            <a:endParaRPr sz="2000">
              <a:latin typeface="Arial"/>
              <a:cs typeface="Arial"/>
            </a:endParaRPr>
          </a:p>
          <a:p>
            <a:pPr marL="12700" marR="5080" indent="-635" algn="ctr">
              <a:lnSpc>
                <a:spcPct val="99800"/>
              </a:lnSpc>
              <a:spcBef>
                <a:spcPts val="1505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75" dirty="0">
                <a:solidFill>
                  <a:srgbClr val="4E4E4E"/>
                </a:solidFill>
                <a:latin typeface="Arial"/>
                <a:cs typeface="Arial"/>
              </a:rPr>
              <a:t>14</a:t>
            </a:r>
            <a:r>
              <a:rPr sz="155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2030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desenvolver infraestrutura,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estabelecer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ecossistema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pesquisa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 competitividade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industrial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5474" y="3189732"/>
            <a:ext cx="187452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Itália</a:t>
            </a:r>
            <a:endParaRPr sz="2000">
              <a:latin typeface="Arial"/>
              <a:cs typeface="Arial"/>
            </a:endParaRPr>
          </a:p>
          <a:p>
            <a:pPr marL="111125" marR="102870" indent="104775">
              <a:lnSpc>
                <a:spcPts val="1900"/>
              </a:lnSpc>
              <a:spcBef>
                <a:spcPts val="1580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6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apoiar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startups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fornecer</a:t>
            </a:r>
            <a:endParaRPr sz="1600">
              <a:latin typeface="Arial"/>
              <a:cs typeface="Arial"/>
            </a:endParaRPr>
          </a:p>
          <a:p>
            <a:pPr marL="213995" marR="210185" indent="635" algn="ctr">
              <a:lnSpc>
                <a:spcPts val="1900"/>
              </a:lnSpc>
              <a:spcBef>
                <a:spcPts val="15"/>
              </a:spcBef>
            </a:pP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acesso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à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900"/>
              </a:lnSpc>
              <a:spcBef>
                <a:spcPts val="85"/>
              </a:spcBef>
            </a:pP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supercomputação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IA.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3595" y="3189732"/>
            <a:ext cx="187960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183EFF"/>
                </a:solidFill>
                <a:latin typeface="Arial"/>
                <a:cs typeface="Arial"/>
              </a:rPr>
              <a:t>Reino</a:t>
            </a:r>
            <a:r>
              <a:rPr sz="20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83EFF"/>
                </a:solidFill>
                <a:latin typeface="Arial"/>
                <a:cs typeface="Arial"/>
              </a:rPr>
              <a:t>Unido</a:t>
            </a:r>
            <a:endParaRPr sz="2000">
              <a:latin typeface="Arial"/>
              <a:cs typeface="Arial"/>
            </a:endParaRPr>
          </a:p>
          <a:p>
            <a:pPr marL="180975" marR="170180" algn="ctr">
              <a:lnSpc>
                <a:spcPct val="99200"/>
              </a:lnSpc>
              <a:spcBef>
                <a:spcPts val="1520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4E4E4E"/>
                </a:solidFill>
                <a:latin typeface="Arial"/>
                <a:cs typeface="Arial"/>
              </a:rPr>
              <a:t>18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pesquisa,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1895"/>
              </a:lnSpc>
            </a:pP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 marR="5080" indent="-1905" algn="ctr">
              <a:lnSpc>
                <a:spcPts val="1900"/>
              </a:lnSpc>
              <a:spcBef>
                <a:spcPts val="150"/>
              </a:spcBef>
            </a:pP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habilidades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criação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AI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Safety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Institute.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1990" y="3189732"/>
            <a:ext cx="1727835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183EFF"/>
                </a:solidFill>
                <a:latin typeface="Arial"/>
                <a:cs typeface="Arial"/>
              </a:rPr>
              <a:t>União</a:t>
            </a:r>
            <a:r>
              <a:rPr sz="2000" spc="-9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3EFF"/>
                </a:solidFill>
                <a:latin typeface="Arial"/>
                <a:cs typeface="Arial"/>
              </a:rPr>
              <a:t>Europeia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30"/>
              </a:spcBef>
            </a:pPr>
            <a:r>
              <a:rPr sz="1550" spc="-4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55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4E4E4E"/>
                </a:solidFill>
                <a:latin typeface="Arial"/>
                <a:cs typeface="Arial"/>
              </a:rPr>
              <a:t>16</a:t>
            </a:r>
            <a:r>
              <a:rPr sz="155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910"/>
              </a:lnSpc>
              <a:spcBef>
                <a:spcPts val="10"/>
              </a:spcBef>
            </a:pP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(2024-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2027)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endParaRPr sz="1600">
              <a:latin typeface="Arial"/>
              <a:cs typeface="Arial"/>
            </a:endParaRPr>
          </a:p>
          <a:p>
            <a:pPr marL="29209" marR="22225" indent="3175" algn="ctr">
              <a:lnSpc>
                <a:spcPct val="99400"/>
              </a:lnSpc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estabelecer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“Fábricas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4E4E4E"/>
                </a:solidFill>
                <a:latin typeface="Arial"/>
                <a:cs typeface="Arial"/>
              </a:rPr>
              <a:t>IA”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fomentar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aplicação</a:t>
            </a:r>
            <a:endParaRPr sz="1600">
              <a:latin typeface="Arial"/>
              <a:cs typeface="Arial"/>
            </a:endParaRPr>
          </a:p>
          <a:p>
            <a:pPr marL="12700" marR="5080" indent="1270" algn="ctr">
              <a:lnSpc>
                <a:spcPts val="1900"/>
              </a:lnSpc>
              <a:spcBef>
                <a:spcPts val="150"/>
              </a:spcBef>
            </a:pP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setores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industriais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sociais.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262" y="1690105"/>
            <a:ext cx="1562250" cy="14386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9779" y="1690105"/>
            <a:ext cx="1562251" cy="14386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1165" y="1690105"/>
            <a:ext cx="1562251" cy="14386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82905" y="1690105"/>
            <a:ext cx="1562249" cy="143865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885418" y="-1"/>
            <a:ext cx="2306955" cy="3129280"/>
            <a:chOff x="9885418" y="-1"/>
            <a:chExt cx="2306955" cy="312928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5418" y="1690105"/>
              <a:ext cx="1536598" cy="14386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1435" y="-1"/>
              <a:ext cx="1720562" cy="169010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994" y="0"/>
            <a:ext cx="11671300" cy="6858000"/>
            <a:chOff x="520994" y="0"/>
            <a:chExt cx="11671300" cy="6858000"/>
          </a:xfrm>
        </p:grpSpPr>
        <p:sp>
          <p:nvSpPr>
            <p:cNvPr id="3" name="object 3"/>
            <p:cNvSpPr/>
            <p:nvPr/>
          </p:nvSpPr>
          <p:spPr>
            <a:xfrm>
              <a:off x="520994" y="0"/>
              <a:ext cx="7368540" cy="6858000"/>
            </a:xfrm>
            <a:custGeom>
              <a:avLst/>
              <a:gdLst/>
              <a:ahLst/>
              <a:cxnLst/>
              <a:rect l="l" t="t" r="r" b="b"/>
              <a:pathLst>
                <a:path w="7368540" h="6858000">
                  <a:moveTo>
                    <a:pt x="0" y="6857999"/>
                  </a:moveTo>
                  <a:lnTo>
                    <a:pt x="7368364" y="6857999"/>
                  </a:lnTo>
                  <a:lnTo>
                    <a:pt x="7368364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89358" y="0"/>
              <a:ext cx="4302760" cy="6858000"/>
            </a:xfrm>
            <a:custGeom>
              <a:avLst/>
              <a:gdLst/>
              <a:ahLst/>
              <a:cxnLst/>
              <a:rect l="l" t="t" r="r" b="b"/>
              <a:pathLst>
                <a:path w="4302759" h="6858000">
                  <a:moveTo>
                    <a:pt x="430263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302639" y="6857999"/>
                  </a:lnTo>
                  <a:lnTo>
                    <a:pt x="4302639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1132" y="3391784"/>
              <a:ext cx="4440864" cy="34662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8562" y="773241"/>
            <a:ext cx="2874010" cy="33356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0" b="1" spc="-695" dirty="0">
                <a:solidFill>
                  <a:srgbClr val="FFDA00"/>
                </a:solidFill>
                <a:latin typeface="Arial"/>
                <a:cs typeface="Arial"/>
              </a:rPr>
              <a:t>A</a:t>
            </a:r>
            <a:r>
              <a:rPr sz="3000" b="1" spc="-18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3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3000" b="1" spc="-18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225" dirty="0">
                <a:solidFill>
                  <a:srgbClr val="FFDA00"/>
                </a:solidFill>
                <a:latin typeface="Arial"/>
                <a:cs typeface="Arial"/>
              </a:rPr>
              <a:t>é</a:t>
            </a:r>
            <a:r>
              <a:rPr sz="3000" b="1" spc="-17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FFDA00"/>
                </a:solidFill>
                <a:latin typeface="Arial"/>
                <a:cs typeface="Arial"/>
              </a:rPr>
              <a:t>uma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114"/>
              </a:spcBef>
            </a:pPr>
            <a:r>
              <a:rPr sz="3000" b="1" spc="-120" dirty="0">
                <a:solidFill>
                  <a:srgbClr val="FFDA00"/>
                </a:solidFill>
                <a:latin typeface="Arial"/>
                <a:cs typeface="Arial"/>
              </a:rPr>
              <a:t>ferramenta </a:t>
            </a:r>
            <a:r>
              <a:rPr sz="3000" b="1" spc="-195" dirty="0">
                <a:solidFill>
                  <a:srgbClr val="FFDA00"/>
                </a:solidFill>
                <a:latin typeface="Arial"/>
                <a:cs typeface="Arial"/>
              </a:rPr>
              <a:t>capaz </a:t>
            </a:r>
            <a:r>
              <a:rPr sz="3000" b="1" spc="-24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3000" b="1" spc="-16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140" dirty="0">
                <a:solidFill>
                  <a:srgbClr val="FFDA00"/>
                </a:solidFill>
                <a:latin typeface="Arial"/>
                <a:cs typeface="Arial"/>
              </a:rPr>
              <a:t>alavancar</a:t>
            </a:r>
            <a:r>
              <a:rPr sz="3000" b="1" spc="-16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440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  <a:p>
            <a:pPr marL="12700" marR="92710">
              <a:lnSpc>
                <a:spcPts val="3700"/>
              </a:lnSpc>
              <a:spcBef>
                <a:spcPts val="140"/>
              </a:spcBef>
            </a:pPr>
            <a:r>
              <a:rPr sz="3000" b="1" spc="-195" dirty="0">
                <a:solidFill>
                  <a:srgbClr val="FFDA00"/>
                </a:solidFill>
                <a:latin typeface="Arial"/>
                <a:cs typeface="Arial"/>
              </a:rPr>
              <a:t>desenvolvimento </a:t>
            </a:r>
            <a:r>
              <a:rPr sz="3000" b="1" spc="-140" dirty="0">
                <a:solidFill>
                  <a:srgbClr val="FFDA00"/>
                </a:solidFill>
                <a:latin typeface="Arial"/>
                <a:cs typeface="Arial"/>
              </a:rPr>
              <a:t>social</a:t>
            </a:r>
            <a:r>
              <a:rPr sz="3000" b="1" spc="-17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DA00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550"/>
              </a:lnSpc>
            </a:pPr>
            <a:r>
              <a:rPr sz="3000" b="1" spc="-220" dirty="0">
                <a:solidFill>
                  <a:srgbClr val="FFDA00"/>
                </a:solidFill>
                <a:latin typeface="Arial"/>
                <a:cs typeface="Arial"/>
              </a:rPr>
              <a:t>econômico</a:t>
            </a:r>
            <a:r>
              <a:rPr sz="3000" b="1" spc="-15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3000" b="1" spc="-345" dirty="0">
                <a:solidFill>
                  <a:srgbClr val="FFDA00"/>
                </a:solidFill>
                <a:latin typeface="Arial"/>
                <a:cs typeface="Arial"/>
              </a:rPr>
              <a:t>do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000" b="1" spc="-10" dirty="0">
                <a:solidFill>
                  <a:srgbClr val="FFDA00"/>
                </a:solidFill>
                <a:latin typeface="Arial"/>
                <a:cs typeface="Arial"/>
              </a:rPr>
              <a:t>Brasil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0847" y="1371091"/>
            <a:ext cx="2941320" cy="45669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21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População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jovem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ágil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na adoção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tecnologias</a:t>
            </a:r>
            <a:endParaRPr sz="1800">
              <a:latin typeface="Arial"/>
              <a:cs typeface="Arial"/>
            </a:endParaRPr>
          </a:p>
          <a:p>
            <a:pPr marL="355600" marR="191770" indent="-342900">
              <a:lnSpc>
                <a:spcPts val="209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Diversidade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bases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nacionais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Matriz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energética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limpa</a:t>
            </a:r>
            <a:endParaRPr sz="1800">
              <a:latin typeface="Arial"/>
              <a:cs typeface="Arial"/>
            </a:endParaRPr>
          </a:p>
          <a:p>
            <a:pPr marL="355600" marR="182245" indent="-342900">
              <a:lnSpc>
                <a:spcPct val="100000"/>
              </a:lnSpc>
              <a:spcBef>
                <a:spcPts val="144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Capacidade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instalada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pesquisa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endParaRPr sz="1800">
              <a:latin typeface="Arial"/>
              <a:cs typeface="Arial"/>
            </a:endParaRPr>
          </a:p>
          <a:p>
            <a:pPr marL="355600" marR="304800" indent="-342900">
              <a:lnSpc>
                <a:spcPct val="100000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Múltiplas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iniciativas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aplicação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ferramentas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empresas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diferentes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portes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4762" y="679195"/>
            <a:ext cx="1179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FFDA00"/>
                </a:solidFill>
                <a:latin typeface="Arial"/>
                <a:cs typeface="Arial"/>
              </a:rPr>
              <a:t>Desafios: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4762" y="1371091"/>
            <a:ext cx="2708275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Ampliar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investimentos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infraestrutura,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P&amp;D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endParaRPr sz="1800">
              <a:latin typeface="Arial"/>
              <a:cs typeface="Arial"/>
            </a:endParaRPr>
          </a:p>
          <a:p>
            <a:pPr marL="355600" marR="193675" indent="-342900">
              <a:lnSpc>
                <a:spcPct val="1022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Assegurar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interoperabilidade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robustez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1099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Fortalecer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retenção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talentos</a:t>
            </a:r>
            <a:endParaRPr sz="1800">
              <a:latin typeface="Arial"/>
              <a:cs typeface="Arial"/>
            </a:endParaRPr>
          </a:p>
          <a:p>
            <a:pPr marL="355600" marR="264795" indent="-342900">
              <a:lnSpc>
                <a:spcPct val="100800"/>
              </a:lnSpc>
              <a:spcBef>
                <a:spcPts val="133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Apoiar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processo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regulatório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governança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garantir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direitos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00847" y="679195"/>
            <a:ext cx="206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FFDA00"/>
                </a:solidFill>
                <a:latin typeface="Arial"/>
                <a:cs typeface="Arial"/>
              </a:rPr>
              <a:t>Oportunidades: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936244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pc="-315" dirty="0">
                <a:solidFill>
                  <a:srgbClr val="173EFF"/>
                </a:solidFill>
              </a:rPr>
              <a:t>Exemplos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iniciativas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40" dirty="0">
                <a:solidFill>
                  <a:srgbClr val="173EFF"/>
                </a:solidFill>
              </a:rPr>
              <a:t>aplicação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80" dirty="0">
                <a:solidFill>
                  <a:srgbClr val="173EFF"/>
                </a:solidFill>
              </a:rPr>
              <a:t>desenvolvimento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ferramentas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40" dirty="0">
                <a:solidFill>
                  <a:srgbClr val="173EFF"/>
                </a:solidFill>
              </a:rPr>
              <a:t>por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225" dirty="0">
                <a:solidFill>
                  <a:srgbClr val="173EFF"/>
                </a:solidFill>
              </a:rPr>
              <a:t>empresas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" dirty="0">
                <a:solidFill>
                  <a:srgbClr val="173EFF"/>
                </a:solidFill>
              </a:rPr>
              <a:t>(1)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649" y="1390423"/>
          <a:ext cx="10369549" cy="3608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Iniciativa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Empresa/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Instituição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3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ApoIA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Startups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Educação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OpenAI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Fundação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2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Lemann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Educação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Apoio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startups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educação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Brasil,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com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20"/>
                        </a:lnSpc>
                        <a:spcBef>
                          <a:spcPts val="31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incentivo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criação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soluções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educacionais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Projeto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Libras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Lenovo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68095" marR="405765" indent="-853440">
                        <a:lnSpc>
                          <a:spcPts val="1680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Ferramenta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inclusão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deficientes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auditivos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ChatGPT4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nas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Naves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Conhecimento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OpenAI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Bef>
                          <a:spcPts val="33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Prefeitura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acessível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comunidades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baixa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renda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Combate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desinformação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OpenAI,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UFBA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FGV-</a:t>
                      </a:r>
                      <a:r>
                        <a:rPr sz="1400" spc="-280" dirty="0">
                          <a:latin typeface="Arial"/>
                          <a:cs typeface="Arial"/>
                        </a:rPr>
                        <a:t>RJ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61465" marR="245110" indent="-1310005">
                        <a:lnSpc>
                          <a:spcPts val="1900"/>
                        </a:lnSpc>
                        <a:spcBef>
                          <a:spcPts val="3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Combate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desinformação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Brasil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auxílio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Acolhimento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WideLabs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facilitar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processo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adoção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infantil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Monitoramento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Amazônia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OpenAI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UFAM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100965" indent="-147955">
                        <a:lnSpc>
                          <a:spcPts val="1610"/>
                        </a:lnSpc>
                        <a:spcBef>
                          <a:spcPts val="45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Ambiente,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Clima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2660" marR="136525" indent="-820419">
                        <a:lnSpc>
                          <a:spcPct val="101400"/>
                        </a:lnSpc>
                        <a:spcBef>
                          <a:spcPts val="254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com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IA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combater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desmatamento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impulsionar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30200" marR="313055" indent="-8890">
                        <a:lnSpc>
                          <a:spcPct val="1129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Batimentos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cardíacos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da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Floresta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Amazônica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Stefanini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100965" indent="-147955">
                        <a:lnSpc>
                          <a:spcPts val="1610"/>
                        </a:lnSpc>
                        <a:spcBef>
                          <a:spcPts val="45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Ambiente,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Clima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Solução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monitorar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qualidade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ar,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água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detecção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incêndios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florestais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Amazônia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5649" y="1390423"/>
          <a:ext cx="10368280" cy="4427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Iniciativa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Empresa/</a:t>
                      </a:r>
                      <a:r>
                        <a:rPr sz="13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Instituição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Menos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fraude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transações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Banco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do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Brasil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77010" marR="102870" indent="-1367155">
                        <a:lnSpc>
                          <a:spcPts val="1900"/>
                        </a:lnSpc>
                        <a:spcBef>
                          <a:spcPts val="4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Modelos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análise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comportamento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clientes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Prova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vida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Banco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do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Brasil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Verificação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anual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automatizada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atividade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605"/>
                        </a:lnSpc>
                        <a:spcBef>
                          <a:spcPts val="33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beneficiários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via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Pequeno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Negócio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Banco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do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Brasil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Solução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atendimento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personalizado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MPES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Análise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Feedback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Cliente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Caixa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Econômica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2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Federal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gerenciamento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resposta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feedbacks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62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clientes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Maritalk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Maritaca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Chatbot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português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espanhol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América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Latina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BERTimbau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NeuralMind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83030" marR="184785" indent="-1189990">
                        <a:lnSpc>
                          <a:spcPts val="19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Modelo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linguagem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português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líder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HuggingFace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Combate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fraude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financeira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Stefanini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detecção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fraudes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real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indústria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Aço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Stefanini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35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eficiência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segurança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indústria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614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siderúrgica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Wide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Jurídico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WideLabs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Industria,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Comércio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Serviços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automação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tarefas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jurídicas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936244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pc="-315" dirty="0">
                <a:solidFill>
                  <a:srgbClr val="173EFF"/>
                </a:solidFill>
              </a:rPr>
              <a:t>Exemplos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iniciativas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40" dirty="0">
                <a:solidFill>
                  <a:srgbClr val="173EFF"/>
                </a:solidFill>
              </a:rPr>
              <a:t>aplicação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80" dirty="0">
                <a:solidFill>
                  <a:srgbClr val="173EFF"/>
                </a:solidFill>
              </a:rPr>
              <a:t>desenvolvimento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ferramentas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40" dirty="0">
                <a:solidFill>
                  <a:srgbClr val="173EFF"/>
                </a:solidFill>
              </a:rPr>
              <a:t>por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225" dirty="0">
                <a:solidFill>
                  <a:srgbClr val="173EFF"/>
                </a:solidFill>
              </a:rPr>
              <a:t>empresas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25" dirty="0">
                <a:solidFill>
                  <a:srgbClr val="173EFF"/>
                </a:solidFill>
              </a:rPr>
              <a:t>(1)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1" y="2863786"/>
            <a:ext cx="3519804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pc="-869" dirty="0">
                <a:solidFill>
                  <a:srgbClr val="FFFFFF"/>
                </a:solidFill>
              </a:rPr>
              <a:t>O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240" dirty="0">
                <a:solidFill>
                  <a:srgbClr val="FFFFFF"/>
                </a:solidFill>
              </a:rPr>
              <a:t>que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50" dirty="0">
                <a:solidFill>
                  <a:srgbClr val="FFFFFF"/>
                </a:solidFill>
              </a:rPr>
              <a:t>é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-265" dirty="0">
                <a:solidFill>
                  <a:srgbClr val="FFFFFF"/>
                </a:solidFill>
              </a:rPr>
              <a:t>uma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320" dirty="0">
                <a:solidFill>
                  <a:srgbClr val="FFFFFF"/>
                </a:solidFill>
              </a:rPr>
              <a:t>IA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170" dirty="0">
                <a:solidFill>
                  <a:srgbClr val="FFFFFF"/>
                </a:solidFill>
              </a:rPr>
              <a:t>para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430" dirty="0">
                <a:solidFill>
                  <a:srgbClr val="FFFFFF"/>
                </a:solidFill>
              </a:rPr>
              <a:t>o </a:t>
            </a:r>
            <a:r>
              <a:rPr spc="-390" dirty="0">
                <a:solidFill>
                  <a:srgbClr val="FFFFFF"/>
                </a:solidFill>
              </a:rPr>
              <a:t>Bem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54" dirty="0">
                <a:solidFill>
                  <a:srgbClr val="FFFFFF"/>
                </a:solidFill>
              </a:rPr>
              <a:t>de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405" dirty="0">
                <a:solidFill>
                  <a:srgbClr val="FFFFFF"/>
                </a:solidFill>
              </a:rPr>
              <a:t>Todos?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1" y="3147250"/>
            <a:ext cx="437261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40" dirty="0">
                <a:solidFill>
                  <a:srgbClr val="FFFFFF"/>
                </a:solidFill>
              </a:rPr>
              <a:t>Proposta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254" dirty="0">
                <a:solidFill>
                  <a:srgbClr val="FFFFFF"/>
                </a:solidFill>
              </a:rPr>
              <a:t>de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40" dirty="0">
                <a:solidFill>
                  <a:srgbClr val="FFFFFF"/>
                </a:solidFill>
              </a:rPr>
              <a:t>Plano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254" dirty="0">
                <a:solidFill>
                  <a:srgbClr val="FFFFFF"/>
                </a:solidFill>
              </a:rPr>
              <a:t>de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-355" dirty="0">
                <a:solidFill>
                  <a:srgbClr val="FFFFFF"/>
                </a:solidFill>
              </a:rPr>
              <a:t>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94" y="0"/>
            <a:ext cx="11671004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510" y="772858"/>
            <a:ext cx="1874890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Objetivo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0995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6936" y="5380074"/>
              <a:ext cx="1495063" cy="14779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8561" y="1717547"/>
            <a:ext cx="4928839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Promover o desenvolvimento, a disponibilização e o uso da inteligência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artificial no Brasil, orientada à solução dos grandes desafios nacionais, sociais, econômicos, ambientais e culturais, de forma a garantir a segurança e os direitos individuais e coletivos, a inclusão social, a defesa da democracia, a integridade da informação, a proteção do trabalho e dos trabalhadores, a soberania nacional e o desenvolvimento econômico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sustentável da nação.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4632" y="-1"/>
            <a:ext cx="3037367" cy="30833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Investimentos previstos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77610" y="1563006"/>
          <a:ext cx="9072880" cy="4029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2024-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8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Ações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Impacto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Imediato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000" spc="-225" dirty="0"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435,04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milhões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5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Infraestrutura</a:t>
                      </a:r>
                      <a:r>
                        <a:rPr sz="1800" spc="-7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800" spc="-6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7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000" spc="-2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-1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5,79</a:t>
                      </a:r>
                      <a:r>
                        <a:rPr sz="2000" spc="-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bilhões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Difusão,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Formação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Capacitação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spc="-225" dirty="0"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4" dirty="0">
                          <a:latin typeface="Arial"/>
                          <a:cs typeface="Arial"/>
                        </a:rPr>
                        <a:t>1,15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bilhões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6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IA</a:t>
                      </a:r>
                      <a:r>
                        <a:rPr sz="1800" spc="-6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800" spc="-5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Melhoria</a:t>
                      </a:r>
                      <a:r>
                        <a:rPr sz="1800" spc="-5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dos</a:t>
                      </a:r>
                      <a:r>
                        <a:rPr sz="1800" spc="-5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Serviços</a:t>
                      </a:r>
                      <a:r>
                        <a:rPr sz="1800" spc="-3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Públicos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000" spc="-2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8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1,76</a:t>
                      </a:r>
                      <a:r>
                        <a:rPr sz="2000" spc="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bilhão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Inovação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Empresarial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000" spc="-225" dirty="0"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13,79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bilhão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Apoio</a:t>
                      </a:r>
                      <a:r>
                        <a:rPr sz="1800" spc="-1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ao</a:t>
                      </a:r>
                      <a:r>
                        <a:rPr sz="1800" spc="-10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Processo</a:t>
                      </a:r>
                      <a:r>
                        <a:rPr sz="18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Regulatório</a:t>
                      </a:r>
                      <a:r>
                        <a:rPr sz="1800" spc="-7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7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6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Governança</a:t>
                      </a:r>
                      <a:r>
                        <a:rPr sz="1800" spc="-4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800" spc="-7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000" spc="-22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2000" spc="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5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103,25</a:t>
                      </a:r>
                      <a:r>
                        <a:rPr sz="2000" spc="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91A"/>
                          </a:solidFill>
                          <a:latin typeface="Arial"/>
                          <a:cs typeface="Arial"/>
                        </a:rPr>
                        <a:t>milhões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350" spc="-10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750" spc="-229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2750" spc="40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0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23,03</a:t>
                      </a:r>
                      <a:r>
                        <a:rPr sz="2750" spc="-155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solidFill>
                            <a:srgbClr val="4E4E4E"/>
                          </a:solidFill>
                          <a:latin typeface="Arial"/>
                          <a:cs typeface="Arial"/>
                        </a:rPr>
                        <a:t>bilhões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1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561" y="529018"/>
            <a:ext cx="2874010" cy="1638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dirty="0">
                <a:solidFill>
                  <a:srgbClr val="183EFF"/>
                </a:solidFill>
                <a:latin typeface="Arial"/>
                <a:cs typeface="Arial"/>
              </a:rPr>
              <a:t>Fontes dos</a:t>
            </a: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100" b="1" dirty="0">
                <a:solidFill>
                  <a:srgbClr val="183EFF"/>
                </a:solidFill>
                <a:latin typeface="Arial"/>
                <a:cs typeface="Arial"/>
              </a:rPr>
              <a:t>investimentos</a:t>
            </a:r>
            <a:endParaRPr sz="3100" dirty="0">
              <a:latin typeface="Arial"/>
              <a:cs typeface="Arial"/>
            </a:endParaRPr>
          </a:p>
          <a:p>
            <a:pPr marL="25400">
              <a:lnSpc>
                <a:spcPts val="1970"/>
              </a:lnSpc>
              <a:spcBef>
                <a:spcPts val="935"/>
              </a:spcBef>
            </a:pPr>
            <a:r>
              <a:rPr sz="1650" spc="-10" dirty="0">
                <a:solidFill>
                  <a:srgbClr val="595959"/>
                </a:solidFill>
                <a:latin typeface="Arial"/>
                <a:cs typeface="Arial"/>
              </a:rPr>
              <a:t>Investimentos</a:t>
            </a:r>
            <a:r>
              <a:rPr sz="165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50" spc="-95" dirty="0">
                <a:solidFill>
                  <a:srgbClr val="595959"/>
                </a:solidFill>
                <a:latin typeface="Arial"/>
                <a:cs typeface="Arial"/>
              </a:rPr>
              <a:t>PBIA</a:t>
            </a:r>
            <a:r>
              <a:rPr sz="165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595959"/>
                </a:solidFill>
                <a:latin typeface="Arial"/>
                <a:cs typeface="Arial"/>
              </a:rPr>
              <a:t>2024-</a:t>
            </a:r>
            <a:r>
              <a:rPr sz="1650" spc="-20" dirty="0">
                <a:solidFill>
                  <a:srgbClr val="595959"/>
                </a:solidFill>
                <a:latin typeface="Arial"/>
                <a:cs typeface="Arial"/>
              </a:rPr>
              <a:t>2028</a:t>
            </a:r>
            <a:endParaRPr sz="1650" dirty="0">
              <a:latin typeface="Arial"/>
              <a:cs typeface="Arial"/>
            </a:endParaRPr>
          </a:p>
          <a:p>
            <a:pPr marL="25400">
              <a:lnSpc>
                <a:spcPts val="2150"/>
              </a:lnSpc>
            </a:pPr>
            <a:r>
              <a:rPr sz="1800" i="1" spc="-165" dirty="0">
                <a:solidFill>
                  <a:srgbClr val="595959"/>
                </a:solidFill>
                <a:latin typeface="Arial"/>
                <a:cs typeface="Arial"/>
              </a:rPr>
              <a:t>Total:</a:t>
            </a:r>
            <a:r>
              <a:rPr sz="1800" i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spc="-254" dirty="0">
                <a:solidFill>
                  <a:srgbClr val="595959"/>
                </a:solidFill>
                <a:latin typeface="Arial"/>
                <a:cs typeface="Arial"/>
              </a:rPr>
              <a:t>R$</a:t>
            </a:r>
            <a:r>
              <a:rPr sz="1800" i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spc="-145" dirty="0">
                <a:solidFill>
                  <a:srgbClr val="595959"/>
                </a:solidFill>
                <a:latin typeface="Arial"/>
                <a:cs typeface="Arial"/>
              </a:rPr>
              <a:t>23,03</a:t>
            </a:r>
            <a:r>
              <a:rPr sz="1800" i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95959"/>
                </a:solidFill>
                <a:latin typeface="Arial"/>
                <a:cs typeface="Arial"/>
              </a:rPr>
              <a:t>bilhões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1964" y="-1"/>
            <a:ext cx="1250033" cy="12279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59456" y="837521"/>
            <a:ext cx="4991735" cy="5082540"/>
            <a:chOff x="5359456" y="837521"/>
            <a:chExt cx="4991735" cy="5082540"/>
          </a:xfrm>
        </p:grpSpPr>
        <p:sp>
          <p:nvSpPr>
            <p:cNvPr id="7" name="object 7"/>
            <p:cNvSpPr/>
            <p:nvPr/>
          </p:nvSpPr>
          <p:spPr>
            <a:xfrm>
              <a:off x="7056292" y="938222"/>
              <a:ext cx="3295015" cy="4981575"/>
            </a:xfrm>
            <a:custGeom>
              <a:avLst/>
              <a:gdLst/>
              <a:ahLst/>
              <a:cxnLst/>
              <a:rect l="l" t="t" r="r" b="b"/>
              <a:pathLst>
                <a:path w="3295015" h="4981575">
                  <a:moveTo>
                    <a:pt x="803903" y="0"/>
                  </a:moveTo>
                  <a:lnTo>
                    <a:pt x="803903" y="2490776"/>
                  </a:lnTo>
                  <a:lnTo>
                    <a:pt x="0" y="4848254"/>
                  </a:lnTo>
                  <a:lnTo>
                    <a:pt x="48678" y="4864296"/>
                  </a:lnTo>
                  <a:lnTo>
                    <a:pt x="97639" y="4879323"/>
                  </a:lnTo>
                  <a:lnTo>
                    <a:pt x="146868" y="4893331"/>
                  </a:lnTo>
                  <a:lnTo>
                    <a:pt x="196348" y="4906317"/>
                  </a:lnTo>
                  <a:lnTo>
                    <a:pt x="246064" y="4918281"/>
                  </a:lnTo>
                  <a:lnTo>
                    <a:pt x="295999" y="4929218"/>
                  </a:lnTo>
                  <a:lnTo>
                    <a:pt x="346138" y="4939125"/>
                  </a:lnTo>
                  <a:lnTo>
                    <a:pt x="396463" y="4948001"/>
                  </a:lnTo>
                  <a:lnTo>
                    <a:pt x="446961" y="4955843"/>
                  </a:lnTo>
                  <a:lnTo>
                    <a:pt x="497614" y="4962648"/>
                  </a:lnTo>
                  <a:lnTo>
                    <a:pt x="548406" y="4968413"/>
                  </a:lnTo>
                  <a:lnTo>
                    <a:pt x="599322" y="4973136"/>
                  </a:lnTo>
                  <a:lnTo>
                    <a:pt x="650346" y="4976814"/>
                  </a:lnTo>
                  <a:lnTo>
                    <a:pt x="701461" y="4979444"/>
                  </a:lnTo>
                  <a:lnTo>
                    <a:pt x="752652" y="4981025"/>
                  </a:lnTo>
                  <a:lnTo>
                    <a:pt x="803903" y="4981552"/>
                  </a:lnTo>
                  <a:lnTo>
                    <a:pt x="852345" y="4981090"/>
                  </a:lnTo>
                  <a:lnTo>
                    <a:pt x="900562" y="4979711"/>
                  </a:lnTo>
                  <a:lnTo>
                    <a:pt x="948546" y="4977422"/>
                  </a:lnTo>
                  <a:lnTo>
                    <a:pt x="996289" y="4974232"/>
                  </a:lnTo>
                  <a:lnTo>
                    <a:pt x="1043782" y="4970150"/>
                  </a:lnTo>
                  <a:lnTo>
                    <a:pt x="1091017" y="4965183"/>
                  </a:lnTo>
                  <a:lnTo>
                    <a:pt x="1137985" y="4959340"/>
                  </a:lnTo>
                  <a:lnTo>
                    <a:pt x="1184679" y="4952630"/>
                  </a:lnTo>
                  <a:lnTo>
                    <a:pt x="1231090" y="4945060"/>
                  </a:lnTo>
                  <a:lnTo>
                    <a:pt x="1277209" y="4936639"/>
                  </a:lnTo>
                  <a:lnTo>
                    <a:pt x="1323028" y="4927376"/>
                  </a:lnTo>
                  <a:lnTo>
                    <a:pt x="1368539" y="4917279"/>
                  </a:lnTo>
                  <a:lnTo>
                    <a:pt x="1413734" y="4906356"/>
                  </a:lnTo>
                  <a:lnTo>
                    <a:pt x="1458604" y="4894615"/>
                  </a:lnTo>
                  <a:lnTo>
                    <a:pt x="1503141" y="4882065"/>
                  </a:lnTo>
                  <a:lnTo>
                    <a:pt x="1547336" y="4868714"/>
                  </a:lnTo>
                  <a:lnTo>
                    <a:pt x="1591181" y="4854571"/>
                  </a:lnTo>
                  <a:lnTo>
                    <a:pt x="1634668" y="4839643"/>
                  </a:lnTo>
                  <a:lnTo>
                    <a:pt x="1677789" y="4823940"/>
                  </a:lnTo>
                  <a:lnTo>
                    <a:pt x="1720534" y="4807469"/>
                  </a:lnTo>
                  <a:lnTo>
                    <a:pt x="1762896" y="4790239"/>
                  </a:lnTo>
                  <a:lnTo>
                    <a:pt x="1804867" y="4772259"/>
                  </a:lnTo>
                  <a:lnTo>
                    <a:pt x="1846437" y="4753536"/>
                  </a:lnTo>
                  <a:lnTo>
                    <a:pt x="1887599" y="4734079"/>
                  </a:lnTo>
                  <a:lnTo>
                    <a:pt x="1928345" y="4713897"/>
                  </a:lnTo>
                  <a:lnTo>
                    <a:pt x="1968665" y="4692997"/>
                  </a:lnTo>
                  <a:lnTo>
                    <a:pt x="2008552" y="4671388"/>
                  </a:lnTo>
                  <a:lnTo>
                    <a:pt x="2047997" y="4649079"/>
                  </a:lnTo>
                  <a:lnTo>
                    <a:pt x="2086992" y="4626077"/>
                  </a:lnTo>
                  <a:lnTo>
                    <a:pt x="2125529" y="4602391"/>
                  </a:lnTo>
                  <a:lnTo>
                    <a:pt x="2163598" y="4578030"/>
                  </a:lnTo>
                  <a:lnTo>
                    <a:pt x="2201193" y="4553002"/>
                  </a:lnTo>
                  <a:lnTo>
                    <a:pt x="2238304" y="4527315"/>
                  </a:lnTo>
                  <a:lnTo>
                    <a:pt x="2274923" y="4500977"/>
                  </a:lnTo>
                  <a:lnTo>
                    <a:pt x="2311042" y="4473997"/>
                  </a:lnTo>
                  <a:lnTo>
                    <a:pt x="2346653" y="4446383"/>
                  </a:lnTo>
                  <a:lnTo>
                    <a:pt x="2381746" y="4418144"/>
                  </a:lnTo>
                  <a:lnTo>
                    <a:pt x="2416315" y="4389287"/>
                  </a:lnTo>
                  <a:lnTo>
                    <a:pt x="2450349" y="4359822"/>
                  </a:lnTo>
                  <a:lnTo>
                    <a:pt x="2483842" y="4329757"/>
                  </a:lnTo>
                  <a:lnTo>
                    <a:pt x="2516785" y="4299099"/>
                  </a:lnTo>
                  <a:lnTo>
                    <a:pt x="2549168" y="4267858"/>
                  </a:lnTo>
                  <a:lnTo>
                    <a:pt x="2580985" y="4236041"/>
                  </a:lnTo>
                  <a:lnTo>
                    <a:pt x="2612226" y="4203657"/>
                  </a:lnTo>
                  <a:lnTo>
                    <a:pt x="2642884" y="4170715"/>
                  </a:lnTo>
                  <a:lnTo>
                    <a:pt x="2672950" y="4137222"/>
                  </a:lnTo>
                  <a:lnTo>
                    <a:pt x="2702415" y="4103187"/>
                  </a:lnTo>
                  <a:lnTo>
                    <a:pt x="2731271" y="4068619"/>
                  </a:lnTo>
                  <a:lnTo>
                    <a:pt x="2759510" y="4033525"/>
                  </a:lnTo>
                  <a:lnTo>
                    <a:pt x="2787124" y="3997915"/>
                  </a:lnTo>
                  <a:lnTo>
                    <a:pt x="2814104" y="3961796"/>
                  </a:lnTo>
                  <a:lnTo>
                    <a:pt x="2840442" y="3925177"/>
                  </a:lnTo>
                  <a:lnTo>
                    <a:pt x="2866129" y="3888066"/>
                  </a:lnTo>
                  <a:lnTo>
                    <a:pt x="2891158" y="3850471"/>
                  </a:lnTo>
                  <a:lnTo>
                    <a:pt x="2915519" y="3812401"/>
                  </a:lnTo>
                  <a:lnTo>
                    <a:pt x="2939204" y="3773865"/>
                  </a:lnTo>
                  <a:lnTo>
                    <a:pt x="2962206" y="3734870"/>
                  </a:lnTo>
                  <a:lnTo>
                    <a:pt x="2984516" y="3695424"/>
                  </a:lnTo>
                  <a:lnTo>
                    <a:pt x="3006124" y="3655537"/>
                  </a:lnTo>
                  <a:lnTo>
                    <a:pt x="3027024" y="3615217"/>
                  </a:lnTo>
                  <a:lnTo>
                    <a:pt x="3047207" y="3574472"/>
                  </a:lnTo>
                  <a:lnTo>
                    <a:pt x="3066664" y="3533310"/>
                  </a:lnTo>
                  <a:lnTo>
                    <a:pt x="3085386" y="3491739"/>
                  </a:lnTo>
                  <a:lnTo>
                    <a:pt x="3103367" y="3449769"/>
                  </a:lnTo>
                  <a:lnTo>
                    <a:pt x="3120597" y="3407407"/>
                  </a:lnTo>
                  <a:lnTo>
                    <a:pt x="3137067" y="3364661"/>
                  </a:lnTo>
                  <a:lnTo>
                    <a:pt x="3152770" y="3321541"/>
                  </a:lnTo>
                  <a:lnTo>
                    <a:pt x="3167698" y="3278054"/>
                  </a:lnTo>
                  <a:lnTo>
                    <a:pt x="3181841" y="3234208"/>
                  </a:lnTo>
                  <a:lnTo>
                    <a:pt x="3195192" y="3190013"/>
                  </a:lnTo>
                  <a:lnTo>
                    <a:pt x="3207742" y="3145477"/>
                  </a:lnTo>
                  <a:lnTo>
                    <a:pt x="3219483" y="3100607"/>
                  </a:lnTo>
                  <a:lnTo>
                    <a:pt x="3230406" y="3055412"/>
                  </a:lnTo>
                  <a:lnTo>
                    <a:pt x="3240504" y="3009901"/>
                  </a:lnTo>
                  <a:lnTo>
                    <a:pt x="3249767" y="2964081"/>
                  </a:lnTo>
                  <a:lnTo>
                    <a:pt x="3258187" y="2917962"/>
                  </a:lnTo>
                  <a:lnTo>
                    <a:pt x="3265757" y="2871551"/>
                  </a:lnTo>
                  <a:lnTo>
                    <a:pt x="3272468" y="2824858"/>
                  </a:lnTo>
                  <a:lnTo>
                    <a:pt x="3278310" y="2777889"/>
                  </a:lnTo>
                  <a:lnTo>
                    <a:pt x="3283277" y="2730654"/>
                  </a:lnTo>
                  <a:lnTo>
                    <a:pt x="3287360" y="2683161"/>
                  </a:lnTo>
                  <a:lnTo>
                    <a:pt x="3290549" y="2635418"/>
                  </a:lnTo>
                  <a:lnTo>
                    <a:pt x="3292838" y="2587434"/>
                  </a:lnTo>
                  <a:lnTo>
                    <a:pt x="3294218" y="2539217"/>
                  </a:lnTo>
                  <a:lnTo>
                    <a:pt x="3294679" y="2490776"/>
                  </a:lnTo>
                  <a:lnTo>
                    <a:pt x="3294218" y="2442334"/>
                  </a:lnTo>
                  <a:lnTo>
                    <a:pt x="3292838" y="2394117"/>
                  </a:lnTo>
                  <a:lnTo>
                    <a:pt x="3290549" y="2346133"/>
                  </a:lnTo>
                  <a:lnTo>
                    <a:pt x="3287360" y="2298390"/>
                  </a:lnTo>
                  <a:lnTo>
                    <a:pt x="3283277" y="2250897"/>
                  </a:lnTo>
                  <a:lnTo>
                    <a:pt x="3278310" y="2203662"/>
                  </a:lnTo>
                  <a:lnTo>
                    <a:pt x="3272468" y="2156694"/>
                  </a:lnTo>
                  <a:lnTo>
                    <a:pt x="3265757" y="2110000"/>
                  </a:lnTo>
                  <a:lnTo>
                    <a:pt x="3258187" y="2063589"/>
                  </a:lnTo>
                  <a:lnTo>
                    <a:pt x="3249767" y="2017470"/>
                  </a:lnTo>
                  <a:lnTo>
                    <a:pt x="3240504" y="1971651"/>
                  </a:lnTo>
                  <a:lnTo>
                    <a:pt x="3230406" y="1926140"/>
                  </a:lnTo>
                  <a:lnTo>
                    <a:pt x="3219483" y="1880945"/>
                  </a:lnTo>
                  <a:lnTo>
                    <a:pt x="3207742" y="1836075"/>
                  </a:lnTo>
                  <a:lnTo>
                    <a:pt x="3195192" y="1791538"/>
                  </a:lnTo>
                  <a:lnTo>
                    <a:pt x="3181841" y="1747343"/>
                  </a:lnTo>
                  <a:lnTo>
                    <a:pt x="3167698" y="1703498"/>
                  </a:lnTo>
                  <a:lnTo>
                    <a:pt x="3152770" y="1660011"/>
                  </a:lnTo>
                  <a:lnTo>
                    <a:pt x="3137067" y="1616891"/>
                  </a:lnTo>
                  <a:lnTo>
                    <a:pt x="3120597" y="1574145"/>
                  </a:lnTo>
                  <a:lnTo>
                    <a:pt x="3103367" y="1531783"/>
                  </a:lnTo>
                  <a:lnTo>
                    <a:pt x="3085386" y="1489813"/>
                  </a:lnTo>
                  <a:lnTo>
                    <a:pt x="3066664" y="1448242"/>
                  </a:lnTo>
                  <a:lnTo>
                    <a:pt x="3047207" y="1407080"/>
                  </a:lnTo>
                  <a:lnTo>
                    <a:pt x="3027024" y="1366335"/>
                  </a:lnTo>
                  <a:lnTo>
                    <a:pt x="3006124" y="1326014"/>
                  </a:lnTo>
                  <a:lnTo>
                    <a:pt x="2984516" y="1286127"/>
                  </a:lnTo>
                  <a:lnTo>
                    <a:pt x="2962206" y="1246682"/>
                  </a:lnTo>
                  <a:lnTo>
                    <a:pt x="2939204" y="1207687"/>
                  </a:lnTo>
                  <a:lnTo>
                    <a:pt x="2915519" y="1169151"/>
                  </a:lnTo>
                  <a:lnTo>
                    <a:pt x="2891158" y="1131081"/>
                  </a:lnTo>
                  <a:lnTo>
                    <a:pt x="2866129" y="1093486"/>
                  </a:lnTo>
                  <a:lnTo>
                    <a:pt x="2840442" y="1056375"/>
                  </a:lnTo>
                  <a:lnTo>
                    <a:pt x="2814104" y="1019756"/>
                  </a:lnTo>
                  <a:lnTo>
                    <a:pt x="2787124" y="983637"/>
                  </a:lnTo>
                  <a:lnTo>
                    <a:pt x="2759510" y="948026"/>
                  </a:lnTo>
                  <a:lnTo>
                    <a:pt x="2731271" y="912933"/>
                  </a:lnTo>
                  <a:lnTo>
                    <a:pt x="2702415" y="878364"/>
                  </a:lnTo>
                  <a:lnTo>
                    <a:pt x="2672950" y="844330"/>
                  </a:lnTo>
                  <a:lnTo>
                    <a:pt x="2642884" y="810837"/>
                  </a:lnTo>
                  <a:lnTo>
                    <a:pt x="2612226" y="777895"/>
                  </a:lnTo>
                  <a:lnTo>
                    <a:pt x="2580985" y="745511"/>
                  </a:lnTo>
                  <a:lnTo>
                    <a:pt x="2549168" y="713694"/>
                  </a:lnTo>
                  <a:lnTo>
                    <a:pt x="2516785" y="682453"/>
                  </a:lnTo>
                  <a:lnTo>
                    <a:pt x="2483842" y="651795"/>
                  </a:lnTo>
                  <a:lnTo>
                    <a:pt x="2450349" y="621730"/>
                  </a:lnTo>
                  <a:lnTo>
                    <a:pt x="2416315" y="592264"/>
                  </a:lnTo>
                  <a:lnTo>
                    <a:pt x="2381746" y="563408"/>
                  </a:lnTo>
                  <a:lnTo>
                    <a:pt x="2346653" y="535169"/>
                  </a:lnTo>
                  <a:lnTo>
                    <a:pt x="2311042" y="507555"/>
                  </a:lnTo>
                  <a:lnTo>
                    <a:pt x="2274923" y="480575"/>
                  </a:lnTo>
                  <a:lnTo>
                    <a:pt x="2238304" y="454237"/>
                  </a:lnTo>
                  <a:lnTo>
                    <a:pt x="2201193" y="428550"/>
                  </a:lnTo>
                  <a:lnTo>
                    <a:pt x="2163598" y="403521"/>
                  </a:lnTo>
                  <a:lnTo>
                    <a:pt x="2125529" y="379160"/>
                  </a:lnTo>
                  <a:lnTo>
                    <a:pt x="2086992" y="355475"/>
                  </a:lnTo>
                  <a:lnTo>
                    <a:pt x="2047997" y="332473"/>
                  </a:lnTo>
                  <a:lnTo>
                    <a:pt x="2008552" y="310163"/>
                  </a:lnTo>
                  <a:lnTo>
                    <a:pt x="1968665" y="288555"/>
                  </a:lnTo>
                  <a:lnTo>
                    <a:pt x="1928345" y="267655"/>
                  </a:lnTo>
                  <a:lnTo>
                    <a:pt x="1887599" y="247472"/>
                  </a:lnTo>
                  <a:lnTo>
                    <a:pt x="1846437" y="228015"/>
                  </a:lnTo>
                  <a:lnTo>
                    <a:pt x="1804867" y="209293"/>
                  </a:lnTo>
                  <a:lnTo>
                    <a:pt x="1762896" y="191312"/>
                  </a:lnTo>
                  <a:lnTo>
                    <a:pt x="1720534" y="174082"/>
                  </a:lnTo>
                  <a:lnTo>
                    <a:pt x="1677789" y="157612"/>
                  </a:lnTo>
                  <a:lnTo>
                    <a:pt x="1634668" y="141908"/>
                  </a:lnTo>
                  <a:lnTo>
                    <a:pt x="1591181" y="126981"/>
                  </a:lnTo>
                  <a:lnTo>
                    <a:pt x="1547336" y="112838"/>
                  </a:lnTo>
                  <a:lnTo>
                    <a:pt x="1503141" y="99487"/>
                  </a:lnTo>
                  <a:lnTo>
                    <a:pt x="1458604" y="86937"/>
                  </a:lnTo>
                  <a:lnTo>
                    <a:pt x="1413734" y="75196"/>
                  </a:lnTo>
                  <a:lnTo>
                    <a:pt x="1368539" y="64273"/>
                  </a:lnTo>
                  <a:lnTo>
                    <a:pt x="1323028" y="54175"/>
                  </a:lnTo>
                  <a:lnTo>
                    <a:pt x="1277209" y="44912"/>
                  </a:lnTo>
                  <a:lnTo>
                    <a:pt x="1231090" y="36491"/>
                  </a:lnTo>
                  <a:lnTo>
                    <a:pt x="1184679" y="28922"/>
                  </a:lnTo>
                  <a:lnTo>
                    <a:pt x="1137985" y="22211"/>
                  </a:lnTo>
                  <a:lnTo>
                    <a:pt x="1091017" y="16368"/>
                  </a:lnTo>
                  <a:lnTo>
                    <a:pt x="1043782" y="11402"/>
                  </a:lnTo>
                  <a:lnTo>
                    <a:pt x="996289" y="7319"/>
                  </a:lnTo>
                  <a:lnTo>
                    <a:pt x="948546" y="4129"/>
                  </a:lnTo>
                  <a:lnTo>
                    <a:pt x="900562" y="1841"/>
                  </a:lnTo>
                  <a:lnTo>
                    <a:pt x="852345" y="461"/>
                  </a:lnTo>
                  <a:lnTo>
                    <a:pt x="80390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9381" y="3428998"/>
              <a:ext cx="2240915" cy="2357755"/>
            </a:xfrm>
            <a:custGeom>
              <a:avLst/>
              <a:gdLst/>
              <a:ahLst/>
              <a:cxnLst/>
              <a:rect l="l" t="t" r="r" b="b"/>
              <a:pathLst>
                <a:path w="2240915" h="2357754">
                  <a:moveTo>
                    <a:pt x="2240814" y="0"/>
                  </a:moveTo>
                  <a:lnTo>
                    <a:pt x="0" y="1087528"/>
                  </a:lnTo>
                  <a:lnTo>
                    <a:pt x="22195" y="1132122"/>
                  </a:lnTo>
                  <a:lnTo>
                    <a:pt x="45231" y="1176178"/>
                  </a:lnTo>
                  <a:lnTo>
                    <a:pt x="69097" y="1219686"/>
                  </a:lnTo>
                  <a:lnTo>
                    <a:pt x="93782" y="1262637"/>
                  </a:lnTo>
                  <a:lnTo>
                    <a:pt x="119276" y="1305022"/>
                  </a:lnTo>
                  <a:lnTo>
                    <a:pt x="145567" y="1346831"/>
                  </a:lnTo>
                  <a:lnTo>
                    <a:pt x="172645" y="1388054"/>
                  </a:lnTo>
                  <a:lnTo>
                    <a:pt x="200498" y="1428683"/>
                  </a:lnTo>
                  <a:lnTo>
                    <a:pt x="229117" y="1468706"/>
                  </a:lnTo>
                  <a:lnTo>
                    <a:pt x="258491" y="1508116"/>
                  </a:lnTo>
                  <a:lnTo>
                    <a:pt x="288607" y="1546901"/>
                  </a:lnTo>
                  <a:lnTo>
                    <a:pt x="319457" y="1585054"/>
                  </a:lnTo>
                  <a:lnTo>
                    <a:pt x="351029" y="1622564"/>
                  </a:lnTo>
                  <a:lnTo>
                    <a:pt x="383311" y="1659421"/>
                  </a:lnTo>
                  <a:lnTo>
                    <a:pt x="416294" y="1695616"/>
                  </a:lnTo>
                  <a:lnTo>
                    <a:pt x="449967" y="1731140"/>
                  </a:lnTo>
                  <a:lnTo>
                    <a:pt x="484318" y="1765984"/>
                  </a:lnTo>
                  <a:lnTo>
                    <a:pt x="519338" y="1800136"/>
                  </a:lnTo>
                  <a:lnTo>
                    <a:pt x="555014" y="1833589"/>
                  </a:lnTo>
                  <a:lnTo>
                    <a:pt x="591337" y="1866331"/>
                  </a:lnTo>
                  <a:lnTo>
                    <a:pt x="628296" y="1898355"/>
                  </a:lnTo>
                  <a:lnTo>
                    <a:pt x="665879" y="1929650"/>
                  </a:lnTo>
                  <a:lnTo>
                    <a:pt x="704077" y="1960207"/>
                  </a:lnTo>
                  <a:lnTo>
                    <a:pt x="742877" y="1990016"/>
                  </a:lnTo>
                  <a:lnTo>
                    <a:pt x="782270" y="2019068"/>
                  </a:lnTo>
                  <a:lnTo>
                    <a:pt x="822244" y="2047353"/>
                  </a:lnTo>
                  <a:lnTo>
                    <a:pt x="862790" y="2074861"/>
                  </a:lnTo>
                  <a:lnTo>
                    <a:pt x="903895" y="2101584"/>
                  </a:lnTo>
                  <a:lnTo>
                    <a:pt x="945550" y="2127511"/>
                  </a:lnTo>
                  <a:lnTo>
                    <a:pt x="987742" y="2152633"/>
                  </a:lnTo>
                  <a:lnTo>
                    <a:pt x="1030463" y="2176940"/>
                  </a:lnTo>
                  <a:lnTo>
                    <a:pt x="1073700" y="2200423"/>
                  </a:lnTo>
                  <a:lnTo>
                    <a:pt x="1117444" y="2223073"/>
                  </a:lnTo>
                  <a:lnTo>
                    <a:pt x="1161682" y="2244880"/>
                  </a:lnTo>
                  <a:lnTo>
                    <a:pt x="1206405" y="2265833"/>
                  </a:lnTo>
                  <a:lnTo>
                    <a:pt x="1251602" y="2285925"/>
                  </a:lnTo>
                  <a:lnTo>
                    <a:pt x="1297261" y="2305144"/>
                  </a:lnTo>
                  <a:lnTo>
                    <a:pt x="1343372" y="2323483"/>
                  </a:lnTo>
                  <a:lnTo>
                    <a:pt x="1389925" y="2340930"/>
                  </a:lnTo>
                  <a:lnTo>
                    <a:pt x="1436908" y="2357477"/>
                  </a:lnTo>
                  <a:lnTo>
                    <a:pt x="22408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19382" y="3428998"/>
              <a:ext cx="2240915" cy="2357755"/>
            </a:xfrm>
            <a:custGeom>
              <a:avLst/>
              <a:gdLst/>
              <a:ahLst/>
              <a:cxnLst/>
              <a:rect l="l" t="t" r="r" b="b"/>
              <a:pathLst>
                <a:path w="2240915" h="2357754">
                  <a:moveTo>
                    <a:pt x="1436908" y="2357477"/>
                  </a:moveTo>
                  <a:lnTo>
                    <a:pt x="1389925" y="2340930"/>
                  </a:lnTo>
                  <a:lnTo>
                    <a:pt x="1343372" y="2323482"/>
                  </a:lnTo>
                  <a:lnTo>
                    <a:pt x="1297261" y="2305144"/>
                  </a:lnTo>
                  <a:lnTo>
                    <a:pt x="1251602" y="2285924"/>
                  </a:lnTo>
                  <a:lnTo>
                    <a:pt x="1206405" y="2265833"/>
                  </a:lnTo>
                  <a:lnTo>
                    <a:pt x="1161682" y="2244879"/>
                  </a:lnTo>
                  <a:lnTo>
                    <a:pt x="1117444" y="2223073"/>
                  </a:lnTo>
                  <a:lnTo>
                    <a:pt x="1073700" y="2200423"/>
                  </a:lnTo>
                  <a:lnTo>
                    <a:pt x="1030463" y="2176940"/>
                  </a:lnTo>
                  <a:lnTo>
                    <a:pt x="987742" y="2152632"/>
                  </a:lnTo>
                  <a:lnTo>
                    <a:pt x="945550" y="2127510"/>
                  </a:lnTo>
                  <a:lnTo>
                    <a:pt x="903895" y="2101583"/>
                  </a:lnTo>
                  <a:lnTo>
                    <a:pt x="862790" y="2074861"/>
                  </a:lnTo>
                  <a:lnTo>
                    <a:pt x="822245" y="2047352"/>
                  </a:lnTo>
                  <a:lnTo>
                    <a:pt x="782270" y="2019067"/>
                  </a:lnTo>
                  <a:lnTo>
                    <a:pt x="742877" y="1990015"/>
                  </a:lnTo>
                  <a:lnTo>
                    <a:pt x="704077" y="1960206"/>
                  </a:lnTo>
                  <a:lnTo>
                    <a:pt x="665879" y="1929650"/>
                  </a:lnTo>
                  <a:lnTo>
                    <a:pt x="628296" y="1898355"/>
                  </a:lnTo>
                  <a:lnTo>
                    <a:pt x="591338" y="1866331"/>
                  </a:lnTo>
                  <a:lnTo>
                    <a:pt x="555015" y="1833588"/>
                  </a:lnTo>
                  <a:lnTo>
                    <a:pt x="519338" y="1800135"/>
                  </a:lnTo>
                  <a:lnTo>
                    <a:pt x="484319" y="1765983"/>
                  </a:lnTo>
                  <a:lnTo>
                    <a:pt x="449967" y="1731140"/>
                  </a:lnTo>
                  <a:lnTo>
                    <a:pt x="416295" y="1695616"/>
                  </a:lnTo>
                  <a:lnTo>
                    <a:pt x="383311" y="1659420"/>
                  </a:lnTo>
                  <a:lnTo>
                    <a:pt x="351029" y="1622563"/>
                  </a:lnTo>
                  <a:lnTo>
                    <a:pt x="319457" y="1585053"/>
                  </a:lnTo>
                  <a:lnTo>
                    <a:pt x="288608" y="1546901"/>
                  </a:lnTo>
                  <a:lnTo>
                    <a:pt x="258491" y="1508115"/>
                  </a:lnTo>
                  <a:lnTo>
                    <a:pt x="229117" y="1468706"/>
                  </a:lnTo>
                  <a:lnTo>
                    <a:pt x="200498" y="1428682"/>
                  </a:lnTo>
                  <a:lnTo>
                    <a:pt x="172645" y="1388054"/>
                  </a:lnTo>
                  <a:lnTo>
                    <a:pt x="145567" y="1346831"/>
                  </a:lnTo>
                  <a:lnTo>
                    <a:pt x="119276" y="1305022"/>
                  </a:lnTo>
                  <a:lnTo>
                    <a:pt x="93782" y="1262637"/>
                  </a:lnTo>
                  <a:lnTo>
                    <a:pt x="69097" y="1219686"/>
                  </a:lnTo>
                  <a:lnTo>
                    <a:pt x="45231" y="1176178"/>
                  </a:lnTo>
                  <a:lnTo>
                    <a:pt x="22195" y="1132122"/>
                  </a:lnTo>
                  <a:lnTo>
                    <a:pt x="0" y="1087529"/>
                  </a:lnTo>
                  <a:lnTo>
                    <a:pt x="2240815" y="0"/>
                  </a:lnTo>
                  <a:lnTo>
                    <a:pt x="1436908" y="235747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8980" y="1245760"/>
              <a:ext cx="2491740" cy="3270885"/>
            </a:xfrm>
            <a:custGeom>
              <a:avLst/>
              <a:gdLst/>
              <a:ahLst/>
              <a:cxnLst/>
              <a:rect l="l" t="t" r="r" b="b"/>
              <a:pathLst>
                <a:path w="2491740" h="3270885">
                  <a:moveTo>
                    <a:pt x="1292287" y="0"/>
                  </a:moveTo>
                  <a:lnTo>
                    <a:pt x="1250051" y="23721"/>
                  </a:lnTo>
                  <a:lnTo>
                    <a:pt x="1208448" y="48145"/>
                  </a:lnTo>
                  <a:lnTo>
                    <a:pt x="1167481" y="73260"/>
                  </a:lnTo>
                  <a:lnTo>
                    <a:pt x="1127153" y="99054"/>
                  </a:lnTo>
                  <a:lnTo>
                    <a:pt x="1087470" y="125517"/>
                  </a:lnTo>
                  <a:lnTo>
                    <a:pt x="1048433" y="152636"/>
                  </a:lnTo>
                  <a:lnTo>
                    <a:pt x="1010047" y="180400"/>
                  </a:lnTo>
                  <a:lnTo>
                    <a:pt x="972316" y="208799"/>
                  </a:lnTo>
                  <a:lnTo>
                    <a:pt x="935242" y="237820"/>
                  </a:lnTo>
                  <a:lnTo>
                    <a:pt x="898830" y="267452"/>
                  </a:lnTo>
                  <a:lnTo>
                    <a:pt x="863083" y="297685"/>
                  </a:lnTo>
                  <a:lnTo>
                    <a:pt x="828005" y="328505"/>
                  </a:lnTo>
                  <a:lnTo>
                    <a:pt x="793599" y="359903"/>
                  </a:lnTo>
                  <a:lnTo>
                    <a:pt x="759869" y="391867"/>
                  </a:lnTo>
                  <a:lnTo>
                    <a:pt x="726820" y="424385"/>
                  </a:lnTo>
                  <a:lnTo>
                    <a:pt x="694453" y="457447"/>
                  </a:lnTo>
                  <a:lnTo>
                    <a:pt x="662773" y="491040"/>
                  </a:lnTo>
                  <a:lnTo>
                    <a:pt x="631784" y="525153"/>
                  </a:lnTo>
                  <a:lnTo>
                    <a:pt x="601489" y="559776"/>
                  </a:lnTo>
                  <a:lnTo>
                    <a:pt x="571891" y="594896"/>
                  </a:lnTo>
                  <a:lnTo>
                    <a:pt x="542995" y="630502"/>
                  </a:lnTo>
                  <a:lnTo>
                    <a:pt x="514805" y="666583"/>
                  </a:lnTo>
                  <a:lnTo>
                    <a:pt x="487322" y="703128"/>
                  </a:lnTo>
                  <a:lnTo>
                    <a:pt x="460552" y="740125"/>
                  </a:lnTo>
                  <a:lnTo>
                    <a:pt x="434498" y="777563"/>
                  </a:lnTo>
                  <a:lnTo>
                    <a:pt x="409163" y="815430"/>
                  </a:lnTo>
                  <a:lnTo>
                    <a:pt x="384552" y="853715"/>
                  </a:lnTo>
                  <a:lnTo>
                    <a:pt x="360667" y="892407"/>
                  </a:lnTo>
                  <a:lnTo>
                    <a:pt x="337512" y="931495"/>
                  </a:lnTo>
                  <a:lnTo>
                    <a:pt x="315091" y="970966"/>
                  </a:lnTo>
                  <a:lnTo>
                    <a:pt x="293408" y="1010810"/>
                  </a:lnTo>
                  <a:lnTo>
                    <a:pt x="272467" y="1051016"/>
                  </a:lnTo>
                  <a:lnTo>
                    <a:pt x="252270" y="1091571"/>
                  </a:lnTo>
                  <a:lnTo>
                    <a:pt x="232821" y="1132465"/>
                  </a:lnTo>
                  <a:lnTo>
                    <a:pt x="214125" y="1173686"/>
                  </a:lnTo>
                  <a:lnTo>
                    <a:pt x="196184" y="1215222"/>
                  </a:lnTo>
                  <a:lnTo>
                    <a:pt x="179002" y="1257064"/>
                  </a:lnTo>
                  <a:lnTo>
                    <a:pt x="162584" y="1299198"/>
                  </a:lnTo>
                  <a:lnTo>
                    <a:pt x="146932" y="1341614"/>
                  </a:lnTo>
                  <a:lnTo>
                    <a:pt x="132050" y="1384300"/>
                  </a:lnTo>
                  <a:lnTo>
                    <a:pt x="117942" y="1427246"/>
                  </a:lnTo>
                  <a:lnTo>
                    <a:pt x="104611" y="1470439"/>
                  </a:lnTo>
                  <a:lnTo>
                    <a:pt x="92061" y="1513868"/>
                  </a:lnTo>
                  <a:lnTo>
                    <a:pt x="80296" y="1557522"/>
                  </a:lnTo>
                  <a:lnTo>
                    <a:pt x="69319" y="1601390"/>
                  </a:lnTo>
                  <a:lnTo>
                    <a:pt x="59134" y="1645460"/>
                  </a:lnTo>
                  <a:lnTo>
                    <a:pt x="49745" y="1689721"/>
                  </a:lnTo>
                  <a:lnTo>
                    <a:pt x="41155" y="1734161"/>
                  </a:lnTo>
                  <a:lnTo>
                    <a:pt x="33367" y="1778769"/>
                  </a:lnTo>
                  <a:lnTo>
                    <a:pt x="26386" y="1823534"/>
                  </a:lnTo>
                  <a:lnTo>
                    <a:pt x="20215" y="1868445"/>
                  </a:lnTo>
                  <a:lnTo>
                    <a:pt x="14857" y="1913489"/>
                  </a:lnTo>
                  <a:lnTo>
                    <a:pt x="10317" y="1958656"/>
                  </a:lnTo>
                  <a:lnTo>
                    <a:pt x="6597" y="2003934"/>
                  </a:lnTo>
                  <a:lnTo>
                    <a:pt x="3702" y="2049313"/>
                  </a:lnTo>
                  <a:lnTo>
                    <a:pt x="1635" y="2094779"/>
                  </a:lnTo>
                  <a:lnTo>
                    <a:pt x="400" y="2140323"/>
                  </a:lnTo>
                  <a:lnTo>
                    <a:pt x="0" y="2185933"/>
                  </a:lnTo>
                  <a:lnTo>
                    <a:pt x="438" y="2231597"/>
                  </a:lnTo>
                  <a:lnTo>
                    <a:pt x="1720" y="2277305"/>
                  </a:lnTo>
                  <a:lnTo>
                    <a:pt x="3848" y="2323044"/>
                  </a:lnTo>
                  <a:lnTo>
                    <a:pt x="6825" y="2368803"/>
                  </a:lnTo>
                  <a:lnTo>
                    <a:pt x="10656" y="2414571"/>
                  </a:lnTo>
                  <a:lnTo>
                    <a:pt x="15344" y="2460337"/>
                  </a:lnTo>
                  <a:lnTo>
                    <a:pt x="20892" y="2506090"/>
                  </a:lnTo>
                  <a:lnTo>
                    <a:pt x="27305" y="2551817"/>
                  </a:lnTo>
                  <a:lnTo>
                    <a:pt x="34586" y="2597508"/>
                  </a:lnTo>
                  <a:lnTo>
                    <a:pt x="42738" y="2643151"/>
                  </a:lnTo>
                  <a:lnTo>
                    <a:pt x="51765" y="2688734"/>
                  </a:lnTo>
                  <a:lnTo>
                    <a:pt x="61672" y="2734248"/>
                  </a:lnTo>
                  <a:lnTo>
                    <a:pt x="72460" y="2779679"/>
                  </a:lnTo>
                  <a:lnTo>
                    <a:pt x="84134" y="2825017"/>
                  </a:lnTo>
                  <a:lnTo>
                    <a:pt x="96699" y="2870250"/>
                  </a:lnTo>
                  <a:lnTo>
                    <a:pt x="110156" y="2915368"/>
                  </a:lnTo>
                  <a:lnTo>
                    <a:pt x="124510" y="2960358"/>
                  </a:lnTo>
                  <a:lnTo>
                    <a:pt x="139765" y="3005209"/>
                  </a:lnTo>
                  <a:lnTo>
                    <a:pt x="155924" y="3049911"/>
                  </a:lnTo>
                  <a:lnTo>
                    <a:pt x="172990" y="3094450"/>
                  </a:lnTo>
                  <a:lnTo>
                    <a:pt x="190968" y="3138817"/>
                  </a:lnTo>
                  <a:lnTo>
                    <a:pt x="209861" y="3183000"/>
                  </a:lnTo>
                  <a:lnTo>
                    <a:pt x="229672" y="3226987"/>
                  </a:lnTo>
                  <a:lnTo>
                    <a:pt x="250405" y="3270768"/>
                  </a:lnTo>
                  <a:lnTo>
                    <a:pt x="2491215" y="2183237"/>
                  </a:lnTo>
                  <a:lnTo>
                    <a:pt x="1292287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8981" y="1245760"/>
              <a:ext cx="2491740" cy="3270885"/>
            </a:xfrm>
            <a:custGeom>
              <a:avLst/>
              <a:gdLst/>
              <a:ahLst/>
              <a:cxnLst/>
              <a:rect l="l" t="t" r="r" b="b"/>
              <a:pathLst>
                <a:path w="2491740" h="3270885">
                  <a:moveTo>
                    <a:pt x="250405" y="3270768"/>
                  </a:moveTo>
                  <a:lnTo>
                    <a:pt x="229672" y="3226988"/>
                  </a:lnTo>
                  <a:lnTo>
                    <a:pt x="209860" y="3183000"/>
                  </a:lnTo>
                  <a:lnTo>
                    <a:pt x="190968" y="3138818"/>
                  </a:lnTo>
                  <a:lnTo>
                    <a:pt x="172990" y="3094451"/>
                  </a:lnTo>
                  <a:lnTo>
                    <a:pt x="155923" y="3049911"/>
                  </a:lnTo>
                  <a:lnTo>
                    <a:pt x="139765" y="3005210"/>
                  </a:lnTo>
                  <a:lnTo>
                    <a:pt x="124510" y="2960358"/>
                  </a:lnTo>
                  <a:lnTo>
                    <a:pt x="110156" y="2915368"/>
                  </a:lnTo>
                  <a:lnTo>
                    <a:pt x="96698" y="2870251"/>
                  </a:lnTo>
                  <a:lnTo>
                    <a:pt x="84134" y="2825017"/>
                  </a:lnTo>
                  <a:lnTo>
                    <a:pt x="72460" y="2779679"/>
                  </a:lnTo>
                  <a:lnTo>
                    <a:pt x="61671" y="2734248"/>
                  </a:lnTo>
                  <a:lnTo>
                    <a:pt x="51765" y="2688735"/>
                  </a:lnTo>
                  <a:lnTo>
                    <a:pt x="42738" y="2643151"/>
                  </a:lnTo>
                  <a:lnTo>
                    <a:pt x="34586" y="2597508"/>
                  </a:lnTo>
                  <a:lnTo>
                    <a:pt x="27305" y="2551817"/>
                  </a:lnTo>
                  <a:lnTo>
                    <a:pt x="20892" y="2506090"/>
                  </a:lnTo>
                  <a:lnTo>
                    <a:pt x="15344" y="2460338"/>
                  </a:lnTo>
                  <a:lnTo>
                    <a:pt x="10656" y="2414572"/>
                  </a:lnTo>
                  <a:lnTo>
                    <a:pt x="6825" y="2368804"/>
                  </a:lnTo>
                  <a:lnTo>
                    <a:pt x="3848" y="2323044"/>
                  </a:lnTo>
                  <a:lnTo>
                    <a:pt x="1720" y="2277305"/>
                  </a:lnTo>
                  <a:lnTo>
                    <a:pt x="438" y="2231598"/>
                  </a:lnTo>
                  <a:lnTo>
                    <a:pt x="0" y="2185934"/>
                  </a:lnTo>
                  <a:lnTo>
                    <a:pt x="400" y="2140324"/>
                  </a:lnTo>
                  <a:lnTo>
                    <a:pt x="1635" y="2094780"/>
                  </a:lnTo>
                  <a:lnTo>
                    <a:pt x="3702" y="2049313"/>
                  </a:lnTo>
                  <a:lnTo>
                    <a:pt x="6597" y="2003935"/>
                  </a:lnTo>
                  <a:lnTo>
                    <a:pt x="10317" y="1958657"/>
                  </a:lnTo>
                  <a:lnTo>
                    <a:pt x="14857" y="1913490"/>
                  </a:lnTo>
                  <a:lnTo>
                    <a:pt x="20215" y="1868445"/>
                  </a:lnTo>
                  <a:lnTo>
                    <a:pt x="26386" y="1823535"/>
                  </a:lnTo>
                  <a:lnTo>
                    <a:pt x="33367" y="1778770"/>
                  </a:lnTo>
                  <a:lnTo>
                    <a:pt x="41155" y="1734161"/>
                  </a:lnTo>
                  <a:lnTo>
                    <a:pt x="49745" y="1689721"/>
                  </a:lnTo>
                  <a:lnTo>
                    <a:pt x="59134" y="1645460"/>
                  </a:lnTo>
                  <a:lnTo>
                    <a:pt x="69319" y="1601391"/>
                  </a:lnTo>
                  <a:lnTo>
                    <a:pt x="80296" y="1557523"/>
                  </a:lnTo>
                  <a:lnTo>
                    <a:pt x="92061" y="1513869"/>
                  </a:lnTo>
                  <a:lnTo>
                    <a:pt x="104611" y="1470439"/>
                  </a:lnTo>
                  <a:lnTo>
                    <a:pt x="117942" y="1427246"/>
                  </a:lnTo>
                  <a:lnTo>
                    <a:pt x="132050" y="1384301"/>
                  </a:lnTo>
                  <a:lnTo>
                    <a:pt x="146932" y="1341614"/>
                  </a:lnTo>
                  <a:lnTo>
                    <a:pt x="162584" y="1299198"/>
                  </a:lnTo>
                  <a:lnTo>
                    <a:pt x="179002" y="1257064"/>
                  </a:lnTo>
                  <a:lnTo>
                    <a:pt x="196184" y="1215223"/>
                  </a:lnTo>
                  <a:lnTo>
                    <a:pt x="214124" y="1173686"/>
                  </a:lnTo>
                  <a:lnTo>
                    <a:pt x="232821" y="1132465"/>
                  </a:lnTo>
                  <a:lnTo>
                    <a:pt x="252270" y="1091571"/>
                  </a:lnTo>
                  <a:lnTo>
                    <a:pt x="272467" y="1051016"/>
                  </a:lnTo>
                  <a:lnTo>
                    <a:pt x="293408" y="1010811"/>
                  </a:lnTo>
                  <a:lnTo>
                    <a:pt x="315091" y="970967"/>
                  </a:lnTo>
                  <a:lnTo>
                    <a:pt x="337512" y="931495"/>
                  </a:lnTo>
                  <a:lnTo>
                    <a:pt x="360667" y="892408"/>
                  </a:lnTo>
                  <a:lnTo>
                    <a:pt x="384551" y="853716"/>
                  </a:lnTo>
                  <a:lnTo>
                    <a:pt x="409163" y="815431"/>
                  </a:lnTo>
                  <a:lnTo>
                    <a:pt x="434498" y="777563"/>
                  </a:lnTo>
                  <a:lnTo>
                    <a:pt x="460552" y="740126"/>
                  </a:lnTo>
                  <a:lnTo>
                    <a:pt x="487322" y="703129"/>
                  </a:lnTo>
                  <a:lnTo>
                    <a:pt x="514804" y="666584"/>
                  </a:lnTo>
                  <a:lnTo>
                    <a:pt x="542995" y="630502"/>
                  </a:lnTo>
                  <a:lnTo>
                    <a:pt x="571891" y="594896"/>
                  </a:lnTo>
                  <a:lnTo>
                    <a:pt x="601489" y="559776"/>
                  </a:lnTo>
                  <a:lnTo>
                    <a:pt x="631784" y="525154"/>
                  </a:lnTo>
                  <a:lnTo>
                    <a:pt x="662773" y="491040"/>
                  </a:lnTo>
                  <a:lnTo>
                    <a:pt x="694453" y="457447"/>
                  </a:lnTo>
                  <a:lnTo>
                    <a:pt x="726819" y="424386"/>
                  </a:lnTo>
                  <a:lnTo>
                    <a:pt x="759869" y="391867"/>
                  </a:lnTo>
                  <a:lnTo>
                    <a:pt x="793599" y="359904"/>
                  </a:lnTo>
                  <a:lnTo>
                    <a:pt x="828005" y="328506"/>
                  </a:lnTo>
                  <a:lnTo>
                    <a:pt x="863083" y="297685"/>
                  </a:lnTo>
                  <a:lnTo>
                    <a:pt x="898830" y="267453"/>
                  </a:lnTo>
                  <a:lnTo>
                    <a:pt x="935242" y="237820"/>
                  </a:lnTo>
                  <a:lnTo>
                    <a:pt x="972315" y="208799"/>
                  </a:lnTo>
                  <a:lnTo>
                    <a:pt x="1010047" y="180401"/>
                  </a:lnTo>
                  <a:lnTo>
                    <a:pt x="1048433" y="152636"/>
                  </a:lnTo>
                  <a:lnTo>
                    <a:pt x="1087469" y="125517"/>
                  </a:lnTo>
                  <a:lnTo>
                    <a:pt x="1127153" y="99055"/>
                  </a:lnTo>
                  <a:lnTo>
                    <a:pt x="1167480" y="73260"/>
                  </a:lnTo>
                  <a:lnTo>
                    <a:pt x="1208447" y="48145"/>
                  </a:lnTo>
                  <a:lnTo>
                    <a:pt x="1250051" y="23721"/>
                  </a:lnTo>
                  <a:lnTo>
                    <a:pt x="1292287" y="0"/>
                  </a:lnTo>
                  <a:lnTo>
                    <a:pt x="2491216" y="2183238"/>
                  </a:lnTo>
                  <a:lnTo>
                    <a:pt x="250405" y="32707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61263" y="994863"/>
              <a:ext cx="1199515" cy="2434590"/>
            </a:xfrm>
            <a:custGeom>
              <a:avLst/>
              <a:gdLst/>
              <a:ahLst/>
              <a:cxnLst/>
              <a:rect l="l" t="t" r="r" b="b"/>
              <a:pathLst>
                <a:path w="1199515" h="2434590">
                  <a:moveTo>
                    <a:pt x="670777" y="0"/>
                  </a:moveTo>
                  <a:lnTo>
                    <a:pt x="620658" y="11417"/>
                  </a:lnTo>
                  <a:lnTo>
                    <a:pt x="570818" y="23858"/>
                  </a:lnTo>
                  <a:lnTo>
                    <a:pt x="521271" y="37316"/>
                  </a:lnTo>
                  <a:lnTo>
                    <a:pt x="472033" y="51787"/>
                  </a:lnTo>
                  <a:lnTo>
                    <a:pt x="423119" y="67264"/>
                  </a:lnTo>
                  <a:lnTo>
                    <a:pt x="374544" y="83742"/>
                  </a:lnTo>
                  <a:lnTo>
                    <a:pt x="326324" y="101215"/>
                  </a:lnTo>
                  <a:lnTo>
                    <a:pt x="278473" y="119677"/>
                  </a:lnTo>
                  <a:lnTo>
                    <a:pt x="231008" y="139122"/>
                  </a:lnTo>
                  <a:lnTo>
                    <a:pt x="183944" y="159545"/>
                  </a:lnTo>
                  <a:lnTo>
                    <a:pt x="137296" y="180939"/>
                  </a:lnTo>
                  <a:lnTo>
                    <a:pt x="91079" y="203300"/>
                  </a:lnTo>
                  <a:lnTo>
                    <a:pt x="45308" y="226622"/>
                  </a:lnTo>
                  <a:lnTo>
                    <a:pt x="0" y="250898"/>
                  </a:lnTo>
                  <a:lnTo>
                    <a:pt x="1198933" y="2434135"/>
                  </a:lnTo>
                  <a:lnTo>
                    <a:pt x="67077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1263" y="994863"/>
              <a:ext cx="1199515" cy="2434590"/>
            </a:xfrm>
            <a:custGeom>
              <a:avLst/>
              <a:gdLst/>
              <a:ahLst/>
              <a:cxnLst/>
              <a:rect l="l" t="t" r="r" b="b"/>
              <a:pathLst>
                <a:path w="1199515" h="2434590">
                  <a:moveTo>
                    <a:pt x="0" y="250897"/>
                  </a:moveTo>
                  <a:lnTo>
                    <a:pt x="45308" y="226621"/>
                  </a:lnTo>
                  <a:lnTo>
                    <a:pt x="91079" y="203300"/>
                  </a:lnTo>
                  <a:lnTo>
                    <a:pt x="137296" y="180939"/>
                  </a:lnTo>
                  <a:lnTo>
                    <a:pt x="183944" y="159544"/>
                  </a:lnTo>
                  <a:lnTo>
                    <a:pt x="231008" y="139121"/>
                  </a:lnTo>
                  <a:lnTo>
                    <a:pt x="278473" y="119676"/>
                  </a:lnTo>
                  <a:lnTo>
                    <a:pt x="326324" y="101214"/>
                  </a:lnTo>
                  <a:lnTo>
                    <a:pt x="374544" y="83742"/>
                  </a:lnTo>
                  <a:lnTo>
                    <a:pt x="423119" y="67264"/>
                  </a:lnTo>
                  <a:lnTo>
                    <a:pt x="472033" y="51787"/>
                  </a:lnTo>
                  <a:lnTo>
                    <a:pt x="521271" y="37316"/>
                  </a:lnTo>
                  <a:lnTo>
                    <a:pt x="570818" y="23858"/>
                  </a:lnTo>
                  <a:lnTo>
                    <a:pt x="620659" y="11417"/>
                  </a:lnTo>
                  <a:lnTo>
                    <a:pt x="670778" y="0"/>
                  </a:lnTo>
                  <a:lnTo>
                    <a:pt x="1198934" y="2434135"/>
                  </a:lnTo>
                  <a:lnTo>
                    <a:pt x="0" y="25089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2040" y="950014"/>
              <a:ext cx="528320" cy="2479040"/>
            </a:xfrm>
            <a:custGeom>
              <a:avLst/>
              <a:gdLst/>
              <a:ahLst/>
              <a:cxnLst/>
              <a:rect l="l" t="t" r="r" b="b"/>
              <a:pathLst>
                <a:path w="528320" h="2479040">
                  <a:moveTo>
                    <a:pt x="286096" y="0"/>
                  </a:moveTo>
                  <a:lnTo>
                    <a:pt x="238074" y="5159"/>
                  </a:lnTo>
                  <a:lnTo>
                    <a:pt x="190169" y="11248"/>
                  </a:lnTo>
                  <a:lnTo>
                    <a:pt x="142396" y="18263"/>
                  </a:lnTo>
                  <a:lnTo>
                    <a:pt x="94768" y="26203"/>
                  </a:lnTo>
                  <a:lnTo>
                    <a:pt x="47298" y="35066"/>
                  </a:lnTo>
                  <a:lnTo>
                    <a:pt x="0" y="44850"/>
                  </a:lnTo>
                  <a:lnTo>
                    <a:pt x="528156" y="2478984"/>
                  </a:lnTo>
                  <a:lnTo>
                    <a:pt x="286096" y="0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2040" y="950014"/>
              <a:ext cx="528320" cy="2479040"/>
            </a:xfrm>
            <a:custGeom>
              <a:avLst/>
              <a:gdLst/>
              <a:ahLst/>
              <a:cxnLst/>
              <a:rect l="l" t="t" r="r" b="b"/>
              <a:pathLst>
                <a:path w="528320" h="2479040">
                  <a:moveTo>
                    <a:pt x="0" y="44850"/>
                  </a:moveTo>
                  <a:lnTo>
                    <a:pt x="47297" y="35066"/>
                  </a:lnTo>
                  <a:lnTo>
                    <a:pt x="94767" y="26203"/>
                  </a:lnTo>
                  <a:lnTo>
                    <a:pt x="142396" y="18263"/>
                  </a:lnTo>
                  <a:lnTo>
                    <a:pt x="190169" y="11248"/>
                  </a:lnTo>
                  <a:lnTo>
                    <a:pt x="238074" y="5159"/>
                  </a:lnTo>
                  <a:lnTo>
                    <a:pt x="286097" y="0"/>
                  </a:lnTo>
                  <a:lnTo>
                    <a:pt x="528157" y="2478984"/>
                  </a:lnTo>
                  <a:lnTo>
                    <a:pt x="0" y="448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8141" y="938222"/>
              <a:ext cx="242570" cy="2491105"/>
            </a:xfrm>
            <a:custGeom>
              <a:avLst/>
              <a:gdLst/>
              <a:ahLst/>
              <a:cxnLst/>
              <a:rect l="l" t="t" r="r" b="b"/>
              <a:pathLst>
                <a:path w="242570" h="2491104">
                  <a:moveTo>
                    <a:pt x="242056" y="0"/>
                  </a:moveTo>
                  <a:lnTo>
                    <a:pt x="193567" y="472"/>
                  </a:lnTo>
                  <a:lnTo>
                    <a:pt x="145103" y="1887"/>
                  </a:lnTo>
                  <a:lnTo>
                    <a:pt x="96678" y="4246"/>
                  </a:lnTo>
                  <a:lnTo>
                    <a:pt x="48305" y="7547"/>
                  </a:lnTo>
                  <a:lnTo>
                    <a:pt x="0" y="11789"/>
                  </a:lnTo>
                  <a:lnTo>
                    <a:pt x="242054" y="2490776"/>
                  </a:lnTo>
                  <a:lnTo>
                    <a:pt x="242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8142" y="938222"/>
              <a:ext cx="242570" cy="2491105"/>
            </a:xfrm>
            <a:custGeom>
              <a:avLst/>
              <a:gdLst/>
              <a:ahLst/>
              <a:cxnLst/>
              <a:rect l="l" t="t" r="r" b="b"/>
              <a:pathLst>
                <a:path w="242570" h="2491104">
                  <a:moveTo>
                    <a:pt x="0" y="11789"/>
                  </a:moveTo>
                  <a:lnTo>
                    <a:pt x="48305" y="7547"/>
                  </a:lnTo>
                  <a:lnTo>
                    <a:pt x="96678" y="4246"/>
                  </a:lnTo>
                  <a:lnTo>
                    <a:pt x="145103" y="1887"/>
                  </a:lnTo>
                  <a:lnTo>
                    <a:pt x="193567" y="472"/>
                  </a:lnTo>
                  <a:lnTo>
                    <a:pt x="242057" y="0"/>
                  </a:lnTo>
                  <a:lnTo>
                    <a:pt x="242055" y="2490776"/>
                  </a:lnTo>
                  <a:lnTo>
                    <a:pt x="0" y="117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5698" y="842919"/>
              <a:ext cx="532130" cy="253365"/>
            </a:xfrm>
            <a:custGeom>
              <a:avLst/>
              <a:gdLst/>
              <a:ahLst/>
              <a:cxnLst/>
              <a:rect l="l" t="t" r="r" b="b"/>
              <a:pathLst>
                <a:path w="532129" h="253365">
                  <a:moveTo>
                    <a:pt x="531891" y="253158"/>
                  </a:moveTo>
                  <a:lnTo>
                    <a:pt x="5787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74438" y="879941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35"/>
                  </a:moveTo>
                  <a:lnTo>
                    <a:pt x="0" y="5579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39023" y="842284"/>
              <a:ext cx="433705" cy="99060"/>
            </a:xfrm>
            <a:custGeom>
              <a:avLst/>
              <a:gdLst/>
              <a:ahLst/>
              <a:cxnLst/>
              <a:rect l="l" t="t" r="r" b="b"/>
              <a:pathLst>
                <a:path w="433704" h="99059">
                  <a:moveTo>
                    <a:pt x="0" y="98887"/>
                  </a:moveTo>
                  <a:lnTo>
                    <a:pt x="374752" y="0"/>
                  </a:lnTo>
                  <a:lnTo>
                    <a:pt x="43308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75637" y="5362955"/>
            <a:ext cx="590740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9120" algn="ctr">
              <a:lnSpc>
                <a:spcPts val="1645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LOA</a:t>
            </a:r>
            <a:r>
              <a:rPr sz="14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(sem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 FNDCT</a:t>
            </a:r>
            <a:endParaRPr sz="1400">
              <a:latin typeface="Arial"/>
              <a:cs typeface="Arial"/>
            </a:endParaRPr>
          </a:p>
          <a:p>
            <a:pPr marL="122555" marR="4501515" indent="-10795" algn="ctr">
              <a:lnSpc>
                <a:spcPct val="95000"/>
              </a:lnSpc>
              <a:spcBef>
                <a:spcPts val="45"/>
              </a:spcBef>
            </a:pP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não-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reembolsável)*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2,90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bilhões</a:t>
            </a:r>
            <a:endParaRPr sz="1400">
              <a:latin typeface="Arial"/>
              <a:cs typeface="Arial"/>
            </a:endParaRPr>
          </a:p>
          <a:p>
            <a:pPr marR="8890" algn="r">
              <a:lnSpc>
                <a:spcPts val="1910"/>
              </a:lnSpc>
              <a:spcBef>
                <a:spcPts val="740"/>
              </a:spcBef>
            </a:pPr>
            <a:r>
              <a:rPr sz="1600" spc="-70" dirty="0">
                <a:latin typeface="Arial"/>
                <a:cs typeface="Arial"/>
              </a:rPr>
              <a:t>*Valor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global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projetado,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pendente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confirmação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programação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0"/>
              </a:lnSpc>
            </a:pPr>
            <a:r>
              <a:rPr sz="1600" spc="-50" dirty="0">
                <a:latin typeface="Arial"/>
                <a:cs typeface="Arial"/>
              </a:rPr>
              <a:t>orçamentária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financeira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cada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82788" y="3488435"/>
            <a:ext cx="1463675" cy="8483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735" marR="31750" algn="ctr">
              <a:lnSpc>
                <a:spcPts val="1610"/>
              </a:lnSpc>
              <a:spcBef>
                <a:spcPts val="21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Crédito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(FNDCT/FINEP</a:t>
            </a:r>
            <a:r>
              <a:rPr sz="14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BNDES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outros)</a:t>
            </a:r>
            <a:endParaRPr sz="1400">
              <a:latin typeface="Arial"/>
              <a:cs typeface="Arial"/>
            </a:endParaRPr>
          </a:p>
          <a:p>
            <a:pPr marL="48895" algn="ctr">
              <a:lnSpc>
                <a:spcPts val="1630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12,72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bilhões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6495" y="2208276"/>
            <a:ext cx="1261745" cy="644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79375">
              <a:lnSpc>
                <a:spcPct val="95000"/>
              </a:lnSpc>
              <a:spcBef>
                <a:spcPts val="18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FNDCT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não-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reembolsável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5,57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bilhões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6153" y="443483"/>
            <a:ext cx="1433195" cy="8483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635" algn="ctr">
              <a:lnSpc>
                <a:spcPct val="95200"/>
              </a:lnSpc>
              <a:spcBef>
                <a:spcPts val="18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Setor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privado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(investimentos</a:t>
            </a:r>
            <a:r>
              <a:rPr sz="14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+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contrapartidas)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1,06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bilhões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3380" y="443483"/>
            <a:ext cx="11722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Estatais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0,43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7855" y="443483"/>
            <a:ext cx="11722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Outros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0,36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bilhão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lang="pt-BR"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lang="pt-BR"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000" b="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pt-BR" sz="2000" b="0" spc="-29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lang="pt-BR"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1831" y="699019"/>
            <a:ext cx="477598" cy="464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51831" y="1455570"/>
            <a:ext cx="8893777" cy="60499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IA para Suporte a Decisões de Compras de Medicamentos no SUS</a:t>
            </a:r>
            <a:endParaRPr lang="pt-BR"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  <a:latin typeface="Arial"/>
                <a:cs typeface="Arial"/>
              </a:rPr>
              <a:t>Otimização dos Diagnósticos no SUS</a:t>
            </a:r>
            <a:endParaRPr lang="pt-BR" sz="2800" dirty="0">
              <a:latin typeface="Arial"/>
              <a:cs typeface="Arial"/>
            </a:endParaRPr>
          </a:p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  <a:latin typeface="Arial"/>
                <a:cs typeface="Arial"/>
              </a:rPr>
              <a:t>Desinfecção autônoma de ambientes</a:t>
            </a:r>
          </a:p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  <a:latin typeface="Arial"/>
                <a:cs typeface="Arial"/>
              </a:rPr>
              <a:t>IA e Big Data para tratamento de câncer</a:t>
            </a:r>
            <a:endParaRPr lang="pt-BR" sz="2800" dirty="0">
              <a:latin typeface="Arial"/>
              <a:cs typeface="Arial"/>
            </a:endParaRPr>
          </a:p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endParaRPr lang="pt-BR" sz="2800" dirty="0">
              <a:latin typeface="Arial"/>
              <a:cs typeface="Arial"/>
            </a:endParaRPr>
          </a:p>
          <a:p>
            <a:pPr marL="334450" marR="5080">
              <a:lnSpc>
                <a:spcPct val="200000"/>
              </a:lnSpc>
              <a:spcBef>
                <a:spcPts val="180"/>
              </a:spcBef>
              <a:buFont typeface="Wingdings" pitchFamily="2" charset="2"/>
              <a:buChar char="ü"/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70E97F-02DB-32A6-0922-A20C36F133A0}"/>
              </a:ext>
            </a:extLst>
          </p:cNvPr>
          <p:cNvSpPr txBox="1"/>
          <p:nvPr/>
        </p:nvSpPr>
        <p:spPr>
          <a:xfrm>
            <a:off x="982749" y="1055460"/>
            <a:ext cx="9006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13 Ações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000" b="0" spc="-29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5067" y="1283715"/>
            <a:ext cx="3030855" cy="92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Prontuário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Falado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SUS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385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automatizar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transcrição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teleconsultas.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5067" y="2362708"/>
            <a:ext cx="3213735" cy="367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42545" indent="-285750">
              <a:lnSpc>
                <a:spcPct val="100299"/>
              </a:lnSpc>
              <a:spcBef>
                <a:spcPts val="9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eficiência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documentação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clínica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durante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teleatendimento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necessidade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melhoria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atendimento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validação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modelos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preditivos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6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meses;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Implementação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teleconsultas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70" dirty="0">
                <a:solidFill>
                  <a:srgbClr val="4E4E4E"/>
                </a:solidFill>
                <a:latin typeface="Arial"/>
                <a:cs typeface="Arial"/>
              </a:rPr>
              <a:t>1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ano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2,534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297815">
              <a:lnSpc>
                <a:spcPts val="1425"/>
              </a:lnSpc>
            </a:pP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Instituição:</a:t>
            </a:r>
            <a:r>
              <a:rPr sz="15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1831" y="699019"/>
            <a:ext cx="477598" cy="464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66199" y="1283715"/>
            <a:ext cx="3117215" cy="13328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Suporte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Decisões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Compras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Medicamentos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>
              <a:latin typeface="Arial"/>
              <a:cs typeface="Arial"/>
            </a:endParaRPr>
          </a:p>
          <a:p>
            <a:pPr marL="12700" marR="481330">
              <a:lnSpc>
                <a:spcPct val="101899"/>
              </a:lnSpc>
              <a:spcBef>
                <a:spcPts val="720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suporte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à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decisão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compra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medicamentos.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6199" y="2707132"/>
            <a:ext cx="3063240" cy="367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8415" indent="-285750">
              <a:lnSpc>
                <a:spcPct val="998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Aperfeiçoar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planejamento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execução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compras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governamentais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medicamentos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componente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especializado,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enfrentamento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desafios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que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afetam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demanda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prevista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00800"/>
              </a:lnSpc>
              <a:spcBef>
                <a:spcPts val="75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unidades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primeiro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50 unidades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segundo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7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767171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2,496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425"/>
              </a:lnSpc>
            </a:pP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Instituição:</a:t>
            </a:r>
            <a:r>
              <a:rPr sz="15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047332" y="1283715"/>
            <a:ext cx="3288665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Otimização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Diagnósticos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1360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precisão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agilidade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nos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diagnósticos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médicos,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particularmente</a:t>
            </a:r>
            <a:r>
              <a:rPr sz="1550" spc="2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2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condições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críticas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75" dirty="0">
                <a:solidFill>
                  <a:srgbClr val="4E4E4E"/>
                </a:solidFill>
                <a:latin typeface="Arial"/>
                <a:cs typeface="Arial"/>
              </a:rPr>
              <a:t>AVCs,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pneumonia,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câncer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mama,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tuberculose,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melanoma,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entre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outras.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7332" y="3304540"/>
            <a:ext cx="3258185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286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processos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diagnóstico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medico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redução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tempo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para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maior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eficácia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resposta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SUS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99400"/>
              </a:lnSpc>
              <a:spcBef>
                <a:spcPts val="10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Implementação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5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hospitais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piloto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primeiro ano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20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hospitais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segundo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endParaRPr sz="1600">
              <a:latin typeface="Arial"/>
              <a:cs typeface="Arial"/>
            </a:endParaRPr>
          </a:p>
          <a:p>
            <a:pPr marL="298450" marR="126364" indent="-285750">
              <a:lnSpc>
                <a:spcPct val="100000"/>
              </a:lnSpc>
              <a:spcBef>
                <a:spcPts val="14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60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Instituição:</a:t>
            </a:r>
            <a:r>
              <a:rPr sz="15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4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571" y="784859"/>
            <a:ext cx="1735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000" b="0" spc="-29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571" y="1216915"/>
            <a:ext cx="4999990" cy="38931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Bucal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9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tecnologias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bucal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prognóstico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 err="1">
                <a:solidFill>
                  <a:srgbClr val="4E4E4E"/>
                </a:solidFill>
                <a:latin typeface="Arial"/>
                <a:cs typeface="Arial"/>
              </a:rPr>
              <a:t>câncer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oral</a:t>
            </a:r>
            <a:endParaRPr lang="pt-BR" sz="1550" spc="-20" dirty="0">
              <a:solidFill>
                <a:srgbClr val="4E4E4E"/>
              </a:solidFill>
              <a:latin typeface="Arial"/>
              <a:cs typeface="Arial"/>
            </a:endParaRPr>
          </a:p>
          <a:p>
            <a:pPr marL="297815" marR="574040" indent="-285750">
              <a:lnSpc>
                <a:spcPct val="103800"/>
              </a:lnSpc>
              <a:spcBef>
                <a:spcPts val="535"/>
              </a:spcBef>
              <a:tabLst>
                <a:tab pos="297815" algn="l"/>
              </a:tabLst>
            </a:pPr>
            <a:r>
              <a:rPr lang="pt-BR"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lang="pt-BR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pt-BR"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lang="pt-BR"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lang="pt-BR"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lang="pt-BR"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35" dirty="0">
                <a:solidFill>
                  <a:srgbClr val="4E4E4E"/>
                </a:solidFill>
                <a:latin typeface="Arial"/>
                <a:cs typeface="Arial"/>
              </a:rPr>
              <a:t>eficiência</a:t>
            </a:r>
            <a:r>
              <a:rPr lang="pt-BR"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nos </a:t>
            </a:r>
            <a:r>
              <a:rPr lang="pt-BR" sz="1600" spc="-45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r>
              <a:rPr lang="pt-BR"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bucal</a:t>
            </a:r>
            <a:r>
              <a:rPr lang="pt-BR"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ofertados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pelo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20" dirty="0">
                <a:solidFill>
                  <a:srgbClr val="4E4E4E"/>
                </a:solidFill>
                <a:latin typeface="Arial"/>
                <a:cs typeface="Arial"/>
              </a:rPr>
              <a:t>SUS</a:t>
            </a:r>
            <a:r>
              <a:rPr lang="pt-BR"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endParaRPr lang="pt-BR" sz="1600" dirty="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</a:pP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aprimoramento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Política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Nacional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lang="pt-BR"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7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lang="pt-BR"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Bucal</a:t>
            </a:r>
            <a:endParaRPr lang="pt-BR" sz="1600" dirty="0">
              <a:latin typeface="Arial"/>
              <a:cs typeface="Arial"/>
            </a:endParaRPr>
          </a:p>
          <a:p>
            <a:pPr marL="297815" marR="28575" indent="-285750">
              <a:lnSpc>
                <a:spcPct val="100299"/>
              </a:lnSpc>
              <a:spcBef>
                <a:spcPts val="570"/>
              </a:spcBef>
              <a:tabLst>
                <a:tab pos="297815" algn="l"/>
              </a:tabLst>
            </a:pPr>
            <a:r>
              <a:rPr lang="pt-BR"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lang="pt-BR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pt-BR"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lang="pt-BR" sz="15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lang="pt-BR"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lang="pt-BR"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painel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monitoramento</a:t>
            </a:r>
            <a:r>
              <a:rPr lang="pt-BR"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lang="pt-BR"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40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45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bucal</a:t>
            </a:r>
            <a:r>
              <a:rPr lang="pt-BR"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lang="pt-BR"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APS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lang="pt-BR" sz="1600" spc="-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lang="pt-BR"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0" dirty="0">
                <a:solidFill>
                  <a:srgbClr val="4E4E4E"/>
                </a:solidFill>
                <a:latin typeface="Arial"/>
                <a:cs typeface="Arial"/>
              </a:rPr>
              <a:t>pelos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40" dirty="0">
                <a:solidFill>
                  <a:srgbClr val="4E4E4E"/>
                </a:solidFill>
                <a:latin typeface="Arial"/>
                <a:cs typeface="Arial"/>
              </a:rPr>
              <a:t>gestores</a:t>
            </a:r>
            <a:r>
              <a:rPr lang="pt-BR"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lang="pt-BR"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lang="pt-BR"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lang="pt-BR"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65" dirty="0">
                <a:solidFill>
                  <a:srgbClr val="4E4E4E"/>
                </a:solidFill>
                <a:latin typeface="Arial"/>
                <a:cs typeface="Arial"/>
              </a:rPr>
              <a:t>UF</a:t>
            </a:r>
            <a:r>
              <a:rPr lang="pt-BR"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30" dirty="0">
                <a:solidFill>
                  <a:srgbClr val="4E4E4E"/>
                </a:solidFill>
                <a:latin typeface="Arial"/>
                <a:cs typeface="Arial"/>
              </a:rPr>
              <a:t>(1°</a:t>
            </a:r>
            <a:r>
              <a:rPr lang="pt-BR"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0" dirty="0">
                <a:solidFill>
                  <a:srgbClr val="4E4E4E"/>
                </a:solidFill>
                <a:latin typeface="Arial"/>
                <a:cs typeface="Arial"/>
              </a:rPr>
              <a:t>ano)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lang="pt-BR" sz="1600" spc="-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lang="pt-BR"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27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65" dirty="0">
                <a:solidFill>
                  <a:srgbClr val="4E4E4E"/>
                </a:solidFill>
                <a:latin typeface="Arial"/>
                <a:cs typeface="Arial"/>
              </a:rPr>
              <a:t>UF</a:t>
            </a:r>
            <a:r>
              <a:rPr lang="pt-BR"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(2°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ano);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lang="pt-BR" sz="1600" spc="-60" dirty="0" err="1">
                <a:solidFill>
                  <a:srgbClr val="4E4E4E"/>
                </a:solidFill>
                <a:latin typeface="Arial"/>
                <a:cs typeface="Arial"/>
              </a:rPr>
              <a:t>biossensores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lang="pt-BR"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prognóstico</a:t>
            </a:r>
            <a:r>
              <a:rPr lang="pt-BR"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40" dirty="0">
                <a:solidFill>
                  <a:srgbClr val="4E4E4E"/>
                </a:solidFill>
                <a:latin typeface="Arial"/>
                <a:cs typeface="Arial"/>
              </a:rPr>
              <a:t>câncer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0" dirty="0">
                <a:solidFill>
                  <a:srgbClr val="4E4E4E"/>
                </a:solidFill>
                <a:latin typeface="Arial"/>
                <a:cs typeface="Arial"/>
              </a:rPr>
              <a:t>oral.</a:t>
            </a:r>
            <a:endParaRPr lang="pt-BR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7815" algn="l"/>
              </a:tabLst>
            </a:pPr>
            <a:r>
              <a:rPr lang="pt-BR"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lang="pt-BR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pt-BR"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lang="pt-BR" sz="155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600" spc="-160" dirty="0" err="1">
                <a:solidFill>
                  <a:srgbClr val="4E4E4E"/>
                </a:solidFill>
                <a:latin typeface="Arial"/>
                <a:cs typeface="Arial"/>
              </a:rPr>
              <a:t>R</a:t>
            </a:r>
            <a:r>
              <a:rPr lang="pt-BR" sz="1600" spc="-160" dirty="0">
                <a:solidFill>
                  <a:srgbClr val="4E4E4E"/>
                </a:solidFill>
                <a:latin typeface="Arial"/>
                <a:cs typeface="Arial"/>
              </a:rPr>
              <a:t>$</a:t>
            </a:r>
            <a:r>
              <a:rPr lang="pt-BR"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55" dirty="0">
                <a:solidFill>
                  <a:srgbClr val="4E4E4E"/>
                </a:solidFill>
                <a:latin typeface="Arial"/>
                <a:cs typeface="Arial"/>
              </a:rPr>
              <a:t>5,287</a:t>
            </a:r>
            <a:r>
              <a:rPr lang="pt-BR"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5" dirty="0">
                <a:solidFill>
                  <a:srgbClr val="4E4E4E"/>
                </a:solidFill>
                <a:latin typeface="Arial"/>
                <a:cs typeface="Arial"/>
              </a:rPr>
              <a:t>milhões </a:t>
            </a:r>
            <a:r>
              <a:rPr lang="pt-BR"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lang="pt-BR" sz="12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lang="pt-BR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7815" algn="l"/>
              </a:tabLst>
            </a:pPr>
            <a:r>
              <a:rPr lang="pt-BR"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lang="pt-BR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pt-BR"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lang="pt-BR"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1600" spc="-100" dirty="0">
                <a:solidFill>
                  <a:srgbClr val="4E4E4E"/>
                </a:solidFill>
                <a:latin typeface="Arial"/>
                <a:cs typeface="Arial"/>
              </a:rPr>
              <a:t>MS,</a:t>
            </a:r>
            <a:r>
              <a:rPr lang="pt-BR"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110" dirty="0">
                <a:solidFill>
                  <a:srgbClr val="4E4E4E"/>
                </a:solidFill>
                <a:latin typeface="Arial"/>
                <a:cs typeface="Arial"/>
              </a:rPr>
              <a:t>CNPEM</a:t>
            </a:r>
            <a:r>
              <a:rPr lang="pt-BR"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lang="pt-BR"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lang="pt-BR" sz="1600" spc="-20" dirty="0">
                <a:solidFill>
                  <a:srgbClr val="4E4E4E"/>
                </a:solidFill>
                <a:latin typeface="Arial"/>
                <a:cs typeface="Arial"/>
              </a:rPr>
              <a:t>UFMG</a:t>
            </a:r>
            <a:endParaRPr lang="pt-BR"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831" y="699019"/>
            <a:ext cx="477598" cy="464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5290" y="1295908"/>
            <a:ext cx="5009515" cy="381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Detecção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Anomalias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nos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Procedimentos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Hospitalares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Ambulatoriais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no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>
              <a:latin typeface="Arial"/>
              <a:cs typeface="Arial"/>
            </a:endParaRPr>
          </a:p>
          <a:p>
            <a:pPr marL="12700" marR="48895">
              <a:lnSpc>
                <a:spcPct val="101899"/>
              </a:lnSpc>
              <a:spcBef>
                <a:spcPts val="570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padrões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anormais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faturamentos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procedimentos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ajudando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detectar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prevenir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possíveis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irregularidades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erros.</a:t>
            </a:r>
            <a:endParaRPr sz="1550">
              <a:latin typeface="Arial"/>
              <a:cs typeface="Arial"/>
            </a:endParaRPr>
          </a:p>
          <a:p>
            <a:pPr marL="298450" marR="179070" indent="-285750">
              <a:lnSpc>
                <a:spcPct val="99400"/>
              </a:lnSpc>
              <a:spcBef>
                <a:spcPts val="71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anomalias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procedimentos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hospitalares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ambulatoriais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gestão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00800"/>
              </a:lnSpc>
              <a:spcBef>
                <a:spcPts val="56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validação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algoritmos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detecção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6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meses;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Implementação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sistemas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detecção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primeiro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ano;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Expansão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27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UFs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segundo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2,496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milhões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Instituição:</a:t>
            </a:r>
            <a:r>
              <a:rPr sz="15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420216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2000" b="0" spc="-29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8755" y="1295908"/>
            <a:ext cx="5002530" cy="383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Idoso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Bem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Cuidado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 dirty="0">
              <a:latin typeface="Arial"/>
              <a:cs typeface="Arial"/>
            </a:endParaRPr>
          </a:p>
          <a:p>
            <a:pPr marL="12700" marR="195580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Plataforma</a:t>
            </a:r>
            <a:r>
              <a:rPr sz="1550" spc="2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2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promoção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cuidado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idoso</a:t>
            </a:r>
            <a:endParaRPr sz="1550" dirty="0">
              <a:latin typeface="Arial"/>
              <a:cs typeface="Arial"/>
            </a:endParaRPr>
          </a:p>
          <a:p>
            <a:pPr marL="298450" marR="5080" indent="-285750">
              <a:lnSpc>
                <a:spcPct val="100400"/>
              </a:lnSpc>
              <a:spcBef>
                <a:spcPts val="141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diagnóstico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precoce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5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doenças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neurodegenerativas</a:t>
            </a:r>
            <a:r>
              <a:rPr sz="1600" spc="-40" dirty="0">
                <a:latin typeface="Arial"/>
                <a:cs typeface="Arial"/>
              </a:rPr>
              <a:t>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especificamente</a:t>
            </a:r>
            <a:r>
              <a:rPr sz="160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doença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Alzheimer,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doença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Parkinson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outras demências</a:t>
            </a:r>
            <a:endParaRPr sz="1600" dirty="0">
              <a:latin typeface="Arial"/>
              <a:cs typeface="Arial"/>
            </a:endParaRPr>
          </a:p>
          <a:p>
            <a:pPr marL="298450" marR="138430" indent="-285750">
              <a:lnSpc>
                <a:spcPts val="1900"/>
              </a:lnSpc>
              <a:spcBef>
                <a:spcPts val="14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plataforma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software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como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serviço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promoção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saúde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36</a:t>
            </a:r>
            <a:r>
              <a:rPr sz="16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9,623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UFPE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831" y="699019"/>
            <a:ext cx="477598" cy="464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5571" y="1295908"/>
            <a:ext cx="4951730" cy="357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Suporte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Gestão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Processos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Judicialização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SUS</a:t>
            </a:r>
            <a:endParaRPr sz="1600" dirty="0">
              <a:latin typeface="Arial"/>
              <a:cs typeface="Arial"/>
            </a:endParaRPr>
          </a:p>
          <a:p>
            <a:pPr marL="12700" marR="91440">
              <a:lnSpc>
                <a:spcPct val="101899"/>
              </a:lnSpc>
              <a:spcBef>
                <a:spcPts val="570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judicialização,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prevenir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litígios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relacionados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alternativas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tratamento</a:t>
            </a:r>
            <a:endParaRPr sz="1550" dirty="0">
              <a:latin typeface="Arial"/>
              <a:cs typeface="Arial"/>
            </a:endParaRPr>
          </a:p>
          <a:p>
            <a:pPr marL="297815" marR="131445" indent="-285750">
              <a:lnSpc>
                <a:spcPct val="99400"/>
              </a:lnSpc>
              <a:spcBef>
                <a:spcPts val="71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67171"/>
                </a:solidFill>
                <a:latin typeface="Arial"/>
                <a:cs typeface="Arial"/>
              </a:rPr>
              <a:t>Otimizar</a:t>
            </a:r>
            <a:r>
              <a:rPr sz="1600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gestão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litígios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na</a:t>
            </a:r>
            <a:r>
              <a:rPr sz="1600" spc="-5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saúde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com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redução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custos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67171"/>
                </a:solidFill>
                <a:latin typeface="Arial"/>
                <a:cs typeface="Arial"/>
              </a:rPr>
              <a:t>melhoria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planejamento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767171"/>
                </a:solidFill>
                <a:latin typeface="Arial"/>
                <a:cs typeface="Arial"/>
              </a:rPr>
              <a:t>gestão</a:t>
            </a:r>
            <a:endParaRPr sz="1600" dirty="0">
              <a:latin typeface="Arial"/>
              <a:cs typeface="Arial"/>
            </a:endParaRPr>
          </a:p>
          <a:p>
            <a:pPr marL="297815" marR="24765" indent="-285750" algn="just">
              <a:lnSpc>
                <a:spcPct val="101200"/>
              </a:lnSpc>
              <a:spcBef>
                <a:spcPts val="55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spc="35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validação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algoritmos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suporte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meses;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Implementação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sistemas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suporte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8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spc="35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3,328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spc="4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Instituição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5857" y="1192043"/>
            <a:ext cx="3267075" cy="16929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Desinfecção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autônoma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ambientes</a:t>
            </a:r>
            <a:endParaRPr sz="1600" dirty="0">
              <a:latin typeface="Arial"/>
              <a:cs typeface="Arial"/>
            </a:endParaRPr>
          </a:p>
          <a:p>
            <a:pPr marL="12700" marR="59690">
              <a:lnSpc>
                <a:spcPct val="103499"/>
              </a:lnSpc>
              <a:spcBef>
                <a:spcPts val="755"/>
              </a:spcBef>
            </a:pP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Robô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autônomo</a:t>
            </a:r>
            <a:r>
              <a:rPr sz="1550" spc="6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da</a:t>
            </a:r>
            <a:r>
              <a:rPr sz="1550" spc="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desinfecção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ambientes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com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a</a:t>
            </a:r>
            <a:r>
              <a:rPr sz="155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utilização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tecnologia</a:t>
            </a:r>
            <a:r>
              <a:rPr sz="155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UV-C</a:t>
            </a:r>
            <a:r>
              <a:rPr sz="1550" spc="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550" spc="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névoa</a:t>
            </a:r>
            <a:r>
              <a:rPr sz="155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ozonizada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para eliminar</a:t>
            </a:r>
            <a:r>
              <a:rPr sz="1550" spc="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vírus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 e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bactérias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presentes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no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ar e</a:t>
            </a:r>
            <a:r>
              <a:rPr sz="1550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nas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 superfícies.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5857" y="2960115"/>
            <a:ext cx="3285490" cy="2707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7815" marR="188595" indent="-285750">
              <a:lnSpc>
                <a:spcPts val="1900"/>
              </a:lnSpc>
              <a:spcBef>
                <a:spcPts val="1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Melhorar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capacidade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desinfecção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ambientes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ct val="100299"/>
              </a:lnSpc>
              <a:spcBef>
                <a:spcPts val="72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Eficiência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desinfecção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ambientes,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principalmente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contexto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pandemias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proliferação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doenças contagiosas.</a:t>
            </a:r>
            <a:endParaRPr sz="1600">
              <a:latin typeface="Arial"/>
              <a:cs typeface="Arial"/>
            </a:endParaRPr>
          </a:p>
          <a:p>
            <a:pPr marL="297815" marR="32384" indent="-285750">
              <a:lnSpc>
                <a:spcPct val="100000"/>
              </a:lnSpc>
              <a:spcBef>
                <a:spcPts val="7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1,7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milhão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Finep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Instor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6403" y="1295908"/>
            <a:ext cx="3253104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909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Big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tratamento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câncer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  <a:spcBef>
                <a:spcPts val="1330"/>
              </a:spcBef>
            </a:pP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Plataforma</a:t>
            </a:r>
            <a:r>
              <a:rPr sz="155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com</a:t>
            </a:r>
            <a:r>
              <a:rPr sz="155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IA</a:t>
            </a:r>
            <a:r>
              <a:rPr sz="155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para</a:t>
            </a:r>
            <a:r>
              <a:rPr sz="155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tratamento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do</a:t>
            </a:r>
            <a:r>
              <a:rPr sz="1550" spc="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câncer</a:t>
            </a:r>
            <a:r>
              <a:rPr sz="1550" spc="8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no</a:t>
            </a:r>
            <a:r>
              <a:rPr sz="1550" spc="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peritônio</a:t>
            </a:r>
            <a:r>
              <a:rPr sz="1550" spc="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com</a:t>
            </a:r>
            <a:r>
              <a:rPr sz="1550" spc="8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uso</a:t>
            </a:r>
            <a:r>
              <a:rPr sz="1550" spc="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tecnologia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ultrassom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para aerossolização</a:t>
            </a:r>
            <a:r>
              <a:rPr sz="1550" spc="114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quimioterápico</a:t>
            </a:r>
            <a:r>
              <a:rPr sz="1550" spc="1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na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cavidade</a:t>
            </a:r>
            <a:r>
              <a:rPr sz="1550" spc="-8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peritoneal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6403" y="3353308"/>
            <a:ext cx="3265804" cy="29362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98425" indent="-285750">
              <a:lnSpc>
                <a:spcPct val="100800"/>
              </a:lnSpc>
              <a:spcBef>
                <a:spcPts val="8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Aumentar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capacidade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resposta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tratamento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spc="-30" dirty="0">
                <a:latin typeface="Arial"/>
                <a:cs typeface="Arial"/>
              </a:rPr>
              <a:t>sobrevida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paciente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com </a:t>
            </a:r>
            <a:r>
              <a:rPr sz="1600" spc="-40" dirty="0">
                <a:latin typeface="Arial"/>
                <a:cs typeface="Arial"/>
              </a:rPr>
              <a:t>câncer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peritônio</a:t>
            </a:r>
            <a:endParaRPr sz="1600">
              <a:latin typeface="Arial"/>
              <a:cs typeface="Arial"/>
            </a:endParaRPr>
          </a:p>
          <a:p>
            <a:pPr marL="298450" marR="43180" indent="-285750">
              <a:lnSpc>
                <a:spcPts val="1900"/>
              </a:lnSpc>
              <a:spcBef>
                <a:spcPts val="14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Maior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resposta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tratamento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espaço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peritoneal.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3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4E4E4E"/>
                </a:solidFill>
                <a:latin typeface="Arial"/>
                <a:cs typeface="Arial"/>
              </a:rPr>
              <a:t>1,8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milhão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Arial"/>
              <a:cs typeface="Arial"/>
            </a:endParaRPr>
          </a:p>
          <a:p>
            <a:pPr marL="298450" marR="625475" indent="-285750">
              <a:lnSpc>
                <a:spcPts val="19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Finep,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Pipac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BhioSupply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5571" y="784859"/>
            <a:ext cx="3540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000" b="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145" dirty="0">
                <a:solidFill>
                  <a:srgbClr val="FF0000"/>
                </a:solidFill>
                <a:latin typeface="Arial"/>
                <a:cs typeface="Arial"/>
              </a:rPr>
              <a:t>DEMAIS</a:t>
            </a:r>
            <a:r>
              <a:rPr sz="2000" b="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FF0000"/>
                </a:solidFill>
                <a:latin typeface="Arial"/>
                <a:cs typeface="Arial"/>
              </a:rPr>
              <a:t>INSTITUIÇÕES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2573" y="749339"/>
            <a:ext cx="477598" cy="4645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46947" y="1295908"/>
            <a:ext cx="3014980" cy="166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Generativa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personalização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cuidado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endParaRPr sz="1600">
              <a:latin typeface="Arial"/>
              <a:cs typeface="Arial"/>
            </a:endParaRPr>
          </a:p>
          <a:p>
            <a:pPr marL="12700" marR="208915">
              <a:lnSpc>
                <a:spcPct val="104099"/>
              </a:lnSpc>
              <a:spcBef>
                <a:spcPts val="1320"/>
              </a:spcBef>
            </a:pP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Assistente</a:t>
            </a:r>
            <a:r>
              <a:rPr sz="155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55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IA</a:t>
            </a:r>
            <a:r>
              <a:rPr sz="155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para</a:t>
            </a:r>
            <a:r>
              <a:rPr sz="1550" spc="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otimizar</a:t>
            </a:r>
            <a:r>
              <a:rPr sz="1550" spc="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3B3838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personalização</a:t>
            </a:r>
            <a:r>
              <a:rPr sz="1550" spc="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do</a:t>
            </a:r>
            <a:r>
              <a:rPr sz="1550" spc="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cuidado</a:t>
            </a:r>
            <a:r>
              <a:rPr sz="155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de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saúde,</a:t>
            </a:r>
            <a:r>
              <a:rPr sz="155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no</a:t>
            </a:r>
            <a:r>
              <a:rPr sz="155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contexto</a:t>
            </a:r>
            <a:r>
              <a:rPr sz="155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da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Atenção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Primária</a:t>
            </a:r>
            <a:r>
              <a:rPr sz="1550" spc="-6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à</a:t>
            </a:r>
            <a:r>
              <a:rPr sz="1550" spc="-6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3B3838"/>
                </a:solidFill>
                <a:latin typeface="Arial"/>
                <a:cs typeface="Arial"/>
              </a:rPr>
              <a:t>Saúde</a:t>
            </a:r>
            <a:r>
              <a:rPr sz="1550" spc="-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Digital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46947" y="3112515"/>
            <a:ext cx="3283585" cy="26955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88010" indent="-285750">
              <a:lnSpc>
                <a:spcPts val="1900"/>
              </a:lnSpc>
              <a:spcBef>
                <a:spcPts val="1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Oferecer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medicina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personalizada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massa</a:t>
            </a:r>
            <a:endParaRPr sz="1600">
              <a:latin typeface="Arial"/>
              <a:cs typeface="Arial"/>
            </a:endParaRPr>
          </a:p>
          <a:p>
            <a:pPr marL="298450" marR="25400" indent="-285750">
              <a:lnSpc>
                <a:spcPct val="100800"/>
              </a:lnSpc>
              <a:spcBef>
                <a:spcPts val="131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Melhoria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nos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indicadores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vida; Diminuição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casos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doenças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enfermidades.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3,7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milhão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3B3838"/>
                </a:solidFill>
                <a:latin typeface="Arial"/>
                <a:cs typeface="Arial"/>
              </a:rPr>
              <a:t>(FNCDT-</a:t>
            </a:r>
            <a:r>
              <a:rPr sz="1200" spc="-25" dirty="0">
                <a:solidFill>
                  <a:srgbClr val="3B3838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Finep,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Ah</a:t>
            </a:r>
            <a:r>
              <a:rPr sz="1600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UFMG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67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5571" y="1295908"/>
            <a:ext cx="3261360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Prevenção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FF0000"/>
                </a:solidFill>
                <a:latin typeface="Arial"/>
                <a:cs typeface="Arial"/>
              </a:rPr>
              <a:t>AVC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Cardiopatia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em clientes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suplementar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720"/>
              </a:spcBef>
            </a:pP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Aplicação</a:t>
            </a:r>
            <a:r>
              <a:rPr sz="155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55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IA</a:t>
            </a:r>
            <a:r>
              <a:rPr sz="155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para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previsão</a:t>
            </a:r>
            <a:r>
              <a:rPr sz="155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patologias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do</a:t>
            </a:r>
            <a:r>
              <a:rPr sz="1550" spc="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sistema</a:t>
            </a:r>
            <a:r>
              <a:rPr sz="1550" spc="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cardiovascular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como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B3838"/>
                </a:solidFill>
                <a:latin typeface="Arial"/>
                <a:cs typeface="Arial"/>
              </a:rPr>
              <a:t>doenças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isquêmicas</a:t>
            </a:r>
            <a:r>
              <a:rPr sz="155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do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coração</a:t>
            </a:r>
            <a:r>
              <a:rPr sz="155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550" spc="-20" dirty="0">
                <a:solidFill>
                  <a:srgbClr val="3B3838"/>
                </a:solidFill>
                <a:latin typeface="Arial"/>
                <a:cs typeface="Arial"/>
              </a:rPr>
              <a:t> AVCs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5571" y="2960115"/>
            <a:ext cx="3293745" cy="294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7815" marR="530860" indent="-285750">
              <a:lnSpc>
                <a:spcPct val="99400"/>
              </a:lnSpc>
              <a:spcBef>
                <a:spcPts val="11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Prevenir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patologias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relacionados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ao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sistema cardiovascular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ct val="100800"/>
              </a:lnSpc>
              <a:spcBef>
                <a:spcPts val="75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Redução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número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de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complicações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internações </a:t>
            </a:r>
            <a:r>
              <a:rPr sz="1600" spc="-75" dirty="0">
                <a:solidFill>
                  <a:srgbClr val="3B3838"/>
                </a:solidFill>
                <a:latin typeface="Arial"/>
                <a:cs typeface="Arial"/>
              </a:rPr>
              <a:t>causadas</a:t>
            </a:r>
            <a:r>
              <a:rPr sz="160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por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doenças</a:t>
            </a:r>
            <a:r>
              <a:rPr sz="160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do</a:t>
            </a:r>
            <a:r>
              <a:rPr sz="1600" spc="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coração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AVCs</a:t>
            </a:r>
            <a:endParaRPr sz="1600">
              <a:latin typeface="Arial"/>
              <a:cs typeface="Arial"/>
            </a:endParaRPr>
          </a:p>
          <a:p>
            <a:pPr marL="297815" marR="37465" indent="-285750">
              <a:lnSpc>
                <a:spcPct val="100000"/>
              </a:lnSpc>
              <a:spcBef>
                <a:spcPts val="7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4E4E4E"/>
                </a:solidFill>
                <a:latin typeface="Arial"/>
                <a:cs typeface="Arial"/>
              </a:rPr>
              <a:t>1,2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milhão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reembolsável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97815" marR="69850" indent="-285750">
              <a:lnSpc>
                <a:spcPts val="1900"/>
              </a:lnSpc>
              <a:spcBef>
                <a:spcPts val="919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Finep,</a:t>
            </a:r>
            <a:r>
              <a:rPr sz="160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85" dirty="0">
                <a:solidFill>
                  <a:srgbClr val="3B3838"/>
                </a:solidFill>
                <a:latin typeface="Arial"/>
                <a:cs typeface="Arial"/>
              </a:rPr>
              <a:t>AKST,</a:t>
            </a:r>
            <a:r>
              <a:rPr sz="160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Unimed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PUCPR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5571" y="784859"/>
            <a:ext cx="3540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r>
              <a:rPr sz="2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000" b="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145" dirty="0">
                <a:solidFill>
                  <a:srgbClr val="FF0000"/>
                </a:solidFill>
                <a:latin typeface="Arial"/>
                <a:cs typeface="Arial"/>
              </a:rPr>
              <a:t>DEMAIS</a:t>
            </a:r>
            <a:r>
              <a:rPr sz="2000" b="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FF0000"/>
                </a:solidFill>
                <a:latin typeface="Arial"/>
                <a:cs typeface="Arial"/>
              </a:rPr>
              <a:t>INSTITUIÇÕES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2573" y="749339"/>
            <a:ext cx="477598" cy="464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18956" y="1295908"/>
            <a:ext cx="3241040" cy="166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otimização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reembolso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saúde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tecnologia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baseada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automatizar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ressarcimento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planos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18956" y="3112515"/>
            <a:ext cx="3235325" cy="24428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Garantir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ressarcimento </a:t>
            </a:r>
            <a:r>
              <a:rPr sz="1600" dirty="0">
                <a:latin typeface="Arial"/>
                <a:cs typeface="Arial"/>
              </a:rPr>
              <a:t>dos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planos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saúde</a:t>
            </a:r>
            <a:endParaRPr sz="1600">
              <a:latin typeface="Arial"/>
              <a:cs typeface="Arial"/>
            </a:endParaRPr>
          </a:p>
          <a:p>
            <a:pPr marL="298450" marR="26034" indent="-285750">
              <a:lnSpc>
                <a:spcPct val="101200"/>
              </a:lnSpc>
              <a:spcBef>
                <a:spcPts val="13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Agilidade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reembolso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procedimentos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médicos realizados</a:t>
            </a:r>
            <a:endParaRPr sz="1600">
              <a:latin typeface="Arial"/>
              <a:cs typeface="Arial"/>
            </a:endParaRPr>
          </a:p>
          <a:p>
            <a:pPr marL="298450" marR="106045" indent="-285750">
              <a:lnSpc>
                <a:spcPct val="97900"/>
              </a:lnSpc>
              <a:spcBef>
                <a:spcPts val="143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2,8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milhões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3B3838"/>
                </a:solidFill>
                <a:latin typeface="Arial"/>
                <a:cs typeface="Arial"/>
              </a:rPr>
              <a:t>(FNDCT- </a:t>
            </a:r>
            <a:r>
              <a:rPr sz="1200" dirty="0">
                <a:solidFill>
                  <a:srgbClr val="3B3838"/>
                </a:solidFill>
                <a:latin typeface="Arial"/>
                <a:cs typeface="Arial"/>
              </a:rPr>
              <a:t>não</a:t>
            </a:r>
            <a:r>
              <a:rPr sz="1200" spc="-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Finep,</a:t>
            </a:r>
            <a:r>
              <a:rPr sz="1600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3B3838"/>
                </a:solidFill>
                <a:latin typeface="Arial"/>
                <a:cs typeface="Arial"/>
              </a:rPr>
              <a:t>ANS</a:t>
            </a:r>
            <a:r>
              <a:rPr sz="1600" spc="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Paipe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2264" y="1250188"/>
            <a:ext cx="3256915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Retina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sem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AnomalIAs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385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retinográfo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detecção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alta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acurácia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anormalidades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retina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humana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aparelho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portátil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ligado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spc="-10" dirty="0">
                <a:solidFill>
                  <a:srgbClr val="4E4E4E"/>
                </a:solidFill>
                <a:latin typeface="Arial"/>
                <a:cs typeface="Arial"/>
              </a:rPr>
              <a:t>smartphone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2264" y="3066796"/>
            <a:ext cx="3283585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0299"/>
              </a:lnSpc>
              <a:spcBef>
                <a:spcPts val="9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uxiliar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combate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à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deficiência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visual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grave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cegueira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mundial,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75%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casos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devido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falta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prevenção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correto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tratamento</a:t>
            </a:r>
            <a:endParaRPr sz="1600">
              <a:latin typeface="Arial"/>
              <a:cs typeface="Arial"/>
            </a:endParaRPr>
          </a:p>
          <a:p>
            <a:pPr marL="298450" marR="246379" indent="-285750">
              <a:lnSpc>
                <a:spcPct val="99400"/>
              </a:lnSpc>
              <a:spcBef>
                <a:spcPts val="13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testado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ambiente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três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ações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piloto</a:t>
            </a:r>
            <a:endParaRPr sz="1600">
              <a:latin typeface="Arial"/>
              <a:cs typeface="Arial"/>
            </a:endParaRPr>
          </a:p>
          <a:p>
            <a:pPr marL="298450" marR="514984" indent="-285750">
              <a:lnSpc>
                <a:spcPct val="104600"/>
              </a:lnSpc>
              <a:spcBef>
                <a:spcPts val="12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500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4E4E4E"/>
                </a:solidFill>
                <a:latin typeface="Arial"/>
                <a:cs typeface="Arial"/>
              </a:rPr>
              <a:t>(FNDCT-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Finep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Phelcom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3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572" y="784859"/>
            <a:ext cx="298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4" dirty="0">
                <a:solidFill>
                  <a:srgbClr val="173EFF"/>
                </a:solidFill>
                <a:latin typeface="Arial"/>
                <a:cs typeface="Arial"/>
              </a:rPr>
              <a:t>AGRICULTURA</a:t>
            </a:r>
            <a:r>
              <a:rPr sz="2000" b="0" spc="7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2000" b="0" spc="-350" dirty="0">
                <a:solidFill>
                  <a:srgbClr val="173EFF"/>
                </a:solidFill>
                <a:latin typeface="Arial"/>
                <a:cs typeface="Arial"/>
              </a:rPr>
              <a:t>E</a:t>
            </a:r>
            <a:r>
              <a:rPr sz="2000" b="0" spc="7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2000" b="0" spc="-160" dirty="0">
                <a:solidFill>
                  <a:srgbClr val="173EFF"/>
                </a:solidFill>
                <a:latin typeface="Arial"/>
                <a:cs typeface="Arial"/>
              </a:rPr>
              <a:t>PECUÁRIA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0728" y="612648"/>
            <a:ext cx="573024" cy="502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6714" y="1192043"/>
            <a:ext cx="4789805" cy="33210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225" dirty="0">
                <a:solidFill>
                  <a:srgbClr val="173EFF"/>
                </a:solidFill>
                <a:latin typeface="Arial"/>
                <a:cs typeface="Arial"/>
              </a:rPr>
              <a:t>ATER</a:t>
            </a:r>
            <a:r>
              <a:rPr sz="1600" spc="3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Digital</a:t>
            </a:r>
            <a:r>
              <a:rPr sz="1600" spc="-4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173E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73EFF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3335">
              <a:lnSpc>
                <a:spcPct val="100099"/>
              </a:lnSpc>
              <a:spcBef>
                <a:spcPts val="819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Serviço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orientação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técnica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digital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IA.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Disponibilização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climáticos,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territoriais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meteorológicos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produtores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rurais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através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serviço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dirty="0">
                <a:solidFill>
                  <a:srgbClr val="4E4E4E"/>
                </a:solidFill>
                <a:latin typeface="Arial"/>
                <a:cs typeface="Arial"/>
              </a:rPr>
              <a:t>chatbot</a:t>
            </a:r>
            <a:r>
              <a:rPr sz="1650" i="1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tirar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dúvidas.</a:t>
            </a:r>
            <a:endParaRPr sz="155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9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Desafio:</a:t>
            </a:r>
            <a:r>
              <a:rPr sz="1550" spc="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Oferecer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assistência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técnica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potencial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impactos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positivos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produtividade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sustentabilidade,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redução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custos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Alcance</a:t>
            </a:r>
            <a:r>
              <a:rPr sz="1550" dirty="0">
                <a:solidFill>
                  <a:srgbClr val="00D000"/>
                </a:solidFill>
                <a:latin typeface="Arial"/>
                <a:cs typeface="Arial"/>
              </a:rPr>
              <a:t>:</a:t>
            </a:r>
            <a:r>
              <a:rPr sz="1550" spc="-5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1,5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milhão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produtores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173EFF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85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Instituições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MAPA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8008" y="0"/>
            <a:ext cx="1803991" cy="17120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91339" y="1192043"/>
            <a:ext cx="4981575" cy="35617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35" dirty="0">
                <a:solidFill>
                  <a:srgbClr val="173EFF"/>
                </a:solidFill>
                <a:latin typeface="Arial"/>
                <a:cs typeface="Arial"/>
              </a:rPr>
              <a:t>Cálculo</a:t>
            </a:r>
            <a:r>
              <a:rPr sz="1600" spc="-1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73EFF"/>
                </a:solidFill>
                <a:latin typeface="Arial"/>
                <a:cs typeface="Arial"/>
              </a:rPr>
              <a:t>peso</a:t>
            </a:r>
            <a:r>
              <a:rPr sz="1600" spc="-1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bovino</a:t>
            </a:r>
            <a:r>
              <a:rPr sz="1600" spc="-10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por</a:t>
            </a:r>
            <a:r>
              <a:rPr sz="1600" spc="-1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73EFF"/>
                </a:solidFill>
                <a:latin typeface="Arial"/>
                <a:cs typeface="Arial"/>
              </a:rPr>
              <a:t>câmera</a:t>
            </a:r>
            <a:r>
              <a:rPr sz="1600" spc="-1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73EFF"/>
                </a:solidFill>
                <a:latin typeface="Arial"/>
                <a:cs typeface="Arial"/>
              </a:rPr>
              <a:t>3D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7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Ferramenta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visão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computacional,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monitoramento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peso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rebanho,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vantagem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amenizar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estresse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animal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reduzir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manejo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gado.</a:t>
            </a:r>
            <a:endParaRPr sz="1550">
              <a:latin typeface="Arial"/>
              <a:cs typeface="Arial"/>
            </a:endParaRPr>
          </a:p>
          <a:p>
            <a:pPr marL="297815" marR="80645" indent="-285750">
              <a:lnSpc>
                <a:spcPct val="99200"/>
              </a:lnSpc>
              <a:spcBef>
                <a:spcPts val="93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Desafio:</a:t>
            </a:r>
            <a:r>
              <a:rPr sz="1550" spc="1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estresse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animal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realizar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menor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manejo,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aumento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carne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produzida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agilidade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negócio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produtor</a:t>
            </a:r>
            <a:r>
              <a:rPr sz="160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rural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Alcance:</a:t>
            </a:r>
            <a:r>
              <a:rPr sz="1550" spc="-6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Teste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inicial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20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fazendas,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173EFF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173EFF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700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7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73EFF"/>
                </a:solidFill>
                <a:latin typeface="Arial"/>
                <a:cs typeface="Arial"/>
              </a:rPr>
              <a:t>Instituições</a:t>
            </a:r>
            <a:r>
              <a:rPr sz="1600" dirty="0">
                <a:solidFill>
                  <a:srgbClr val="173EFF"/>
                </a:solidFill>
                <a:latin typeface="Arial"/>
                <a:cs typeface="Arial"/>
              </a:rPr>
              <a:t>:</a:t>
            </a:r>
            <a:r>
              <a:rPr sz="1600" spc="-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Finep</a:t>
            </a:r>
            <a:r>
              <a:rPr sz="1600" spc="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Olho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Dono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2511" y="661416"/>
            <a:ext cx="573023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22498" y="0"/>
            <a:ext cx="1669501" cy="16946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0056" y="1561084"/>
            <a:ext cx="4540885" cy="33420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9245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D000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D000"/>
                </a:solidFill>
                <a:latin typeface="Arial"/>
                <a:cs typeface="Arial"/>
              </a:rPr>
              <a:t>quantificação</a:t>
            </a:r>
            <a:r>
              <a:rPr sz="1600" spc="-4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do</a:t>
            </a:r>
            <a:r>
              <a:rPr sz="1600" spc="-4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D000"/>
                </a:solidFill>
                <a:latin typeface="Arial"/>
                <a:cs typeface="Arial"/>
              </a:rPr>
              <a:t>estoque</a:t>
            </a:r>
            <a:r>
              <a:rPr sz="1600" spc="-4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D000"/>
                </a:solidFill>
                <a:latin typeface="Arial"/>
                <a:cs typeface="Arial"/>
              </a:rPr>
              <a:t>florestal</a:t>
            </a:r>
            <a:r>
              <a:rPr sz="1600" spc="-5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D000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bioma</a:t>
            </a:r>
            <a:r>
              <a:rPr sz="1600" spc="-4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D000"/>
                </a:solidFill>
                <a:latin typeface="Arial"/>
                <a:cs typeface="Arial"/>
              </a:rPr>
              <a:t>Amazônico</a:t>
            </a:r>
            <a:endParaRPr sz="1600">
              <a:latin typeface="Arial"/>
              <a:cs typeface="Arial"/>
            </a:endParaRPr>
          </a:p>
          <a:p>
            <a:pPr marL="12700" marR="149860">
              <a:lnSpc>
                <a:spcPct val="1018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Mapeamento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localização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espécies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vegetais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interesse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Bioma Amazônico.</a:t>
            </a:r>
            <a:endParaRPr sz="1550">
              <a:latin typeface="Arial"/>
              <a:cs typeface="Arial"/>
            </a:endParaRPr>
          </a:p>
          <a:p>
            <a:pPr marL="298450" marR="767080" indent="-285750">
              <a:lnSpc>
                <a:spcPts val="1900"/>
              </a:lnSpc>
              <a:spcBef>
                <a:spcPts val="16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00D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00D000"/>
                </a:solidFill>
                <a:latin typeface="Arial"/>
                <a:cs typeface="Arial"/>
              </a:rPr>
              <a:t>Desafio:</a:t>
            </a:r>
            <a:r>
              <a:rPr sz="1550" spc="2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Catalogar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espécies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maneira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eficiente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eficaz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00D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00D000"/>
                </a:solidFill>
                <a:latin typeface="Arial"/>
                <a:cs typeface="Arial"/>
              </a:rPr>
              <a:t>Alcance:</a:t>
            </a:r>
            <a:r>
              <a:rPr sz="1550" spc="3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Espécies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vegetais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bioma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amazônico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00D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00D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20" dirty="0">
                <a:solidFill>
                  <a:srgbClr val="4E4E4E"/>
                </a:solidFill>
                <a:latin typeface="Arial"/>
                <a:cs typeface="Arial"/>
              </a:rPr>
              <a:t>1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milhão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00D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00D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00D000"/>
                </a:solidFill>
                <a:latin typeface="Arial"/>
                <a:cs typeface="Arial"/>
              </a:rPr>
              <a:t>Instituições</a:t>
            </a:r>
            <a:r>
              <a:rPr sz="1550" spc="3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Finep,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Bioverse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Labs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Natura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100" dirty="0">
                <a:solidFill>
                  <a:srgbClr val="00D000"/>
                </a:solidFill>
                <a:latin typeface="Arial"/>
                <a:cs typeface="Arial"/>
              </a:rPr>
              <a:t>MEIO</a:t>
            </a:r>
            <a:r>
              <a:rPr sz="2000" b="0" spc="-1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00D000"/>
                </a:solidFill>
                <a:latin typeface="Arial"/>
                <a:cs typeface="Arial"/>
              </a:rPr>
              <a:t>AMBIENTE,</a:t>
            </a:r>
            <a:r>
              <a:rPr sz="2000" b="0" spc="2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2000" b="0" spc="-100" dirty="0">
                <a:solidFill>
                  <a:srgbClr val="00D000"/>
                </a:solidFill>
                <a:latin typeface="Arial"/>
                <a:cs typeface="Arial"/>
              </a:rPr>
              <a:t>CLIMA</a:t>
            </a:r>
            <a:r>
              <a:rPr sz="2000" b="0" spc="1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2000" b="0" spc="-350" dirty="0">
                <a:solidFill>
                  <a:srgbClr val="00D000"/>
                </a:solidFill>
                <a:latin typeface="Arial"/>
                <a:cs typeface="Arial"/>
              </a:rPr>
              <a:t>E</a:t>
            </a:r>
            <a:r>
              <a:rPr sz="2000" b="0" spc="3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2000" b="0" spc="-170" dirty="0">
                <a:solidFill>
                  <a:srgbClr val="00D000"/>
                </a:solidFill>
                <a:latin typeface="Arial"/>
                <a:cs typeface="Arial"/>
              </a:rPr>
              <a:t>SUSTENTABILIDADE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08009" y="0"/>
            <a:ext cx="4284345" cy="3562350"/>
            <a:chOff x="7908009" y="0"/>
            <a:chExt cx="4284345" cy="3562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3254" y="0"/>
              <a:ext cx="3508745" cy="35619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07998" y="2056104"/>
              <a:ext cx="3589020" cy="1292860"/>
            </a:xfrm>
            <a:custGeom>
              <a:avLst/>
              <a:gdLst/>
              <a:ahLst/>
              <a:cxnLst/>
              <a:rect l="l" t="t" r="r" b="b"/>
              <a:pathLst>
                <a:path w="3589020" h="1292860">
                  <a:moveTo>
                    <a:pt x="1357325" y="646264"/>
                  </a:moveTo>
                  <a:lnTo>
                    <a:pt x="1355623" y="600113"/>
                  </a:lnTo>
                  <a:lnTo>
                    <a:pt x="1350581" y="554837"/>
                  </a:lnTo>
                  <a:lnTo>
                    <a:pt x="1342326" y="510540"/>
                  </a:lnTo>
                  <a:lnTo>
                    <a:pt x="1330972" y="467347"/>
                  </a:lnTo>
                  <a:lnTo>
                    <a:pt x="1316634" y="425348"/>
                  </a:lnTo>
                  <a:lnTo>
                    <a:pt x="1299425" y="384670"/>
                  </a:lnTo>
                  <a:lnTo>
                    <a:pt x="1279448" y="345414"/>
                  </a:lnTo>
                  <a:lnTo>
                    <a:pt x="1256842" y="307682"/>
                  </a:lnTo>
                  <a:lnTo>
                    <a:pt x="1231696" y="271602"/>
                  </a:lnTo>
                  <a:lnTo>
                    <a:pt x="1204150" y="237261"/>
                  </a:lnTo>
                  <a:lnTo>
                    <a:pt x="1174292" y="204787"/>
                  </a:lnTo>
                  <a:lnTo>
                    <a:pt x="1142263" y="174282"/>
                  </a:lnTo>
                  <a:lnTo>
                    <a:pt x="1108163" y="145859"/>
                  </a:lnTo>
                  <a:lnTo>
                    <a:pt x="1072108" y="119621"/>
                  </a:lnTo>
                  <a:lnTo>
                    <a:pt x="1034211" y="95681"/>
                  </a:lnTo>
                  <a:lnTo>
                    <a:pt x="994600" y="74142"/>
                  </a:lnTo>
                  <a:lnTo>
                    <a:pt x="953376" y="55130"/>
                  </a:lnTo>
                  <a:lnTo>
                    <a:pt x="910653" y="38735"/>
                  </a:lnTo>
                  <a:lnTo>
                    <a:pt x="866559" y="25082"/>
                  </a:lnTo>
                  <a:lnTo>
                    <a:pt x="821194" y="14274"/>
                  </a:lnTo>
                  <a:lnTo>
                    <a:pt x="774674" y="6413"/>
                  </a:lnTo>
                  <a:lnTo>
                    <a:pt x="727125" y="1612"/>
                  </a:lnTo>
                  <a:lnTo>
                    <a:pt x="678662" y="0"/>
                  </a:lnTo>
                  <a:lnTo>
                    <a:pt x="630199" y="1612"/>
                  </a:lnTo>
                  <a:lnTo>
                    <a:pt x="582650" y="6413"/>
                  </a:lnTo>
                  <a:lnTo>
                    <a:pt x="536143" y="14274"/>
                  </a:lnTo>
                  <a:lnTo>
                    <a:pt x="490778" y="25082"/>
                  </a:lnTo>
                  <a:lnTo>
                    <a:pt x="446671" y="38735"/>
                  </a:lnTo>
                  <a:lnTo>
                    <a:pt x="403948" y="55130"/>
                  </a:lnTo>
                  <a:lnTo>
                    <a:pt x="362724" y="74142"/>
                  </a:lnTo>
                  <a:lnTo>
                    <a:pt x="323113" y="95681"/>
                  </a:lnTo>
                  <a:lnTo>
                    <a:pt x="285216" y="119621"/>
                  </a:lnTo>
                  <a:lnTo>
                    <a:pt x="249161" y="145859"/>
                  </a:lnTo>
                  <a:lnTo>
                    <a:pt x="215061" y="174282"/>
                  </a:lnTo>
                  <a:lnTo>
                    <a:pt x="183032" y="204787"/>
                  </a:lnTo>
                  <a:lnTo>
                    <a:pt x="153174" y="237261"/>
                  </a:lnTo>
                  <a:lnTo>
                    <a:pt x="125628" y="271602"/>
                  </a:lnTo>
                  <a:lnTo>
                    <a:pt x="100482" y="307682"/>
                  </a:lnTo>
                  <a:lnTo>
                    <a:pt x="77876" y="345414"/>
                  </a:lnTo>
                  <a:lnTo>
                    <a:pt x="57899" y="384670"/>
                  </a:lnTo>
                  <a:lnTo>
                    <a:pt x="40690" y="425348"/>
                  </a:lnTo>
                  <a:lnTo>
                    <a:pt x="26352" y="467347"/>
                  </a:lnTo>
                  <a:lnTo>
                    <a:pt x="14998" y="510540"/>
                  </a:lnTo>
                  <a:lnTo>
                    <a:pt x="6743" y="554837"/>
                  </a:lnTo>
                  <a:lnTo>
                    <a:pt x="1714" y="600113"/>
                  </a:lnTo>
                  <a:lnTo>
                    <a:pt x="0" y="646264"/>
                  </a:lnTo>
                  <a:lnTo>
                    <a:pt x="1714" y="692429"/>
                  </a:lnTo>
                  <a:lnTo>
                    <a:pt x="6743" y="737704"/>
                  </a:lnTo>
                  <a:lnTo>
                    <a:pt x="14998" y="782002"/>
                  </a:lnTo>
                  <a:lnTo>
                    <a:pt x="26352" y="825195"/>
                  </a:lnTo>
                  <a:lnTo>
                    <a:pt x="40690" y="867194"/>
                  </a:lnTo>
                  <a:lnTo>
                    <a:pt x="57899" y="907872"/>
                  </a:lnTo>
                  <a:lnTo>
                    <a:pt x="77876" y="947127"/>
                  </a:lnTo>
                  <a:lnTo>
                    <a:pt x="100482" y="984859"/>
                  </a:lnTo>
                  <a:lnTo>
                    <a:pt x="125628" y="1020940"/>
                  </a:lnTo>
                  <a:lnTo>
                    <a:pt x="153174" y="1055281"/>
                  </a:lnTo>
                  <a:lnTo>
                    <a:pt x="183032" y="1087755"/>
                  </a:lnTo>
                  <a:lnTo>
                    <a:pt x="215061" y="1118260"/>
                  </a:lnTo>
                  <a:lnTo>
                    <a:pt x="249161" y="1146683"/>
                  </a:lnTo>
                  <a:lnTo>
                    <a:pt x="285216" y="1172921"/>
                  </a:lnTo>
                  <a:lnTo>
                    <a:pt x="323113" y="1196860"/>
                  </a:lnTo>
                  <a:lnTo>
                    <a:pt x="362724" y="1218399"/>
                  </a:lnTo>
                  <a:lnTo>
                    <a:pt x="403948" y="1237411"/>
                  </a:lnTo>
                  <a:lnTo>
                    <a:pt x="446671" y="1253807"/>
                  </a:lnTo>
                  <a:lnTo>
                    <a:pt x="490778" y="1267460"/>
                  </a:lnTo>
                  <a:lnTo>
                    <a:pt x="536143" y="1278267"/>
                  </a:lnTo>
                  <a:lnTo>
                    <a:pt x="582650" y="1286129"/>
                  </a:lnTo>
                  <a:lnTo>
                    <a:pt x="630199" y="1290929"/>
                  </a:lnTo>
                  <a:lnTo>
                    <a:pt x="678662" y="1292542"/>
                  </a:lnTo>
                  <a:lnTo>
                    <a:pt x="727125" y="1290929"/>
                  </a:lnTo>
                  <a:lnTo>
                    <a:pt x="774674" y="1286129"/>
                  </a:lnTo>
                  <a:lnTo>
                    <a:pt x="821194" y="1278267"/>
                  </a:lnTo>
                  <a:lnTo>
                    <a:pt x="866559" y="1267460"/>
                  </a:lnTo>
                  <a:lnTo>
                    <a:pt x="910653" y="1253807"/>
                  </a:lnTo>
                  <a:lnTo>
                    <a:pt x="953376" y="1237411"/>
                  </a:lnTo>
                  <a:lnTo>
                    <a:pt x="994600" y="1218399"/>
                  </a:lnTo>
                  <a:lnTo>
                    <a:pt x="1034211" y="1196860"/>
                  </a:lnTo>
                  <a:lnTo>
                    <a:pt x="1072108" y="1172921"/>
                  </a:lnTo>
                  <a:lnTo>
                    <a:pt x="1108163" y="1146683"/>
                  </a:lnTo>
                  <a:lnTo>
                    <a:pt x="1142263" y="1118260"/>
                  </a:lnTo>
                  <a:lnTo>
                    <a:pt x="1174292" y="1087755"/>
                  </a:lnTo>
                  <a:lnTo>
                    <a:pt x="1204150" y="1055281"/>
                  </a:lnTo>
                  <a:lnTo>
                    <a:pt x="1231696" y="1020940"/>
                  </a:lnTo>
                  <a:lnTo>
                    <a:pt x="1256842" y="984859"/>
                  </a:lnTo>
                  <a:lnTo>
                    <a:pt x="1279448" y="947127"/>
                  </a:lnTo>
                  <a:lnTo>
                    <a:pt x="1299425" y="907872"/>
                  </a:lnTo>
                  <a:lnTo>
                    <a:pt x="1316634" y="867194"/>
                  </a:lnTo>
                  <a:lnTo>
                    <a:pt x="1330972" y="825195"/>
                  </a:lnTo>
                  <a:lnTo>
                    <a:pt x="1342326" y="782002"/>
                  </a:lnTo>
                  <a:lnTo>
                    <a:pt x="1350581" y="737704"/>
                  </a:lnTo>
                  <a:lnTo>
                    <a:pt x="1355623" y="692429"/>
                  </a:lnTo>
                  <a:lnTo>
                    <a:pt x="1357325" y="646264"/>
                  </a:lnTo>
                  <a:close/>
                </a:path>
                <a:path w="3589020" h="1292860">
                  <a:moveTo>
                    <a:pt x="3588728" y="646264"/>
                  </a:moveTo>
                  <a:lnTo>
                    <a:pt x="3587026" y="600113"/>
                  </a:lnTo>
                  <a:lnTo>
                    <a:pt x="3581997" y="554837"/>
                  </a:lnTo>
                  <a:lnTo>
                    <a:pt x="3573742" y="510540"/>
                  </a:lnTo>
                  <a:lnTo>
                    <a:pt x="3562388" y="467347"/>
                  </a:lnTo>
                  <a:lnTo>
                    <a:pt x="3548049" y="425348"/>
                  </a:lnTo>
                  <a:lnTo>
                    <a:pt x="3530828" y="384670"/>
                  </a:lnTo>
                  <a:lnTo>
                    <a:pt x="3510864" y="345414"/>
                  </a:lnTo>
                  <a:lnTo>
                    <a:pt x="3488245" y="307682"/>
                  </a:lnTo>
                  <a:lnTo>
                    <a:pt x="3463112" y="271602"/>
                  </a:lnTo>
                  <a:lnTo>
                    <a:pt x="3435553" y="237261"/>
                  </a:lnTo>
                  <a:lnTo>
                    <a:pt x="3405708" y="204787"/>
                  </a:lnTo>
                  <a:lnTo>
                    <a:pt x="3373678" y="174282"/>
                  </a:lnTo>
                  <a:lnTo>
                    <a:pt x="3339566" y="145859"/>
                  </a:lnTo>
                  <a:lnTo>
                    <a:pt x="3303524" y="119621"/>
                  </a:lnTo>
                  <a:lnTo>
                    <a:pt x="3265627" y="95681"/>
                  </a:lnTo>
                  <a:lnTo>
                    <a:pt x="3226003" y="74142"/>
                  </a:lnTo>
                  <a:lnTo>
                    <a:pt x="3184779" y="55130"/>
                  </a:lnTo>
                  <a:lnTo>
                    <a:pt x="3142056" y="38735"/>
                  </a:lnTo>
                  <a:lnTo>
                    <a:pt x="3097961" y="25082"/>
                  </a:lnTo>
                  <a:lnTo>
                    <a:pt x="3052597" y="14274"/>
                  </a:lnTo>
                  <a:lnTo>
                    <a:pt x="3006090" y="6413"/>
                  </a:lnTo>
                  <a:lnTo>
                    <a:pt x="2958541" y="1612"/>
                  </a:lnTo>
                  <a:lnTo>
                    <a:pt x="2910078" y="0"/>
                  </a:lnTo>
                  <a:lnTo>
                    <a:pt x="2861602" y="1612"/>
                  </a:lnTo>
                  <a:lnTo>
                    <a:pt x="2814053" y="6413"/>
                  </a:lnTo>
                  <a:lnTo>
                    <a:pt x="2767546" y="14274"/>
                  </a:lnTo>
                  <a:lnTo>
                    <a:pt x="2722181" y="25082"/>
                  </a:lnTo>
                  <a:lnTo>
                    <a:pt x="2678087" y="38735"/>
                  </a:lnTo>
                  <a:lnTo>
                    <a:pt x="2635364" y="55130"/>
                  </a:lnTo>
                  <a:lnTo>
                    <a:pt x="2594140" y="74142"/>
                  </a:lnTo>
                  <a:lnTo>
                    <a:pt x="2554516" y="95681"/>
                  </a:lnTo>
                  <a:lnTo>
                    <a:pt x="2516632" y="119621"/>
                  </a:lnTo>
                  <a:lnTo>
                    <a:pt x="2480576" y="145859"/>
                  </a:lnTo>
                  <a:lnTo>
                    <a:pt x="2446464" y="174282"/>
                  </a:lnTo>
                  <a:lnTo>
                    <a:pt x="2414435" y="204787"/>
                  </a:lnTo>
                  <a:lnTo>
                    <a:pt x="2384590" y="237261"/>
                  </a:lnTo>
                  <a:lnTo>
                    <a:pt x="2357031" y="271602"/>
                  </a:lnTo>
                  <a:lnTo>
                    <a:pt x="2331897" y="307682"/>
                  </a:lnTo>
                  <a:lnTo>
                    <a:pt x="2309279" y="345414"/>
                  </a:lnTo>
                  <a:lnTo>
                    <a:pt x="2289314" y="384670"/>
                  </a:lnTo>
                  <a:lnTo>
                    <a:pt x="2272093" y="425348"/>
                  </a:lnTo>
                  <a:lnTo>
                    <a:pt x="2257755" y="467347"/>
                  </a:lnTo>
                  <a:lnTo>
                    <a:pt x="2246401" y="510540"/>
                  </a:lnTo>
                  <a:lnTo>
                    <a:pt x="2238159" y="554837"/>
                  </a:lnTo>
                  <a:lnTo>
                    <a:pt x="2233117" y="600113"/>
                  </a:lnTo>
                  <a:lnTo>
                    <a:pt x="2231415" y="646264"/>
                  </a:lnTo>
                  <a:lnTo>
                    <a:pt x="2233117" y="692429"/>
                  </a:lnTo>
                  <a:lnTo>
                    <a:pt x="2238159" y="737704"/>
                  </a:lnTo>
                  <a:lnTo>
                    <a:pt x="2246401" y="782002"/>
                  </a:lnTo>
                  <a:lnTo>
                    <a:pt x="2257755" y="825195"/>
                  </a:lnTo>
                  <a:lnTo>
                    <a:pt x="2272093" y="867194"/>
                  </a:lnTo>
                  <a:lnTo>
                    <a:pt x="2289314" y="907872"/>
                  </a:lnTo>
                  <a:lnTo>
                    <a:pt x="2309279" y="947127"/>
                  </a:lnTo>
                  <a:lnTo>
                    <a:pt x="2331897" y="984859"/>
                  </a:lnTo>
                  <a:lnTo>
                    <a:pt x="2357031" y="1020940"/>
                  </a:lnTo>
                  <a:lnTo>
                    <a:pt x="2384590" y="1055281"/>
                  </a:lnTo>
                  <a:lnTo>
                    <a:pt x="2414435" y="1087755"/>
                  </a:lnTo>
                  <a:lnTo>
                    <a:pt x="2446464" y="1118260"/>
                  </a:lnTo>
                  <a:lnTo>
                    <a:pt x="2480576" y="1146683"/>
                  </a:lnTo>
                  <a:lnTo>
                    <a:pt x="2516632" y="1172921"/>
                  </a:lnTo>
                  <a:lnTo>
                    <a:pt x="2554516" y="1196860"/>
                  </a:lnTo>
                  <a:lnTo>
                    <a:pt x="2594140" y="1218399"/>
                  </a:lnTo>
                  <a:lnTo>
                    <a:pt x="2635364" y="1237411"/>
                  </a:lnTo>
                  <a:lnTo>
                    <a:pt x="2678087" y="1253807"/>
                  </a:lnTo>
                  <a:lnTo>
                    <a:pt x="2722181" y="1267460"/>
                  </a:lnTo>
                  <a:lnTo>
                    <a:pt x="2767546" y="1278267"/>
                  </a:lnTo>
                  <a:lnTo>
                    <a:pt x="2814053" y="1286129"/>
                  </a:lnTo>
                  <a:lnTo>
                    <a:pt x="2861602" y="1290929"/>
                  </a:lnTo>
                  <a:lnTo>
                    <a:pt x="2910078" y="1292542"/>
                  </a:lnTo>
                  <a:lnTo>
                    <a:pt x="2958541" y="1290929"/>
                  </a:lnTo>
                  <a:lnTo>
                    <a:pt x="3006090" y="1286129"/>
                  </a:lnTo>
                  <a:lnTo>
                    <a:pt x="3052597" y="1278267"/>
                  </a:lnTo>
                  <a:lnTo>
                    <a:pt x="3097961" y="1267460"/>
                  </a:lnTo>
                  <a:lnTo>
                    <a:pt x="3142056" y="1253807"/>
                  </a:lnTo>
                  <a:lnTo>
                    <a:pt x="3184779" y="1237411"/>
                  </a:lnTo>
                  <a:lnTo>
                    <a:pt x="3226003" y="1218399"/>
                  </a:lnTo>
                  <a:lnTo>
                    <a:pt x="3265627" y="1196860"/>
                  </a:lnTo>
                  <a:lnTo>
                    <a:pt x="3303524" y="1172921"/>
                  </a:lnTo>
                  <a:lnTo>
                    <a:pt x="3339566" y="1146683"/>
                  </a:lnTo>
                  <a:lnTo>
                    <a:pt x="3373678" y="1118260"/>
                  </a:lnTo>
                  <a:lnTo>
                    <a:pt x="3405708" y="1087755"/>
                  </a:lnTo>
                  <a:lnTo>
                    <a:pt x="3435553" y="1055281"/>
                  </a:lnTo>
                  <a:lnTo>
                    <a:pt x="3463112" y="1020940"/>
                  </a:lnTo>
                  <a:lnTo>
                    <a:pt x="3488245" y="984859"/>
                  </a:lnTo>
                  <a:lnTo>
                    <a:pt x="3510864" y="947127"/>
                  </a:lnTo>
                  <a:lnTo>
                    <a:pt x="3530828" y="907872"/>
                  </a:lnTo>
                  <a:lnTo>
                    <a:pt x="3548049" y="867194"/>
                  </a:lnTo>
                  <a:lnTo>
                    <a:pt x="3562388" y="825195"/>
                  </a:lnTo>
                  <a:lnTo>
                    <a:pt x="3573742" y="782002"/>
                  </a:lnTo>
                  <a:lnTo>
                    <a:pt x="3581997" y="737704"/>
                  </a:lnTo>
                  <a:lnTo>
                    <a:pt x="3587026" y="692429"/>
                  </a:lnTo>
                  <a:lnTo>
                    <a:pt x="3588728" y="646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D000"/>
                </a:solidFill>
              </a:rPr>
              <a:t>O que é uma IA para o Bem de Todos?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4510" y="1367028"/>
            <a:ext cx="1804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Visão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45196" y="2056093"/>
            <a:ext cx="1357630" cy="1292860"/>
            <a:chOff x="3445196" y="2056093"/>
            <a:chExt cx="1357630" cy="1292860"/>
          </a:xfrm>
        </p:grpSpPr>
        <p:sp>
          <p:nvSpPr>
            <p:cNvPr id="9" name="object 9"/>
            <p:cNvSpPr/>
            <p:nvPr/>
          </p:nvSpPr>
          <p:spPr>
            <a:xfrm>
              <a:off x="3445196" y="2056093"/>
              <a:ext cx="1357630" cy="1292860"/>
            </a:xfrm>
            <a:custGeom>
              <a:avLst/>
              <a:gdLst/>
              <a:ahLst/>
              <a:cxnLst/>
              <a:rect l="l" t="t" r="r" b="b"/>
              <a:pathLst>
                <a:path w="1357629" h="1292860">
                  <a:moveTo>
                    <a:pt x="678657" y="0"/>
                  </a:moveTo>
                  <a:lnTo>
                    <a:pt x="630190" y="1622"/>
                  </a:lnTo>
                  <a:lnTo>
                    <a:pt x="582643" y="6417"/>
                  </a:lnTo>
                  <a:lnTo>
                    <a:pt x="536130" y="14276"/>
                  </a:lnTo>
                  <a:lnTo>
                    <a:pt x="490767" y="25088"/>
                  </a:lnTo>
                  <a:lnTo>
                    <a:pt x="446668" y="38744"/>
                  </a:lnTo>
                  <a:lnTo>
                    <a:pt x="403948" y="55135"/>
                  </a:lnTo>
                  <a:lnTo>
                    <a:pt x="362723" y="74152"/>
                  </a:lnTo>
                  <a:lnTo>
                    <a:pt x="323106" y="95686"/>
                  </a:lnTo>
                  <a:lnTo>
                    <a:pt x="285212" y="119626"/>
                  </a:lnTo>
                  <a:lnTo>
                    <a:pt x="249157" y="145864"/>
                  </a:lnTo>
                  <a:lnTo>
                    <a:pt x="215056" y="174290"/>
                  </a:lnTo>
                  <a:lnTo>
                    <a:pt x="183023" y="204795"/>
                  </a:lnTo>
                  <a:lnTo>
                    <a:pt x="153172" y="237269"/>
                  </a:lnTo>
                  <a:lnTo>
                    <a:pt x="125620" y="271604"/>
                  </a:lnTo>
                  <a:lnTo>
                    <a:pt x="100480" y="307689"/>
                  </a:lnTo>
                  <a:lnTo>
                    <a:pt x="77868" y="345416"/>
                  </a:lnTo>
                  <a:lnTo>
                    <a:pt x="57898" y="384675"/>
                  </a:lnTo>
                  <a:lnTo>
                    <a:pt x="40685" y="425356"/>
                  </a:lnTo>
                  <a:lnTo>
                    <a:pt x="26345" y="467351"/>
                  </a:lnTo>
                  <a:lnTo>
                    <a:pt x="14991" y="510550"/>
                  </a:lnTo>
                  <a:lnTo>
                    <a:pt x="6739" y="554843"/>
                  </a:lnTo>
                  <a:lnTo>
                    <a:pt x="1703" y="600121"/>
                  </a:lnTo>
                  <a:lnTo>
                    <a:pt x="0" y="646276"/>
                  </a:lnTo>
                  <a:lnTo>
                    <a:pt x="1703" y="692430"/>
                  </a:lnTo>
                  <a:lnTo>
                    <a:pt x="6739" y="737709"/>
                  </a:lnTo>
                  <a:lnTo>
                    <a:pt x="14991" y="782002"/>
                  </a:lnTo>
                  <a:lnTo>
                    <a:pt x="26345" y="825201"/>
                  </a:lnTo>
                  <a:lnTo>
                    <a:pt x="40685" y="867196"/>
                  </a:lnTo>
                  <a:lnTo>
                    <a:pt x="57898" y="907877"/>
                  </a:lnTo>
                  <a:lnTo>
                    <a:pt x="77868" y="947136"/>
                  </a:lnTo>
                  <a:lnTo>
                    <a:pt x="100480" y="984862"/>
                  </a:lnTo>
                  <a:lnTo>
                    <a:pt x="125620" y="1020948"/>
                  </a:lnTo>
                  <a:lnTo>
                    <a:pt x="153172" y="1055282"/>
                  </a:lnTo>
                  <a:lnTo>
                    <a:pt x="183023" y="1087757"/>
                  </a:lnTo>
                  <a:lnTo>
                    <a:pt x="215056" y="1118262"/>
                  </a:lnTo>
                  <a:lnTo>
                    <a:pt x="249157" y="1146688"/>
                  </a:lnTo>
                  <a:lnTo>
                    <a:pt x="285212" y="1172926"/>
                  </a:lnTo>
                  <a:lnTo>
                    <a:pt x="323106" y="1196866"/>
                  </a:lnTo>
                  <a:lnTo>
                    <a:pt x="362723" y="1218399"/>
                  </a:lnTo>
                  <a:lnTo>
                    <a:pt x="403948" y="1237416"/>
                  </a:lnTo>
                  <a:lnTo>
                    <a:pt x="446668" y="1253808"/>
                  </a:lnTo>
                  <a:lnTo>
                    <a:pt x="490767" y="1267464"/>
                  </a:lnTo>
                  <a:lnTo>
                    <a:pt x="536130" y="1278276"/>
                  </a:lnTo>
                  <a:lnTo>
                    <a:pt x="582643" y="1286134"/>
                  </a:lnTo>
                  <a:lnTo>
                    <a:pt x="630190" y="1290929"/>
                  </a:lnTo>
                  <a:lnTo>
                    <a:pt x="678657" y="1292552"/>
                  </a:lnTo>
                  <a:lnTo>
                    <a:pt x="727124" y="1290929"/>
                  </a:lnTo>
                  <a:lnTo>
                    <a:pt x="774671" y="1286134"/>
                  </a:lnTo>
                  <a:lnTo>
                    <a:pt x="821184" y="1278276"/>
                  </a:lnTo>
                  <a:lnTo>
                    <a:pt x="866547" y="1267464"/>
                  </a:lnTo>
                  <a:lnTo>
                    <a:pt x="910646" y="1253808"/>
                  </a:lnTo>
                  <a:lnTo>
                    <a:pt x="953366" y="1237416"/>
                  </a:lnTo>
                  <a:lnTo>
                    <a:pt x="994592" y="1218399"/>
                  </a:lnTo>
                  <a:lnTo>
                    <a:pt x="1034209" y="1196866"/>
                  </a:lnTo>
                  <a:lnTo>
                    <a:pt x="1072102" y="1172926"/>
                  </a:lnTo>
                  <a:lnTo>
                    <a:pt x="1108157" y="1146688"/>
                  </a:lnTo>
                  <a:lnTo>
                    <a:pt x="1142259" y="1118262"/>
                  </a:lnTo>
                  <a:lnTo>
                    <a:pt x="1174292" y="1087757"/>
                  </a:lnTo>
                  <a:lnTo>
                    <a:pt x="1204143" y="1055282"/>
                  </a:lnTo>
                  <a:lnTo>
                    <a:pt x="1231695" y="1020948"/>
                  </a:lnTo>
                  <a:lnTo>
                    <a:pt x="1256835" y="984862"/>
                  </a:lnTo>
                  <a:lnTo>
                    <a:pt x="1279447" y="947136"/>
                  </a:lnTo>
                  <a:lnTo>
                    <a:pt x="1299417" y="907877"/>
                  </a:lnTo>
                  <a:lnTo>
                    <a:pt x="1316630" y="867196"/>
                  </a:lnTo>
                  <a:lnTo>
                    <a:pt x="1330971" y="825201"/>
                  </a:lnTo>
                  <a:lnTo>
                    <a:pt x="1342324" y="782002"/>
                  </a:lnTo>
                  <a:lnTo>
                    <a:pt x="1350576" y="737709"/>
                  </a:lnTo>
                  <a:lnTo>
                    <a:pt x="1355612" y="692430"/>
                  </a:lnTo>
                  <a:lnTo>
                    <a:pt x="1357316" y="646276"/>
                  </a:lnTo>
                  <a:lnTo>
                    <a:pt x="1355612" y="600121"/>
                  </a:lnTo>
                  <a:lnTo>
                    <a:pt x="1350576" y="554843"/>
                  </a:lnTo>
                  <a:lnTo>
                    <a:pt x="1342324" y="510550"/>
                  </a:lnTo>
                  <a:lnTo>
                    <a:pt x="1330971" y="467351"/>
                  </a:lnTo>
                  <a:lnTo>
                    <a:pt x="1316630" y="425356"/>
                  </a:lnTo>
                  <a:lnTo>
                    <a:pt x="1299417" y="384675"/>
                  </a:lnTo>
                  <a:lnTo>
                    <a:pt x="1279447" y="345416"/>
                  </a:lnTo>
                  <a:lnTo>
                    <a:pt x="1256835" y="307689"/>
                  </a:lnTo>
                  <a:lnTo>
                    <a:pt x="1231695" y="271604"/>
                  </a:lnTo>
                  <a:lnTo>
                    <a:pt x="1204143" y="237269"/>
                  </a:lnTo>
                  <a:lnTo>
                    <a:pt x="1174292" y="204795"/>
                  </a:lnTo>
                  <a:lnTo>
                    <a:pt x="1142259" y="174290"/>
                  </a:lnTo>
                  <a:lnTo>
                    <a:pt x="1108157" y="145864"/>
                  </a:lnTo>
                  <a:lnTo>
                    <a:pt x="1072102" y="119626"/>
                  </a:lnTo>
                  <a:lnTo>
                    <a:pt x="1034209" y="95686"/>
                  </a:lnTo>
                  <a:lnTo>
                    <a:pt x="994592" y="74152"/>
                  </a:lnTo>
                  <a:lnTo>
                    <a:pt x="953366" y="55135"/>
                  </a:lnTo>
                  <a:lnTo>
                    <a:pt x="910646" y="38744"/>
                  </a:lnTo>
                  <a:lnTo>
                    <a:pt x="866547" y="25088"/>
                  </a:lnTo>
                  <a:lnTo>
                    <a:pt x="821184" y="14276"/>
                  </a:lnTo>
                  <a:lnTo>
                    <a:pt x="774671" y="6417"/>
                  </a:lnTo>
                  <a:lnTo>
                    <a:pt x="727124" y="1622"/>
                  </a:lnTo>
                  <a:lnTo>
                    <a:pt x="678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849" y="2307675"/>
              <a:ext cx="1003300" cy="67047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13788" y="2056093"/>
            <a:ext cx="1357630" cy="1292860"/>
            <a:chOff x="1213788" y="2056093"/>
            <a:chExt cx="1357630" cy="1292860"/>
          </a:xfrm>
        </p:grpSpPr>
        <p:sp>
          <p:nvSpPr>
            <p:cNvPr id="12" name="object 12"/>
            <p:cNvSpPr/>
            <p:nvPr/>
          </p:nvSpPr>
          <p:spPr>
            <a:xfrm>
              <a:off x="1213788" y="2056093"/>
              <a:ext cx="1357630" cy="1292860"/>
            </a:xfrm>
            <a:custGeom>
              <a:avLst/>
              <a:gdLst/>
              <a:ahLst/>
              <a:cxnLst/>
              <a:rect l="l" t="t" r="r" b="b"/>
              <a:pathLst>
                <a:path w="1357630" h="1292860">
                  <a:moveTo>
                    <a:pt x="678658" y="0"/>
                  </a:moveTo>
                  <a:lnTo>
                    <a:pt x="630191" y="1622"/>
                  </a:lnTo>
                  <a:lnTo>
                    <a:pt x="582644" y="6417"/>
                  </a:lnTo>
                  <a:lnTo>
                    <a:pt x="536131" y="14276"/>
                  </a:lnTo>
                  <a:lnTo>
                    <a:pt x="490768" y="25088"/>
                  </a:lnTo>
                  <a:lnTo>
                    <a:pt x="446669" y="38744"/>
                  </a:lnTo>
                  <a:lnTo>
                    <a:pt x="403949" y="55135"/>
                  </a:lnTo>
                  <a:lnTo>
                    <a:pt x="362723" y="74152"/>
                  </a:lnTo>
                  <a:lnTo>
                    <a:pt x="323106" y="95686"/>
                  </a:lnTo>
                  <a:lnTo>
                    <a:pt x="285213" y="119626"/>
                  </a:lnTo>
                  <a:lnTo>
                    <a:pt x="249158" y="145864"/>
                  </a:lnTo>
                  <a:lnTo>
                    <a:pt x="215056" y="174290"/>
                  </a:lnTo>
                  <a:lnTo>
                    <a:pt x="183023" y="204795"/>
                  </a:lnTo>
                  <a:lnTo>
                    <a:pt x="153173" y="237269"/>
                  </a:lnTo>
                  <a:lnTo>
                    <a:pt x="125620" y="271604"/>
                  </a:lnTo>
                  <a:lnTo>
                    <a:pt x="100480" y="307689"/>
                  </a:lnTo>
                  <a:lnTo>
                    <a:pt x="77868" y="345416"/>
                  </a:lnTo>
                  <a:lnTo>
                    <a:pt x="57898" y="384675"/>
                  </a:lnTo>
                  <a:lnTo>
                    <a:pt x="40685" y="425356"/>
                  </a:lnTo>
                  <a:lnTo>
                    <a:pt x="26345" y="467351"/>
                  </a:lnTo>
                  <a:lnTo>
                    <a:pt x="14991" y="510550"/>
                  </a:lnTo>
                  <a:lnTo>
                    <a:pt x="6739" y="554843"/>
                  </a:lnTo>
                  <a:lnTo>
                    <a:pt x="1703" y="600121"/>
                  </a:lnTo>
                  <a:lnTo>
                    <a:pt x="0" y="646276"/>
                  </a:lnTo>
                  <a:lnTo>
                    <a:pt x="1703" y="692430"/>
                  </a:lnTo>
                  <a:lnTo>
                    <a:pt x="6739" y="737709"/>
                  </a:lnTo>
                  <a:lnTo>
                    <a:pt x="14991" y="782002"/>
                  </a:lnTo>
                  <a:lnTo>
                    <a:pt x="26345" y="825201"/>
                  </a:lnTo>
                  <a:lnTo>
                    <a:pt x="40685" y="867196"/>
                  </a:lnTo>
                  <a:lnTo>
                    <a:pt x="57898" y="907877"/>
                  </a:lnTo>
                  <a:lnTo>
                    <a:pt x="77868" y="947136"/>
                  </a:lnTo>
                  <a:lnTo>
                    <a:pt x="100480" y="984862"/>
                  </a:lnTo>
                  <a:lnTo>
                    <a:pt x="125620" y="1020948"/>
                  </a:lnTo>
                  <a:lnTo>
                    <a:pt x="153173" y="1055282"/>
                  </a:lnTo>
                  <a:lnTo>
                    <a:pt x="183023" y="1087757"/>
                  </a:lnTo>
                  <a:lnTo>
                    <a:pt x="215056" y="1118262"/>
                  </a:lnTo>
                  <a:lnTo>
                    <a:pt x="249158" y="1146688"/>
                  </a:lnTo>
                  <a:lnTo>
                    <a:pt x="285213" y="1172926"/>
                  </a:lnTo>
                  <a:lnTo>
                    <a:pt x="323106" y="1196866"/>
                  </a:lnTo>
                  <a:lnTo>
                    <a:pt x="362723" y="1218399"/>
                  </a:lnTo>
                  <a:lnTo>
                    <a:pt x="403949" y="1237416"/>
                  </a:lnTo>
                  <a:lnTo>
                    <a:pt x="446669" y="1253808"/>
                  </a:lnTo>
                  <a:lnTo>
                    <a:pt x="490768" y="1267464"/>
                  </a:lnTo>
                  <a:lnTo>
                    <a:pt x="536131" y="1278276"/>
                  </a:lnTo>
                  <a:lnTo>
                    <a:pt x="582644" y="1286134"/>
                  </a:lnTo>
                  <a:lnTo>
                    <a:pt x="630191" y="1290929"/>
                  </a:lnTo>
                  <a:lnTo>
                    <a:pt x="678658" y="1292552"/>
                  </a:lnTo>
                  <a:lnTo>
                    <a:pt x="727125" y="1290929"/>
                  </a:lnTo>
                  <a:lnTo>
                    <a:pt x="774672" y="1286134"/>
                  </a:lnTo>
                  <a:lnTo>
                    <a:pt x="821185" y="1278276"/>
                  </a:lnTo>
                  <a:lnTo>
                    <a:pt x="866548" y="1267464"/>
                  </a:lnTo>
                  <a:lnTo>
                    <a:pt x="910647" y="1253808"/>
                  </a:lnTo>
                  <a:lnTo>
                    <a:pt x="953367" y="1237416"/>
                  </a:lnTo>
                  <a:lnTo>
                    <a:pt x="994593" y="1218399"/>
                  </a:lnTo>
                  <a:lnTo>
                    <a:pt x="1034210" y="1196866"/>
                  </a:lnTo>
                  <a:lnTo>
                    <a:pt x="1072103" y="1172926"/>
                  </a:lnTo>
                  <a:lnTo>
                    <a:pt x="1108158" y="1146688"/>
                  </a:lnTo>
                  <a:lnTo>
                    <a:pt x="1142260" y="1118262"/>
                  </a:lnTo>
                  <a:lnTo>
                    <a:pt x="1174293" y="1087757"/>
                  </a:lnTo>
                  <a:lnTo>
                    <a:pt x="1204143" y="1055282"/>
                  </a:lnTo>
                  <a:lnTo>
                    <a:pt x="1231696" y="1020948"/>
                  </a:lnTo>
                  <a:lnTo>
                    <a:pt x="1256836" y="984862"/>
                  </a:lnTo>
                  <a:lnTo>
                    <a:pt x="1279448" y="947136"/>
                  </a:lnTo>
                  <a:lnTo>
                    <a:pt x="1299418" y="907877"/>
                  </a:lnTo>
                  <a:lnTo>
                    <a:pt x="1316631" y="867196"/>
                  </a:lnTo>
                  <a:lnTo>
                    <a:pt x="1330972" y="825201"/>
                  </a:lnTo>
                  <a:lnTo>
                    <a:pt x="1342325" y="782002"/>
                  </a:lnTo>
                  <a:lnTo>
                    <a:pt x="1350577" y="737709"/>
                  </a:lnTo>
                  <a:lnTo>
                    <a:pt x="1355613" y="692430"/>
                  </a:lnTo>
                  <a:lnTo>
                    <a:pt x="1357317" y="646276"/>
                  </a:lnTo>
                  <a:lnTo>
                    <a:pt x="1355613" y="600121"/>
                  </a:lnTo>
                  <a:lnTo>
                    <a:pt x="1350577" y="554843"/>
                  </a:lnTo>
                  <a:lnTo>
                    <a:pt x="1342325" y="510550"/>
                  </a:lnTo>
                  <a:lnTo>
                    <a:pt x="1330972" y="467351"/>
                  </a:lnTo>
                  <a:lnTo>
                    <a:pt x="1316631" y="425356"/>
                  </a:lnTo>
                  <a:lnTo>
                    <a:pt x="1299418" y="384675"/>
                  </a:lnTo>
                  <a:lnTo>
                    <a:pt x="1279448" y="345416"/>
                  </a:lnTo>
                  <a:lnTo>
                    <a:pt x="1256836" y="307689"/>
                  </a:lnTo>
                  <a:lnTo>
                    <a:pt x="1231696" y="271604"/>
                  </a:lnTo>
                  <a:lnTo>
                    <a:pt x="1204143" y="237269"/>
                  </a:lnTo>
                  <a:lnTo>
                    <a:pt x="1174293" y="204795"/>
                  </a:lnTo>
                  <a:lnTo>
                    <a:pt x="1142260" y="174290"/>
                  </a:lnTo>
                  <a:lnTo>
                    <a:pt x="1108158" y="145864"/>
                  </a:lnTo>
                  <a:lnTo>
                    <a:pt x="1072103" y="119626"/>
                  </a:lnTo>
                  <a:lnTo>
                    <a:pt x="1034210" y="95686"/>
                  </a:lnTo>
                  <a:lnTo>
                    <a:pt x="994593" y="74152"/>
                  </a:lnTo>
                  <a:lnTo>
                    <a:pt x="953367" y="55135"/>
                  </a:lnTo>
                  <a:lnTo>
                    <a:pt x="910647" y="38744"/>
                  </a:lnTo>
                  <a:lnTo>
                    <a:pt x="866548" y="25088"/>
                  </a:lnTo>
                  <a:lnTo>
                    <a:pt x="821185" y="14276"/>
                  </a:lnTo>
                  <a:lnTo>
                    <a:pt x="774672" y="6417"/>
                  </a:lnTo>
                  <a:lnTo>
                    <a:pt x="727125" y="1622"/>
                  </a:lnTo>
                  <a:lnTo>
                    <a:pt x="678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675" y="2334597"/>
              <a:ext cx="735541" cy="73554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676602" y="2056093"/>
            <a:ext cx="1357630" cy="1292860"/>
            <a:chOff x="5676602" y="2056093"/>
            <a:chExt cx="1357630" cy="1292860"/>
          </a:xfrm>
        </p:grpSpPr>
        <p:sp>
          <p:nvSpPr>
            <p:cNvPr id="15" name="object 15"/>
            <p:cNvSpPr/>
            <p:nvPr/>
          </p:nvSpPr>
          <p:spPr>
            <a:xfrm>
              <a:off x="5676602" y="2056093"/>
              <a:ext cx="1357630" cy="1292860"/>
            </a:xfrm>
            <a:custGeom>
              <a:avLst/>
              <a:gdLst/>
              <a:ahLst/>
              <a:cxnLst/>
              <a:rect l="l" t="t" r="r" b="b"/>
              <a:pathLst>
                <a:path w="1357629" h="1292860">
                  <a:moveTo>
                    <a:pt x="678658" y="0"/>
                  </a:moveTo>
                  <a:lnTo>
                    <a:pt x="630191" y="1622"/>
                  </a:lnTo>
                  <a:lnTo>
                    <a:pt x="582644" y="6417"/>
                  </a:lnTo>
                  <a:lnTo>
                    <a:pt x="536131" y="14276"/>
                  </a:lnTo>
                  <a:lnTo>
                    <a:pt x="490768" y="25088"/>
                  </a:lnTo>
                  <a:lnTo>
                    <a:pt x="446669" y="38744"/>
                  </a:lnTo>
                  <a:lnTo>
                    <a:pt x="403949" y="55135"/>
                  </a:lnTo>
                  <a:lnTo>
                    <a:pt x="362724" y="74152"/>
                  </a:lnTo>
                  <a:lnTo>
                    <a:pt x="323107" y="95686"/>
                  </a:lnTo>
                  <a:lnTo>
                    <a:pt x="285213" y="119626"/>
                  </a:lnTo>
                  <a:lnTo>
                    <a:pt x="249158" y="145864"/>
                  </a:lnTo>
                  <a:lnTo>
                    <a:pt x="215057" y="174290"/>
                  </a:lnTo>
                  <a:lnTo>
                    <a:pt x="183023" y="204795"/>
                  </a:lnTo>
                  <a:lnTo>
                    <a:pt x="153173" y="237269"/>
                  </a:lnTo>
                  <a:lnTo>
                    <a:pt x="125620" y="271604"/>
                  </a:lnTo>
                  <a:lnTo>
                    <a:pt x="100480" y="307689"/>
                  </a:lnTo>
                  <a:lnTo>
                    <a:pt x="77868" y="345416"/>
                  </a:lnTo>
                  <a:lnTo>
                    <a:pt x="57898" y="384675"/>
                  </a:lnTo>
                  <a:lnTo>
                    <a:pt x="40685" y="425356"/>
                  </a:lnTo>
                  <a:lnTo>
                    <a:pt x="26345" y="467351"/>
                  </a:lnTo>
                  <a:lnTo>
                    <a:pt x="14991" y="510550"/>
                  </a:lnTo>
                  <a:lnTo>
                    <a:pt x="6739" y="554843"/>
                  </a:lnTo>
                  <a:lnTo>
                    <a:pt x="1703" y="600121"/>
                  </a:lnTo>
                  <a:lnTo>
                    <a:pt x="0" y="646276"/>
                  </a:lnTo>
                  <a:lnTo>
                    <a:pt x="1703" y="692430"/>
                  </a:lnTo>
                  <a:lnTo>
                    <a:pt x="6739" y="737709"/>
                  </a:lnTo>
                  <a:lnTo>
                    <a:pt x="14991" y="782002"/>
                  </a:lnTo>
                  <a:lnTo>
                    <a:pt x="26345" y="825201"/>
                  </a:lnTo>
                  <a:lnTo>
                    <a:pt x="40685" y="867196"/>
                  </a:lnTo>
                  <a:lnTo>
                    <a:pt x="57898" y="907877"/>
                  </a:lnTo>
                  <a:lnTo>
                    <a:pt x="77868" y="947136"/>
                  </a:lnTo>
                  <a:lnTo>
                    <a:pt x="100480" y="984862"/>
                  </a:lnTo>
                  <a:lnTo>
                    <a:pt x="125620" y="1020948"/>
                  </a:lnTo>
                  <a:lnTo>
                    <a:pt x="153173" y="1055282"/>
                  </a:lnTo>
                  <a:lnTo>
                    <a:pt x="183023" y="1087757"/>
                  </a:lnTo>
                  <a:lnTo>
                    <a:pt x="215057" y="1118262"/>
                  </a:lnTo>
                  <a:lnTo>
                    <a:pt x="249158" y="1146688"/>
                  </a:lnTo>
                  <a:lnTo>
                    <a:pt x="285213" y="1172926"/>
                  </a:lnTo>
                  <a:lnTo>
                    <a:pt x="323107" y="1196866"/>
                  </a:lnTo>
                  <a:lnTo>
                    <a:pt x="362724" y="1218399"/>
                  </a:lnTo>
                  <a:lnTo>
                    <a:pt x="403949" y="1237416"/>
                  </a:lnTo>
                  <a:lnTo>
                    <a:pt x="446669" y="1253808"/>
                  </a:lnTo>
                  <a:lnTo>
                    <a:pt x="490768" y="1267464"/>
                  </a:lnTo>
                  <a:lnTo>
                    <a:pt x="536131" y="1278276"/>
                  </a:lnTo>
                  <a:lnTo>
                    <a:pt x="582644" y="1286134"/>
                  </a:lnTo>
                  <a:lnTo>
                    <a:pt x="630191" y="1290929"/>
                  </a:lnTo>
                  <a:lnTo>
                    <a:pt x="678658" y="1292552"/>
                  </a:lnTo>
                  <a:lnTo>
                    <a:pt x="727125" y="1290929"/>
                  </a:lnTo>
                  <a:lnTo>
                    <a:pt x="774673" y="1286134"/>
                  </a:lnTo>
                  <a:lnTo>
                    <a:pt x="821185" y="1278276"/>
                  </a:lnTo>
                  <a:lnTo>
                    <a:pt x="866548" y="1267464"/>
                  </a:lnTo>
                  <a:lnTo>
                    <a:pt x="910647" y="1253808"/>
                  </a:lnTo>
                  <a:lnTo>
                    <a:pt x="953367" y="1237416"/>
                  </a:lnTo>
                  <a:lnTo>
                    <a:pt x="994593" y="1218399"/>
                  </a:lnTo>
                  <a:lnTo>
                    <a:pt x="1034210" y="1196866"/>
                  </a:lnTo>
                  <a:lnTo>
                    <a:pt x="1072103" y="1172926"/>
                  </a:lnTo>
                  <a:lnTo>
                    <a:pt x="1108158" y="1146688"/>
                  </a:lnTo>
                  <a:lnTo>
                    <a:pt x="1142260" y="1118262"/>
                  </a:lnTo>
                  <a:lnTo>
                    <a:pt x="1174293" y="1087757"/>
                  </a:lnTo>
                  <a:lnTo>
                    <a:pt x="1204144" y="1055282"/>
                  </a:lnTo>
                  <a:lnTo>
                    <a:pt x="1231696" y="1020948"/>
                  </a:lnTo>
                  <a:lnTo>
                    <a:pt x="1256836" y="984862"/>
                  </a:lnTo>
                  <a:lnTo>
                    <a:pt x="1279449" y="947136"/>
                  </a:lnTo>
                  <a:lnTo>
                    <a:pt x="1299419" y="907877"/>
                  </a:lnTo>
                  <a:lnTo>
                    <a:pt x="1316631" y="867196"/>
                  </a:lnTo>
                  <a:lnTo>
                    <a:pt x="1330972" y="825201"/>
                  </a:lnTo>
                  <a:lnTo>
                    <a:pt x="1342326" y="782002"/>
                  </a:lnTo>
                  <a:lnTo>
                    <a:pt x="1350578" y="737709"/>
                  </a:lnTo>
                  <a:lnTo>
                    <a:pt x="1355613" y="692430"/>
                  </a:lnTo>
                  <a:lnTo>
                    <a:pt x="1357317" y="646276"/>
                  </a:lnTo>
                  <a:lnTo>
                    <a:pt x="1355613" y="600121"/>
                  </a:lnTo>
                  <a:lnTo>
                    <a:pt x="1350578" y="554843"/>
                  </a:lnTo>
                  <a:lnTo>
                    <a:pt x="1342326" y="510550"/>
                  </a:lnTo>
                  <a:lnTo>
                    <a:pt x="1330972" y="467351"/>
                  </a:lnTo>
                  <a:lnTo>
                    <a:pt x="1316631" y="425356"/>
                  </a:lnTo>
                  <a:lnTo>
                    <a:pt x="1299419" y="384675"/>
                  </a:lnTo>
                  <a:lnTo>
                    <a:pt x="1279449" y="345416"/>
                  </a:lnTo>
                  <a:lnTo>
                    <a:pt x="1256836" y="307689"/>
                  </a:lnTo>
                  <a:lnTo>
                    <a:pt x="1231696" y="271604"/>
                  </a:lnTo>
                  <a:lnTo>
                    <a:pt x="1204144" y="237269"/>
                  </a:lnTo>
                  <a:lnTo>
                    <a:pt x="1174293" y="204795"/>
                  </a:lnTo>
                  <a:lnTo>
                    <a:pt x="1142260" y="174290"/>
                  </a:lnTo>
                  <a:lnTo>
                    <a:pt x="1108158" y="145864"/>
                  </a:lnTo>
                  <a:lnTo>
                    <a:pt x="1072103" y="119626"/>
                  </a:lnTo>
                  <a:lnTo>
                    <a:pt x="1034210" y="95686"/>
                  </a:lnTo>
                  <a:lnTo>
                    <a:pt x="994593" y="74152"/>
                  </a:lnTo>
                  <a:lnTo>
                    <a:pt x="953367" y="55135"/>
                  </a:lnTo>
                  <a:lnTo>
                    <a:pt x="910647" y="38744"/>
                  </a:lnTo>
                  <a:lnTo>
                    <a:pt x="866548" y="25088"/>
                  </a:lnTo>
                  <a:lnTo>
                    <a:pt x="821185" y="14276"/>
                  </a:lnTo>
                  <a:lnTo>
                    <a:pt x="774673" y="6417"/>
                  </a:lnTo>
                  <a:lnTo>
                    <a:pt x="727125" y="1622"/>
                  </a:lnTo>
                  <a:lnTo>
                    <a:pt x="678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8437" y="2234886"/>
              <a:ext cx="773641" cy="81605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51788" y="3598164"/>
            <a:ext cx="202692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00D000"/>
                </a:solidFill>
                <a:latin typeface="Arial"/>
                <a:cs typeface="Arial"/>
              </a:rPr>
              <a:t>Centrada</a:t>
            </a:r>
            <a:r>
              <a:rPr sz="1400" spc="-5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no</a:t>
            </a:r>
            <a:r>
              <a:rPr sz="1400" spc="-3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00D000"/>
                </a:solidFill>
                <a:latin typeface="Arial"/>
                <a:cs typeface="Arial"/>
              </a:rPr>
              <a:t>ser</a:t>
            </a:r>
            <a:r>
              <a:rPr sz="1400" spc="-1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D000"/>
                </a:solidFill>
                <a:latin typeface="Arial"/>
                <a:cs typeface="Arial"/>
              </a:rPr>
              <a:t>humano</a:t>
            </a:r>
            <a:r>
              <a:rPr sz="1400" spc="-3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e </a:t>
            </a:r>
            <a:r>
              <a:rPr sz="1400" spc="-100" dirty="0">
                <a:solidFill>
                  <a:srgbClr val="00D000"/>
                </a:solidFill>
                <a:latin typeface="Arial"/>
                <a:cs typeface="Arial"/>
              </a:rPr>
              <a:t>acessível</a:t>
            </a:r>
            <a:r>
              <a:rPr sz="1400" spc="-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todos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fundamentada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respeito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dignidade,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aos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direitos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sociais,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diversidade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cultural,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povos,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valorização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trabalhadores,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prevenindo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desigualdade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vieses discriminatórios.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9128" y="3598164"/>
            <a:ext cx="1949450" cy="17233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400" spc="-30" dirty="0">
                <a:solidFill>
                  <a:srgbClr val="00D000"/>
                </a:solidFill>
                <a:latin typeface="Arial"/>
                <a:cs typeface="Arial"/>
              </a:rPr>
              <a:t>Orientada</a:t>
            </a:r>
            <a:r>
              <a:rPr sz="1400" spc="-7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à</a:t>
            </a:r>
            <a:r>
              <a:rPr sz="1400" spc="-7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superação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de</a:t>
            </a:r>
            <a:r>
              <a:rPr sz="1400" spc="-60" dirty="0">
                <a:solidFill>
                  <a:srgbClr val="00D000"/>
                </a:solidFill>
                <a:latin typeface="Arial"/>
                <a:cs typeface="Arial"/>
              </a:rPr>
              <a:t> desafios</a:t>
            </a:r>
            <a:r>
              <a:rPr sz="1400" spc="-4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sociais, </a:t>
            </a:r>
            <a:r>
              <a:rPr sz="1400" spc="-45" dirty="0">
                <a:solidFill>
                  <a:srgbClr val="00D000"/>
                </a:solidFill>
                <a:latin typeface="Arial"/>
                <a:cs typeface="Arial"/>
              </a:rPr>
              <a:t>ambientais</a:t>
            </a:r>
            <a:r>
              <a:rPr sz="1400" spc="-5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e</a:t>
            </a:r>
            <a:r>
              <a:rPr sz="1400" spc="-5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econômicos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aumentando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bem-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estar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contribuindo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alcance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dos Objetivos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Desenvolvimento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Sustentável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(ODS).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0569" y="3598164"/>
            <a:ext cx="1909445" cy="1506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14"/>
              </a:spcBef>
            </a:pP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Fundamentada</a:t>
            </a:r>
            <a:r>
              <a:rPr sz="1400" spc="-3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no</a:t>
            </a:r>
            <a:r>
              <a:rPr sz="1400" spc="-2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direito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ao</a:t>
            </a:r>
            <a:r>
              <a:rPr sz="1400" spc="-5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D000"/>
                </a:solidFill>
                <a:latin typeface="Arial"/>
                <a:cs typeface="Arial"/>
              </a:rPr>
              <a:t>desenvolvimento</a:t>
            </a:r>
            <a:r>
              <a:rPr sz="1400" spc="-5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e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D000"/>
                </a:solidFill>
                <a:latin typeface="Arial"/>
                <a:cs typeface="Arial"/>
              </a:rPr>
              <a:t>na 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soberania</a:t>
            </a:r>
            <a:r>
              <a:rPr sz="1400" spc="-1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nacional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promovendo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autonomia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tecnológica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competitividade econômica.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31976" y="3598164"/>
            <a:ext cx="190944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0"/>
              </a:spcBef>
            </a:pPr>
            <a:r>
              <a:rPr sz="1400" spc="-75" dirty="0">
                <a:solidFill>
                  <a:srgbClr val="00D000"/>
                </a:solidFill>
                <a:latin typeface="Arial"/>
                <a:cs typeface="Arial"/>
              </a:rPr>
              <a:t>Transparente,</a:t>
            </a:r>
            <a:r>
              <a:rPr sz="1400" spc="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D000"/>
                </a:solidFill>
                <a:latin typeface="Arial"/>
                <a:cs typeface="Arial"/>
              </a:rPr>
              <a:t>rastreável</a:t>
            </a:r>
            <a:r>
              <a:rPr sz="1400" spc="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e </a:t>
            </a:r>
            <a:r>
              <a:rPr sz="1400" spc="-65" dirty="0">
                <a:solidFill>
                  <a:srgbClr val="00D000"/>
                </a:solidFill>
                <a:latin typeface="Arial"/>
                <a:cs typeface="Arial"/>
              </a:rPr>
              <a:t>responsável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garantindo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intrinsecamente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privacidade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soberania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dados,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segurança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cibernética,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proteção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consumidor,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propriedade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intelectual,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direitos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autorais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lhe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conexos.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48493" y="3598164"/>
            <a:ext cx="1939289" cy="17233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905" algn="ctr">
              <a:lnSpc>
                <a:spcPct val="99400"/>
              </a:lnSpc>
              <a:spcBef>
                <a:spcPts val="110"/>
              </a:spcBef>
            </a:pPr>
            <a:r>
              <a:rPr sz="1400" spc="-40" dirty="0">
                <a:solidFill>
                  <a:srgbClr val="00D000"/>
                </a:solidFill>
                <a:latin typeface="Arial"/>
                <a:cs typeface="Arial"/>
              </a:rPr>
              <a:t>Cooperativa</a:t>
            </a:r>
            <a:r>
              <a:rPr sz="1400" spc="-25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globalmente </a:t>
            </a:r>
            <a:r>
              <a:rPr sz="1400" dirty="0">
                <a:solidFill>
                  <a:srgbClr val="00D000"/>
                </a:solidFill>
                <a:latin typeface="Arial"/>
                <a:cs typeface="Arial"/>
              </a:rPr>
              <a:t>em</a:t>
            </a:r>
            <a:r>
              <a:rPr sz="1400" spc="-6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D000"/>
                </a:solidFill>
                <a:latin typeface="Arial"/>
                <a:cs typeface="Arial"/>
              </a:rPr>
              <a:t>bases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00D000"/>
                </a:solidFill>
                <a:latin typeface="Arial"/>
                <a:cs typeface="Arial"/>
              </a:rPr>
              <a:t>justas</a:t>
            </a:r>
            <a:r>
              <a:rPr sz="1400" spc="-2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D000"/>
                </a:solidFill>
                <a:latin typeface="Arial"/>
                <a:cs typeface="Arial"/>
              </a:rPr>
              <a:t>e </a:t>
            </a:r>
            <a:r>
              <a:rPr sz="1400" spc="-30" dirty="0">
                <a:solidFill>
                  <a:srgbClr val="00D000"/>
                </a:solidFill>
                <a:latin typeface="Arial"/>
                <a:cs typeface="Arial"/>
              </a:rPr>
              <a:t>mutuamente</a:t>
            </a:r>
            <a:r>
              <a:rPr sz="1400" spc="-20" dirty="0">
                <a:solidFill>
                  <a:srgbClr val="00D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D000"/>
                </a:solidFill>
                <a:latin typeface="Arial"/>
                <a:cs typeface="Arial"/>
              </a:rPr>
              <a:t>benéficas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induzindo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progresso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humanidade,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proteção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integridade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informação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defesa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democracia.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211701" y="2241281"/>
            <a:ext cx="3079115" cy="922655"/>
            <a:chOff x="8211701" y="2241281"/>
            <a:chExt cx="3079115" cy="92265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1701" y="2252027"/>
              <a:ext cx="749928" cy="9006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5771" y="2241281"/>
              <a:ext cx="944605" cy="92217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570" y="784859"/>
            <a:ext cx="4001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35" dirty="0">
                <a:solidFill>
                  <a:srgbClr val="EDB200"/>
                </a:solidFill>
                <a:latin typeface="Arial"/>
                <a:cs typeface="Arial"/>
              </a:rPr>
              <a:t>INDÚSTRIA,</a:t>
            </a:r>
            <a:r>
              <a:rPr sz="2000" b="0" spc="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EDB200"/>
                </a:solidFill>
                <a:latin typeface="Arial"/>
                <a:cs typeface="Arial"/>
              </a:rPr>
              <a:t>COMÉRCIO</a:t>
            </a:r>
            <a:r>
              <a:rPr sz="2000" b="0" spc="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350" dirty="0">
                <a:solidFill>
                  <a:srgbClr val="EDB200"/>
                </a:solidFill>
                <a:latin typeface="Arial"/>
                <a:cs typeface="Arial"/>
              </a:rPr>
              <a:t>E</a:t>
            </a:r>
            <a:r>
              <a:rPr sz="2000" b="0" spc="4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200" dirty="0">
                <a:solidFill>
                  <a:srgbClr val="EDB200"/>
                </a:solidFill>
                <a:latin typeface="Arial"/>
                <a:cs typeface="Arial"/>
              </a:rPr>
              <a:t>SERVIÇOS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5608" y="710183"/>
            <a:ext cx="569976" cy="505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2556" y="1241044"/>
            <a:ext cx="3166110" cy="190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IA</a:t>
            </a:r>
            <a:r>
              <a:rPr sz="1600" spc="-8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EDB200"/>
                </a:solidFill>
                <a:latin typeface="Arial"/>
                <a:cs typeface="Arial"/>
              </a:rPr>
              <a:t> Gestão</a:t>
            </a:r>
            <a:r>
              <a:rPr sz="1600" spc="-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Jurídica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133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Assistente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robô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realizar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jurimetria.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foi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criado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processar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analisar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publicados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portais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tribunais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forma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gerar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modelo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556" y="3298444"/>
            <a:ext cx="3158490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297815" marR="5080">
              <a:lnSpc>
                <a:spcPts val="1900"/>
              </a:lnSpc>
              <a:spcBef>
                <a:spcPts val="65"/>
              </a:spcBef>
            </a:pP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assertividade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serviço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jurídico,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melhorias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redação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endParaRPr sz="16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endParaRPr sz="1600">
              <a:latin typeface="Arial"/>
              <a:cs typeface="Arial"/>
            </a:endParaRPr>
          </a:p>
          <a:p>
            <a:pPr marL="297815" marR="1078230" indent="-285750">
              <a:lnSpc>
                <a:spcPts val="1900"/>
              </a:lnSpc>
              <a:spcBef>
                <a:spcPts val="116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Alcance: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600" spc="2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767171"/>
                </a:solidFill>
                <a:latin typeface="Arial"/>
                <a:cs typeface="Arial"/>
              </a:rPr>
              <a:t>fase</a:t>
            </a:r>
            <a:r>
              <a:rPr sz="1600" spc="-1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767171"/>
                </a:solidFill>
                <a:latin typeface="Arial"/>
                <a:cs typeface="Arial"/>
              </a:rPr>
              <a:t>comercialização</a:t>
            </a:r>
            <a:endParaRPr sz="1600">
              <a:latin typeface="Arial"/>
              <a:cs typeface="Arial"/>
            </a:endParaRPr>
          </a:p>
          <a:p>
            <a:pPr marL="297815" marR="300355" indent="-285750">
              <a:lnSpc>
                <a:spcPct val="100000"/>
              </a:lnSpc>
              <a:spcBef>
                <a:spcPts val="101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-7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20" dirty="0">
                <a:solidFill>
                  <a:srgbClr val="3B3838"/>
                </a:solidFill>
                <a:latin typeface="Arial"/>
                <a:cs typeface="Arial"/>
              </a:rPr>
              <a:t>1</a:t>
            </a:r>
            <a:r>
              <a:rPr sz="160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milhão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3B3838"/>
                </a:solidFill>
                <a:latin typeface="Arial"/>
                <a:cs typeface="Arial"/>
              </a:rPr>
              <a:t>(FNDCT-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3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Finep</a:t>
            </a:r>
            <a:r>
              <a:rPr sz="1600" spc="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Intelivix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398" y="-1"/>
            <a:ext cx="1612601" cy="17011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39089" y="1241044"/>
            <a:ext cx="3148965" cy="140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Chat</a:t>
            </a:r>
            <a:r>
              <a:rPr sz="1600" spc="-7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Caixa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135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baseada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generativa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prestar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suporte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eficiente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aos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funcionários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Caixa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Econômica Federal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39089" y="2813811"/>
            <a:ext cx="3034665" cy="310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3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62626"/>
                </a:solidFill>
                <a:latin typeface="Arial"/>
                <a:cs typeface="Arial"/>
              </a:rPr>
              <a:t>Acelerar</a:t>
            </a:r>
            <a:r>
              <a:rPr sz="1600" spc="-2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262626"/>
                </a:solidFill>
                <a:latin typeface="Arial"/>
                <a:cs typeface="Arial"/>
              </a:rPr>
              <a:t>repasse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62626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conhecimento</a:t>
            </a:r>
            <a:r>
              <a:rPr sz="1600" spc="-8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262626"/>
                </a:solidFill>
                <a:latin typeface="Arial"/>
                <a:cs typeface="Arial"/>
              </a:rPr>
              <a:t>aos</a:t>
            </a:r>
            <a:r>
              <a:rPr sz="1600" spc="-7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62626"/>
                </a:solidFill>
                <a:latin typeface="Arial"/>
                <a:cs typeface="Arial"/>
              </a:rPr>
              <a:t>funcionários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262626"/>
                </a:solidFill>
                <a:latin typeface="Arial"/>
                <a:cs typeface="Arial"/>
              </a:rPr>
              <a:t>Caixa</a:t>
            </a:r>
            <a:r>
              <a:rPr sz="1600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que</a:t>
            </a:r>
            <a:r>
              <a:rPr sz="1600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realizam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atendimento</a:t>
            </a:r>
            <a:r>
              <a:rPr sz="1600" spc="-9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262626"/>
                </a:solidFill>
                <a:latin typeface="Arial"/>
                <a:cs typeface="Arial"/>
              </a:rPr>
              <a:t>nas</a:t>
            </a:r>
            <a:r>
              <a:rPr sz="1600" spc="-4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agências,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reduzindo</a:t>
            </a:r>
            <a:r>
              <a:rPr sz="1600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tempo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 procura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ou</a:t>
            </a:r>
            <a:r>
              <a:rPr sz="1600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leitura</a:t>
            </a:r>
            <a:r>
              <a:rPr sz="1600" spc="-2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normas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Alcance: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Uso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interno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Caixa</a:t>
            </a:r>
            <a:endParaRPr sz="1600">
              <a:latin typeface="Arial"/>
              <a:cs typeface="Arial"/>
            </a:endParaRPr>
          </a:p>
          <a:p>
            <a:pPr marL="298450" marR="471805" indent="-28575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3B3838"/>
                </a:solidFill>
                <a:latin typeface="Arial"/>
                <a:cs typeface="Arial"/>
              </a:rPr>
              <a:t>417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(Caixa </a:t>
            </a: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Federal)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>
              <a:latin typeface="Arial"/>
              <a:cs typeface="Arial"/>
            </a:endParaRPr>
          </a:p>
          <a:p>
            <a:pPr marL="298450" marR="132715" indent="-285750">
              <a:lnSpc>
                <a:spcPts val="19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9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r>
              <a:rPr sz="160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Econômica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5621" y="1241044"/>
            <a:ext cx="3106420" cy="16617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334135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GitHub</a:t>
            </a:r>
            <a:r>
              <a:rPr sz="1600" spc="-6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Copilot</a:t>
            </a:r>
            <a:r>
              <a:rPr sz="1600" spc="-6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EDB200"/>
                </a:solidFill>
                <a:latin typeface="Arial"/>
                <a:cs typeface="Arial"/>
              </a:rPr>
              <a:t>para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Desenvolvedores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125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Assistente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codificação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assistida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otimizar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experiência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desenvolvedores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Caixa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Econômica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5621" y="3054603"/>
            <a:ext cx="3201670" cy="310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 </a:t>
            </a:r>
            <a:r>
              <a:rPr sz="1600" spc="-30" dirty="0">
                <a:latin typeface="Arial"/>
                <a:cs typeface="Arial"/>
              </a:rPr>
              <a:t>Permitir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 </a:t>
            </a:r>
            <a:r>
              <a:rPr sz="1600" spc="-45" dirty="0">
                <a:latin typeface="Arial"/>
                <a:cs typeface="Arial"/>
              </a:rPr>
              <a:t>desenvolvedores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dediquem</a:t>
            </a:r>
            <a:r>
              <a:rPr sz="1600" spc="-20" dirty="0">
                <a:latin typeface="Arial"/>
                <a:cs typeface="Arial"/>
              </a:rPr>
              <a:t> mais </a:t>
            </a:r>
            <a:r>
              <a:rPr sz="1600" spc="-30" dirty="0">
                <a:latin typeface="Arial"/>
                <a:cs typeface="Arial"/>
              </a:rPr>
              <a:t>esforço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solução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problemas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colaboração,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reduzindo </a:t>
            </a:r>
            <a:r>
              <a:rPr sz="1600" dirty="0">
                <a:latin typeface="Arial"/>
                <a:cs typeface="Arial"/>
              </a:rPr>
              <a:t>tempo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dedicado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processos </a:t>
            </a:r>
            <a:r>
              <a:rPr sz="1600" spc="-20" dirty="0">
                <a:latin typeface="Arial"/>
                <a:cs typeface="Arial"/>
              </a:rPr>
              <a:t>padronizados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repetitivos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Alcance: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Uso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interno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Caixa</a:t>
            </a:r>
            <a:endParaRPr sz="1600">
              <a:latin typeface="Arial"/>
              <a:cs typeface="Arial"/>
            </a:endParaRPr>
          </a:p>
          <a:p>
            <a:pPr marL="298450" marR="156210" indent="-28575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3B3838"/>
                </a:solidFill>
                <a:latin typeface="Arial"/>
                <a:cs typeface="Arial"/>
              </a:rPr>
              <a:t>1,756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 milhão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3B3838"/>
                </a:solidFill>
                <a:latin typeface="Arial"/>
                <a:cs typeface="Arial"/>
              </a:rPr>
              <a:t>(Caixa </a:t>
            </a: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Federal)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298450" marR="299720" indent="-28575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9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r>
              <a:rPr sz="1600" spc="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Econômica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135" dirty="0">
                <a:solidFill>
                  <a:srgbClr val="EDB200"/>
                </a:solidFill>
                <a:latin typeface="Arial"/>
                <a:cs typeface="Arial"/>
              </a:rPr>
              <a:t>INDÚSTRIA,</a:t>
            </a:r>
            <a:r>
              <a:rPr sz="2000" b="0" spc="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EDB200"/>
                </a:solidFill>
                <a:latin typeface="Arial"/>
                <a:cs typeface="Arial"/>
              </a:rPr>
              <a:t>COMÉRCIO</a:t>
            </a:r>
            <a:r>
              <a:rPr sz="2000" b="0" spc="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350" dirty="0">
                <a:solidFill>
                  <a:srgbClr val="EDB200"/>
                </a:solidFill>
                <a:latin typeface="Arial"/>
                <a:cs typeface="Arial"/>
              </a:rPr>
              <a:t>E</a:t>
            </a:r>
            <a:r>
              <a:rPr sz="2000" b="0" spc="4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200" dirty="0">
                <a:solidFill>
                  <a:srgbClr val="EDB200"/>
                </a:solidFill>
                <a:latin typeface="Arial"/>
                <a:cs typeface="Arial"/>
              </a:rPr>
              <a:t>SERVIÇOS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5608" y="710183"/>
            <a:ext cx="569976" cy="505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6029" y="1408684"/>
            <a:ext cx="5010150" cy="401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Otimização</a:t>
            </a:r>
            <a:r>
              <a:rPr sz="160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EDB200"/>
                </a:solidFill>
                <a:latin typeface="Arial"/>
                <a:cs typeface="Arial"/>
              </a:rPr>
              <a:t>Sistema</a:t>
            </a: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EDB200"/>
                </a:solidFill>
                <a:latin typeface="Arial"/>
                <a:cs typeface="Arial"/>
              </a:rPr>
              <a:t>Financeiro</a:t>
            </a:r>
            <a:r>
              <a:rPr sz="160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Habitação</a:t>
            </a:r>
            <a:r>
              <a:rPr sz="160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com</a:t>
            </a:r>
            <a:r>
              <a:rPr sz="1600" spc="-2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3335" algn="just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Adoção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aceleradores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otimizar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processos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relacionados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Fundo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Compensações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Variações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Salariais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80" dirty="0">
                <a:solidFill>
                  <a:srgbClr val="4E4E4E"/>
                </a:solidFill>
                <a:latin typeface="Arial"/>
                <a:cs typeface="Arial"/>
              </a:rPr>
              <a:t>(FCVS)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quitação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saldos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contratos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SFH</a:t>
            </a:r>
            <a:endParaRPr sz="155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16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quitação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saldos remanescentes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contratos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firmados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âmbito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SFH</a:t>
            </a:r>
            <a:endParaRPr sz="1600">
              <a:latin typeface="Arial"/>
              <a:cs typeface="Arial"/>
            </a:endParaRPr>
          </a:p>
          <a:p>
            <a:pPr marL="298450" marR="173990" indent="-285750">
              <a:lnSpc>
                <a:spcPts val="1900"/>
              </a:lnSpc>
              <a:spcBef>
                <a:spcPts val="14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:</a:t>
            </a:r>
            <a:r>
              <a:rPr sz="1600" spc="-7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Atualmente,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uso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interno,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potencial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oferta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serviços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demais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agentes </a:t>
            </a:r>
            <a:r>
              <a:rPr sz="1600" spc="-35" dirty="0">
                <a:latin typeface="Arial"/>
                <a:cs typeface="Arial"/>
              </a:rPr>
              <a:t>financeiros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envolvidos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 </a:t>
            </a:r>
            <a:r>
              <a:rPr sz="1600" spc="-20" dirty="0">
                <a:latin typeface="Arial"/>
                <a:cs typeface="Arial"/>
              </a:rPr>
              <a:t>FCVS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905"/>
              </a:lnSpc>
              <a:spcBef>
                <a:spcPts val="1420"/>
              </a:spcBef>
            </a:pP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spc="305" dirty="0">
                <a:solidFill>
                  <a:srgbClr val="FFDA00"/>
                </a:solidFill>
                <a:latin typeface="Arial"/>
                <a:cs typeface="Arial"/>
              </a:rPr>
              <a:t>  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2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40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milhões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ao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ano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(até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2026)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(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endParaRPr sz="1200">
              <a:latin typeface="Arial"/>
              <a:cs typeface="Arial"/>
            </a:endParaRPr>
          </a:p>
          <a:p>
            <a:pPr marL="298450">
              <a:lnSpc>
                <a:spcPts val="1425"/>
              </a:lnSpc>
            </a:pP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Federal)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55"/>
              </a:spcBef>
            </a:pP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spc="415" dirty="0">
                <a:solidFill>
                  <a:srgbClr val="FFDA00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6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r>
              <a:rPr sz="160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60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9398" y="-1"/>
            <a:ext cx="1612601" cy="17011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03726" y="1408684"/>
            <a:ext cx="4959985" cy="40792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10820">
              <a:lnSpc>
                <a:spcPts val="1900"/>
              </a:lnSpc>
              <a:spcBef>
                <a:spcPts val="180"/>
              </a:spcBef>
            </a:pPr>
            <a:r>
              <a:rPr sz="1600" spc="-50" dirty="0">
                <a:solidFill>
                  <a:srgbClr val="EDB200"/>
                </a:solidFill>
                <a:latin typeface="Arial"/>
                <a:cs typeface="Arial"/>
              </a:rPr>
              <a:t>Uso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EDB200"/>
                </a:solidFill>
                <a:latin typeface="Arial"/>
                <a:cs typeface="Arial"/>
              </a:rPr>
              <a:t>Geração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DB200"/>
                </a:solidFill>
                <a:latin typeface="Arial"/>
                <a:cs typeface="Arial"/>
              </a:rPr>
              <a:t>Conhecimento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EDB200"/>
                </a:solidFill>
                <a:latin typeface="Arial"/>
                <a:cs typeface="Arial"/>
              </a:rPr>
              <a:t>Solução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EDB200"/>
                </a:solidFill>
                <a:latin typeface="Arial"/>
                <a:cs typeface="Arial"/>
              </a:rPr>
              <a:t>Habitação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DB200"/>
                </a:solidFill>
                <a:latin typeface="Arial"/>
                <a:cs typeface="Arial"/>
              </a:rPr>
              <a:t>Caixa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12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maior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compreensão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pelos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empregados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Caixa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Econômica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Crédito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Imobiliário,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permitindo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melhores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à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população</a:t>
            </a:r>
            <a:r>
              <a:rPr sz="1550" spc="3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endParaRPr sz="1550">
              <a:latin typeface="Arial"/>
              <a:cs typeface="Arial"/>
            </a:endParaRPr>
          </a:p>
          <a:p>
            <a:pPr marL="298450" marR="106680" indent="-285750">
              <a:lnSpc>
                <a:spcPts val="1900"/>
              </a:lnSpc>
              <a:spcBef>
                <a:spcPts val="14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-2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compreensão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funcionários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Caixa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Econômica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soluções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Crédito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Imobiliário</a:t>
            </a:r>
            <a:endParaRPr sz="1600">
              <a:latin typeface="Arial"/>
              <a:cs typeface="Arial"/>
            </a:endParaRPr>
          </a:p>
          <a:p>
            <a:pPr marL="298450" marR="160020" indent="-285750">
              <a:lnSpc>
                <a:spcPct val="103699"/>
              </a:lnSpc>
              <a:spcBef>
                <a:spcPts val="125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:</a:t>
            </a:r>
            <a:r>
              <a:rPr sz="1600" spc="-10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Uso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todos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funcionários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CEF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que </a:t>
            </a:r>
            <a:r>
              <a:rPr sz="1600" spc="-20" dirty="0">
                <a:latin typeface="Arial"/>
                <a:cs typeface="Arial"/>
              </a:rPr>
              <a:t>trabalham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Crédito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Imobiliário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-6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3B3838"/>
                </a:solidFill>
                <a:latin typeface="Arial"/>
                <a:cs typeface="Arial"/>
              </a:rPr>
              <a:t>1,2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milhões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ao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ano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3B3838"/>
                </a:solidFill>
                <a:latin typeface="Arial"/>
                <a:cs typeface="Arial"/>
              </a:rPr>
              <a:t>(</a:t>
            </a:r>
            <a:r>
              <a:rPr sz="1200" spc="-65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 Federal)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6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Caixa</a:t>
            </a:r>
            <a:r>
              <a:rPr sz="160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Econômica</a:t>
            </a:r>
            <a:r>
              <a:rPr sz="160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135" dirty="0">
                <a:solidFill>
                  <a:srgbClr val="EDB200"/>
                </a:solidFill>
                <a:latin typeface="Arial"/>
                <a:cs typeface="Arial"/>
              </a:rPr>
              <a:t>INDÚSTRIA,</a:t>
            </a:r>
            <a:r>
              <a:rPr sz="2000" b="0" spc="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155" dirty="0">
                <a:solidFill>
                  <a:srgbClr val="EDB200"/>
                </a:solidFill>
                <a:latin typeface="Arial"/>
                <a:cs typeface="Arial"/>
              </a:rPr>
              <a:t>COMÉRCIO</a:t>
            </a:r>
            <a:r>
              <a:rPr sz="2000" b="0" spc="4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350" dirty="0">
                <a:solidFill>
                  <a:srgbClr val="EDB200"/>
                </a:solidFill>
                <a:latin typeface="Arial"/>
                <a:cs typeface="Arial"/>
              </a:rPr>
              <a:t>E</a:t>
            </a:r>
            <a:r>
              <a:rPr sz="2000" b="0" spc="4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200" dirty="0">
                <a:solidFill>
                  <a:srgbClr val="EDB200"/>
                </a:solidFill>
                <a:latin typeface="Arial"/>
                <a:cs typeface="Arial"/>
              </a:rPr>
              <a:t>SERVIÇOS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5608" y="710183"/>
            <a:ext cx="569976" cy="505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398" y="-1"/>
            <a:ext cx="1612601" cy="17011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5570" y="1375155"/>
            <a:ext cx="4895215" cy="3265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Inteligência</a:t>
            </a:r>
            <a:r>
              <a:rPr sz="1600" spc="-7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Artificial</a:t>
            </a:r>
            <a:r>
              <a:rPr sz="1600" spc="-7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EDB200"/>
                </a:solidFill>
                <a:latin typeface="Arial"/>
                <a:cs typeface="Arial"/>
              </a:rPr>
              <a:t>comunicação</a:t>
            </a:r>
            <a:r>
              <a:rPr sz="1600" spc="-6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corporativa</a:t>
            </a:r>
            <a:endParaRPr sz="1600">
              <a:latin typeface="Arial"/>
              <a:cs typeface="Arial"/>
            </a:endParaRPr>
          </a:p>
          <a:p>
            <a:pPr marL="12700" marR="47625">
              <a:lnSpc>
                <a:spcPct val="101899"/>
              </a:lnSpc>
              <a:spcBef>
                <a:spcPts val="136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chatbots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personalizados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partir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avançada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IA.</a:t>
            </a:r>
            <a:endParaRPr sz="1550">
              <a:latin typeface="Arial"/>
              <a:cs typeface="Arial"/>
            </a:endParaRPr>
          </a:p>
          <a:p>
            <a:pPr marL="297815" marR="5080" indent="-285750">
              <a:lnSpc>
                <a:spcPct val="100400"/>
              </a:lnSpc>
              <a:spcBef>
                <a:spcPts val="141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-2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Promover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melhor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interação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cliente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empresa,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permitindo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aumento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na </a:t>
            </a:r>
            <a:r>
              <a:rPr sz="1600" spc="-10" dirty="0">
                <a:latin typeface="Arial"/>
                <a:cs typeface="Arial"/>
              </a:rPr>
              <a:t>quantidade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atendimentos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redução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tempo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espera.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Alcance:</a:t>
            </a:r>
            <a:r>
              <a:rPr sz="1550" spc="-6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3B3838"/>
                </a:solidFill>
                <a:latin typeface="Arial"/>
                <a:cs typeface="Arial"/>
              </a:rPr>
              <a:t>Em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uso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comercial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 </a:t>
            </a:r>
            <a:r>
              <a:rPr sz="1600" spc="-17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92,5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milhões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3B3838"/>
                </a:solidFill>
                <a:latin typeface="Arial"/>
                <a:cs typeface="Arial"/>
              </a:rPr>
              <a:t>(FNDCT-</a:t>
            </a:r>
            <a:r>
              <a:rPr sz="1400" spc="-10" dirty="0">
                <a:solidFill>
                  <a:srgbClr val="3B3838"/>
                </a:solidFill>
                <a:latin typeface="Arial"/>
                <a:cs typeface="Arial"/>
              </a:rPr>
              <a:t>reembolsável)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Instituições:</a:t>
            </a:r>
            <a:r>
              <a:rPr sz="1550" spc="2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Finep</a:t>
            </a:r>
            <a:r>
              <a:rPr sz="1600" spc="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3B3838"/>
                </a:solidFill>
                <a:latin typeface="Arial"/>
                <a:cs typeface="Arial"/>
              </a:rPr>
              <a:t>Take</a:t>
            </a:r>
            <a:r>
              <a:rPr sz="1600" spc="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Blip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8008" y="0"/>
            <a:ext cx="1803991" cy="1712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121" y="659891"/>
            <a:ext cx="1335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30" dirty="0">
                <a:latin typeface="Arial"/>
                <a:cs typeface="Arial"/>
              </a:rPr>
              <a:t>EDUCAÇÃO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007" y="521208"/>
            <a:ext cx="481583" cy="502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4740" y="1161796"/>
            <a:ext cx="4980940" cy="38385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35001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Controle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da</a:t>
            </a:r>
            <a:r>
              <a:rPr sz="1600" spc="-6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3EFF"/>
                </a:solidFill>
                <a:latin typeface="Arial"/>
                <a:cs typeface="Arial"/>
              </a:rPr>
              <a:t>Qualidade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das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Aquisições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83EFF"/>
                </a:solidFill>
                <a:latin typeface="Arial"/>
                <a:cs typeface="Arial"/>
              </a:rPr>
              <a:t>de alimentos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83EFF"/>
                </a:solidFill>
                <a:latin typeface="Arial"/>
                <a:cs typeface="Arial"/>
              </a:rPr>
              <a:t>PNAE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699"/>
              </a:lnSpc>
              <a:spcBef>
                <a:spcPts val="12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soluções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processamento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análise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notas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fiscais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compras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gêneros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alimentícios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objetivo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alimentos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adquiridos</a:t>
            </a:r>
            <a:endParaRPr sz="1550">
              <a:latin typeface="Arial"/>
              <a:cs typeface="Arial"/>
            </a:endParaRPr>
          </a:p>
          <a:p>
            <a:pPr marL="298450" marR="328295" indent="-285750">
              <a:lnSpc>
                <a:spcPts val="1900"/>
              </a:lnSpc>
              <a:spcBef>
                <a:spcPts val="15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2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acompanhamento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das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aquisições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Programa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Nacional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Alimentação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Escolar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(PNAE)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3B3838"/>
                </a:solidFill>
                <a:latin typeface="Arial"/>
                <a:cs typeface="Arial"/>
              </a:rPr>
              <a:t>Em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implantação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183EFF"/>
                </a:solidFill>
                <a:latin typeface="Arial"/>
                <a:cs typeface="Arial"/>
              </a:rPr>
              <a:t>Recursos:</a:t>
            </a:r>
            <a:r>
              <a:rPr sz="155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7,5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milhões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</a:t>
            </a:r>
            <a:r>
              <a:rPr sz="1550" spc="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:</a:t>
            </a:r>
            <a:r>
              <a:rPr sz="1550" spc="6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MEC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FNDE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771" y="1161796"/>
            <a:ext cx="5006340" cy="310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solidFill>
                  <a:srgbClr val="183EFF"/>
                </a:solidFill>
                <a:latin typeface="Arial"/>
                <a:cs typeface="Arial"/>
              </a:rPr>
              <a:t>Sistema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83EFF"/>
                </a:solidFill>
                <a:latin typeface="Arial"/>
                <a:cs typeface="Arial"/>
              </a:rPr>
              <a:t>Gestão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Presente</a:t>
            </a:r>
            <a:endParaRPr sz="1600">
              <a:latin typeface="Arial"/>
              <a:cs typeface="Arial"/>
            </a:endParaRPr>
          </a:p>
          <a:p>
            <a:pPr marL="12700" marR="506095">
              <a:lnSpc>
                <a:spcPct val="102600"/>
              </a:lnSpc>
              <a:spcBef>
                <a:spcPts val="134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inteligente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controle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frequência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alunos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ensino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básico,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visando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enfrentamento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abandono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evasão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escolar.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abandono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evasão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escolar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15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-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gestão inteligente,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alto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potencial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adesão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escolas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183EFF"/>
                </a:solidFill>
                <a:latin typeface="Arial"/>
                <a:cs typeface="Arial"/>
              </a:rPr>
              <a:t>Recursos:</a:t>
            </a:r>
            <a:r>
              <a:rPr sz="1550" spc="-7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20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Instituições:</a:t>
            </a:r>
            <a:r>
              <a:rPr sz="1550" spc="1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MEC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8008" y="0"/>
            <a:ext cx="1803991" cy="1712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121" y="659891"/>
            <a:ext cx="1335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30" dirty="0">
                <a:latin typeface="Arial"/>
                <a:cs typeface="Arial"/>
              </a:rPr>
              <a:t>EDUCAÇÃO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128" y="603504"/>
            <a:ext cx="478536" cy="502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5771" y="1274571"/>
            <a:ext cx="5013325" cy="432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11150">
              <a:lnSpc>
                <a:spcPts val="1900"/>
              </a:lnSpc>
              <a:spcBef>
                <a:spcPts val="180"/>
              </a:spcBef>
            </a:pPr>
            <a:r>
              <a:rPr sz="1600" spc="-60" dirty="0">
                <a:solidFill>
                  <a:srgbClr val="183EFF"/>
                </a:solidFill>
                <a:latin typeface="Arial"/>
                <a:cs typeface="Arial"/>
              </a:rPr>
              <a:t>Soluções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Adaptativas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com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83EFF"/>
                </a:solidFill>
                <a:latin typeface="Arial"/>
                <a:cs typeface="Arial"/>
              </a:rPr>
              <a:t>Generativa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Avaliação Formativa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183EFF"/>
                </a:solidFill>
                <a:latin typeface="Arial"/>
                <a:cs typeface="Arial"/>
              </a:rPr>
              <a:t> Diagnóstica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Alfabetização 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Letramento</a:t>
            </a:r>
            <a:endParaRPr sz="1600">
              <a:latin typeface="Arial"/>
              <a:cs typeface="Arial"/>
            </a:endParaRPr>
          </a:p>
          <a:p>
            <a:pPr marL="12700" marR="671195">
              <a:lnSpc>
                <a:spcPct val="105200"/>
              </a:lnSpc>
              <a:spcBef>
                <a:spcPts val="123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professores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gestores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escolares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na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avaliação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atividades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estudantis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melhor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intervenção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alfabetização</a:t>
            </a:r>
            <a:endParaRPr sz="1550">
              <a:latin typeface="Arial"/>
              <a:cs typeface="Arial"/>
            </a:endParaRPr>
          </a:p>
          <a:p>
            <a:pPr marL="298450" marR="161290" indent="-285750">
              <a:lnSpc>
                <a:spcPct val="100000"/>
              </a:lnSpc>
              <a:spcBef>
                <a:spcPts val="14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3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 tempo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disponível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professor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tarefas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analíticas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pedagógicas</a:t>
            </a:r>
            <a:endParaRPr sz="1600">
              <a:latin typeface="Arial"/>
              <a:cs typeface="Arial"/>
            </a:endParaRPr>
          </a:p>
          <a:p>
            <a:pPr marL="298450" marR="96520" indent="-285750">
              <a:lnSpc>
                <a:spcPts val="1900"/>
              </a:lnSpc>
              <a:spcBef>
                <a:spcPts val="145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Capacitação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30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professores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redes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educacionais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escolas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183EFF"/>
                </a:solidFill>
                <a:latin typeface="Arial"/>
                <a:cs typeface="Arial"/>
              </a:rPr>
              <a:t>Recursos:</a:t>
            </a:r>
            <a:r>
              <a:rPr sz="1550" spc="-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750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298450" marR="5080" indent="-285750">
              <a:lnSpc>
                <a:spcPct val="994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Instituições:</a:t>
            </a:r>
            <a:r>
              <a:rPr sz="1550" spc="7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UFAL</a:t>
            </a:r>
            <a:r>
              <a:rPr sz="1600" spc="-150" dirty="0">
                <a:solidFill>
                  <a:srgbClr val="3B3838"/>
                </a:solidFill>
                <a:latin typeface="Arial"/>
                <a:cs typeface="Arial"/>
              </a:rPr>
              <a:t>,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MEC,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MCTI,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Secretarias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Estaduais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 </a:t>
            </a:r>
            <a:r>
              <a:rPr sz="1600" spc="-35" dirty="0">
                <a:latin typeface="Arial"/>
                <a:cs typeface="Arial"/>
              </a:rPr>
              <a:t>Municipais,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Universidades,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Organizações</a:t>
            </a:r>
            <a:r>
              <a:rPr sz="1600" dirty="0">
                <a:latin typeface="Arial"/>
                <a:cs typeface="Arial"/>
              </a:rPr>
              <a:t> do </a:t>
            </a:r>
            <a:r>
              <a:rPr sz="1600" spc="-10" dirty="0">
                <a:latin typeface="Arial"/>
                <a:cs typeface="Arial"/>
              </a:rPr>
              <a:t>Terceiro </a:t>
            </a:r>
            <a:r>
              <a:rPr sz="1600" spc="-30" dirty="0">
                <a:latin typeface="Arial"/>
                <a:cs typeface="Arial"/>
              </a:rPr>
              <a:t>Setor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Multilaterais.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7857" y="1274571"/>
            <a:ext cx="4907915" cy="38354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18490">
              <a:lnSpc>
                <a:spcPts val="1900"/>
              </a:lnSpc>
              <a:spcBef>
                <a:spcPts val="180"/>
              </a:spcBef>
            </a:pPr>
            <a:r>
              <a:rPr sz="1600" spc="-75" dirty="0">
                <a:solidFill>
                  <a:srgbClr val="183EFF"/>
                </a:solidFill>
                <a:latin typeface="Arial"/>
                <a:cs typeface="Arial"/>
              </a:rPr>
              <a:t>Sistema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Predição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183EFF"/>
                </a:solidFill>
                <a:latin typeface="Arial"/>
                <a:cs typeface="Arial"/>
              </a:rPr>
              <a:t>Proteção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Trajetória</a:t>
            </a:r>
            <a:r>
              <a:rPr sz="1600" spc="-3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83EFF"/>
                </a:solidFill>
                <a:latin typeface="Arial"/>
                <a:cs typeface="Arial"/>
              </a:rPr>
              <a:t>dos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Estudantes</a:t>
            </a:r>
            <a:endParaRPr sz="1600">
              <a:latin typeface="Arial"/>
              <a:cs typeface="Arial"/>
            </a:endParaRPr>
          </a:p>
          <a:p>
            <a:pPr marL="12700" marR="297180">
              <a:lnSpc>
                <a:spcPct val="104099"/>
              </a:lnSpc>
              <a:spcBef>
                <a:spcPts val="1255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número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alunos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que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abandonam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escolas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universidades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brasileiras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por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identificação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fatores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risco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e/ou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proteção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trajetórias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etapa.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abandono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evasão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escolar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-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Capacitação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3B3838"/>
                </a:solidFill>
                <a:latin typeface="Arial"/>
                <a:cs typeface="Arial"/>
              </a:rPr>
              <a:t>10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gestores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públicos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spc="-30" dirty="0">
                <a:solidFill>
                  <a:srgbClr val="173EFF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500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298450" marR="5080" indent="-285750">
              <a:lnSpc>
                <a:spcPct val="103699"/>
              </a:lnSpc>
              <a:spcBef>
                <a:spcPts val="132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</a:t>
            </a:r>
            <a:r>
              <a:rPr sz="1550" spc="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:</a:t>
            </a:r>
            <a:r>
              <a:rPr sz="1550" spc="6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UFAL</a:t>
            </a:r>
            <a:r>
              <a:rPr sz="1600" spc="-150" dirty="0">
                <a:solidFill>
                  <a:srgbClr val="3B3838"/>
                </a:solidFill>
                <a:latin typeface="Arial"/>
                <a:cs typeface="Arial"/>
              </a:rPr>
              <a:t>,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MEC,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MCTI,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Secretarias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Estaduais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Municipais,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Universidades,</a:t>
            </a:r>
            <a:r>
              <a:rPr sz="1600" spc="-40" dirty="0">
                <a:latin typeface="Arial"/>
                <a:cs typeface="Arial"/>
              </a:rPr>
              <a:t> Organizações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895"/>
              </a:lnSpc>
            </a:pPr>
            <a:r>
              <a:rPr sz="1600" spc="-80" dirty="0">
                <a:latin typeface="Arial"/>
                <a:cs typeface="Arial"/>
              </a:rPr>
              <a:t>Terceiro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Setor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Multilaterais.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8008" y="0"/>
            <a:ext cx="1803991" cy="1712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121" y="659891"/>
            <a:ext cx="1335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30" dirty="0">
                <a:latin typeface="Arial"/>
                <a:cs typeface="Arial"/>
              </a:rPr>
              <a:t>EDUCAÇÃO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586" y="1134364"/>
            <a:ext cx="5016500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424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solidFill>
                  <a:srgbClr val="183EFF"/>
                </a:solidFill>
                <a:latin typeface="Arial"/>
                <a:cs typeface="Arial"/>
              </a:rPr>
              <a:t>Sistemas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 de 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Tutoria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Inteligentes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 de </a:t>
            </a:r>
            <a:r>
              <a:rPr sz="1600" spc="-20" dirty="0">
                <a:solidFill>
                  <a:srgbClr val="183EFF"/>
                </a:solidFill>
                <a:latin typeface="Arial"/>
                <a:cs typeface="Arial"/>
              </a:rPr>
              <a:t>Matemática </a:t>
            </a:r>
            <a:r>
              <a:rPr sz="1600" spc="-25" dirty="0">
                <a:solidFill>
                  <a:srgbClr val="183EFF"/>
                </a:solidFill>
                <a:latin typeface="Arial"/>
                <a:cs typeface="Arial"/>
              </a:rPr>
              <a:t>Desplugado</a:t>
            </a:r>
            <a:r>
              <a:rPr sz="1600" spc="-6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com</a:t>
            </a:r>
            <a:r>
              <a:rPr sz="1600" spc="-6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IA</a:t>
            </a:r>
            <a:r>
              <a:rPr sz="1600" spc="-5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Generativa</a:t>
            </a:r>
            <a:endParaRPr sz="1600">
              <a:latin typeface="Arial"/>
              <a:cs typeface="Arial"/>
            </a:endParaRPr>
          </a:p>
          <a:p>
            <a:pPr marL="12700" marR="548005" algn="just">
              <a:lnSpc>
                <a:spcPct val="101899"/>
              </a:lnSpc>
              <a:spcBef>
                <a:spcPts val="1360"/>
              </a:spcBef>
            </a:pP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habilidades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matemáticas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(modo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desplugado),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primeiro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ao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quinto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Ensino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Fundamental.</a:t>
            </a:r>
            <a:endParaRPr sz="1550">
              <a:latin typeface="Arial"/>
              <a:cs typeface="Arial"/>
            </a:endParaRPr>
          </a:p>
          <a:p>
            <a:pPr marL="298450" marR="795020" indent="-285750">
              <a:lnSpc>
                <a:spcPts val="1900"/>
              </a:lnSpc>
              <a:spcBef>
                <a:spcPts val="16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-1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Melhores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resultados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dos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estudantes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brasileiros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matemática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14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Capacitação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30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professores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redes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educacionais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3B3838"/>
                </a:solidFill>
                <a:latin typeface="Arial"/>
                <a:cs typeface="Arial"/>
              </a:rPr>
              <a:t>escolas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(obs.: 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mesmo</a:t>
            </a:r>
            <a:r>
              <a:rPr sz="12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3B3838"/>
                </a:solidFill>
                <a:latin typeface="Arial"/>
                <a:cs typeface="Arial"/>
              </a:rPr>
              <a:t>alcance</a:t>
            </a:r>
            <a:r>
              <a:rPr sz="12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838"/>
                </a:solidFill>
                <a:latin typeface="Arial"/>
                <a:cs typeface="Arial"/>
              </a:rPr>
              <a:t>que</a:t>
            </a:r>
            <a:r>
              <a:rPr sz="12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ação</a:t>
            </a:r>
            <a:r>
              <a:rPr sz="12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anterior)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spc="340" dirty="0">
                <a:solidFill>
                  <a:srgbClr val="183EFF"/>
                </a:solidFill>
                <a:latin typeface="Arial"/>
                <a:cs typeface="Arial"/>
              </a:rPr>
              <a:t>  </a:t>
            </a:r>
            <a:r>
              <a:rPr sz="1550" spc="-25" dirty="0">
                <a:solidFill>
                  <a:srgbClr val="183EFF"/>
                </a:solidFill>
                <a:latin typeface="Arial"/>
                <a:cs typeface="Arial"/>
              </a:rPr>
              <a:t>Recursos:</a:t>
            </a:r>
            <a:r>
              <a:rPr sz="1550" spc="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850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Arial"/>
              <a:cs typeface="Arial"/>
            </a:endParaRPr>
          </a:p>
          <a:p>
            <a:pPr marL="298450" marR="7620" indent="-285750">
              <a:lnSpc>
                <a:spcPts val="19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Instituições:</a:t>
            </a:r>
            <a:r>
              <a:rPr sz="1550" spc="7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UFAL</a:t>
            </a:r>
            <a:r>
              <a:rPr sz="1600" spc="-150" dirty="0">
                <a:solidFill>
                  <a:srgbClr val="3B3838"/>
                </a:solidFill>
                <a:latin typeface="Arial"/>
                <a:cs typeface="Arial"/>
              </a:rPr>
              <a:t>,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MEC,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MCTI,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Secretarias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Estaduais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 </a:t>
            </a:r>
            <a:r>
              <a:rPr sz="1600" spc="-35" dirty="0">
                <a:latin typeface="Arial"/>
                <a:cs typeface="Arial"/>
              </a:rPr>
              <a:t>Municipais,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Universidades,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Organizações</a:t>
            </a:r>
            <a:r>
              <a:rPr sz="1600" dirty="0">
                <a:latin typeface="Arial"/>
                <a:cs typeface="Arial"/>
              </a:rPr>
              <a:t> do </a:t>
            </a:r>
            <a:r>
              <a:rPr sz="1600" spc="-10" dirty="0">
                <a:latin typeface="Arial"/>
                <a:cs typeface="Arial"/>
              </a:rPr>
              <a:t>Terceiro </a:t>
            </a:r>
            <a:r>
              <a:rPr sz="1600" spc="-30" dirty="0">
                <a:latin typeface="Arial"/>
                <a:cs typeface="Arial"/>
              </a:rPr>
              <a:t>Setor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Multilaterais.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4647" y="588263"/>
            <a:ext cx="481584" cy="5029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74740" y="1134364"/>
            <a:ext cx="5013325" cy="383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MelhorIA</a:t>
            </a:r>
            <a:r>
              <a:rPr sz="1600" spc="-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83EFF"/>
                </a:solidFill>
                <a:latin typeface="Arial"/>
                <a:cs typeface="Arial"/>
              </a:rPr>
              <a:t>aprendizagem</a:t>
            </a:r>
            <a:r>
              <a:rPr sz="1600" spc="-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bem-</a:t>
            </a:r>
            <a:r>
              <a:rPr sz="1600" spc="-35" dirty="0">
                <a:solidFill>
                  <a:srgbClr val="183EFF"/>
                </a:solidFill>
                <a:latin typeface="Arial"/>
                <a:cs typeface="Arial"/>
              </a:rPr>
              <a:t>estar</a:t>
            </a: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dos</a:t>
            </a:r>
            <a:r>
              <a:rPr sz="1600" spc="-4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83EFF"/>
                </a:solidFill>
                <a:latin typeface="Arial"/>
                <a:cs typeface="Arial"/>
              </a:rPr>
              <a:t>estudantes</a:t>
            </a:r>
            <a:endParaRPr sz="1600">
              <a:latin typeface="Arial"/>
              <a:cs typeface="Arial"/>
            </a:endParaRPr>
          </a:p>
          <a:p>
            <a:pPr marL="12700" marR="201930">
              <a:lnSpc>
                <a:spcPct val="101899"/>
              </a:lnSpc>
              <a:spcBef>
                <a:spcPts val="1385"/>
              </a:spcBef>
            </a:pP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acolhimento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psicologia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positiva,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generativa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tutores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inteligentes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promoção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aprendizagem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bem-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estar.</a:t>
            </a:r>
            <a:endParaRPr sz="1550">
              <a:latin typeface="Arial"/>
              <a:cs typeface="Arial"/>
            </a:endParaRPr>
          </a:p>
          <a:p>
            <a:pPr marL="298450" marR="455930" indent="-285750">
              <a:lnSpc>
                <a:spcPct val="103699"/>
              </a:lnSpc>
              <a:spcBef>
                <a:spcPts val="135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Desafio:</a:t>
            </a:r>
            <a:r>
              <a:rPr sz="1550" spc="1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nível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aprendizagem dos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alunos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bem-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estar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processo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ensino</a:t>
            </a:r>
            <a:endParaRPr sz="1600">
              <a:latin typeface="Arial"/>
              <a:cs typeface="Arial"/>
            </a:endParaRPr>
          </a:p>
          <a:p>
            <a:pPr marL="298450" marR="204470" indent="-285750">
              <a:lnSpc>
                <a:spcPts val="1900"/>
              </a:lnSpc>
              <a:spcBef>
                <a:spcPts val="14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Alcance:</a:t>
            </a:r>
            <a:r>
              <a:rPr sz="1550" spc="1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Capacitação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5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professores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redes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educacionais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183EFF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350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 marL="298450" marR="5080" indent="-285750">
              <a:lnSpc>
                <a:spcPct val="101299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183EFF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183EFF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183EFF"/>
                </a:solidFill>
                <a:latin typeface="Arial"/>
                <a:cs typeface="Arial"/>
              </a:rPr>
              <a:t>Instituições:</a:t>
            </a:r>
            <a:r>
              <a:rPr sz="1550" spc="7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UFAL</a:t>
            </a:r>
            <a:r>
              <a:rPr sz="1600" spc="-150" dirty="0">
                <a:solidFill>
                  <a:srgbClr val="3B3838"/>
                </a:solidFill>
                <a:latin typeface="Arial"/>
                <a:cs typeface="Arial"/>
              </a:rPr>
              <a:t>,</a:t>
            </a:r>
            <a:r>
              <a:rPr sz="1600" spc="2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MEC,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MCTI,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Secretarias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Estaduais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 </a:t>
            </a:r>
            <a:r>
              <a:rPr sz="1600" spc="-35" dirty="0">
                <a:latin typeface="Arial"/>
                <a:cs typeface="Arial"/>
              </a:rPr>
              <a:t>Municipais,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Universidades,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Organizações</a:t>
            </a:r>
            <a:r>
              <a:rPr sz="1600" dirty="0">
                <a:latin typeface="Arial"/>
                <a:cs typeface="Arial"/>
              </a:rPr>
              <a:t> do </a:t>
            </a:r>
            <a:r>
              <a:rPr sz="1600" spc="-10" dirty="0">
                <a:latin typeface="Arial"/>
                <a:cs typeface="Arial"/>
              </a:rPr>
              <a:t>Terceiro </a:t>
            </a:r>
            <a:r>
              <a:rPr sz="1600" spc="-30" dirty="0">
                <a:latin typeface="Arial"/>
                <a:cs typeface="Arial"/>
              </a:rPr>
              <a:t>Setor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Multilaterais.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z="2000" b="0" spc="-170" dirty="0">
                <a:solidFill>
                  <a:srgbClr val="EDB200"/>
                </a:solidFill>
                <a:latin typeface="Arial"/>
                <a:cs typeface="Arial"/>
              </a:rPr>
              <a:t>DESENVOLVIMENTO</a:t>
            </a:r>
            <a:r>
              <a:rPr sz="2000" b="0" spc="9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2000" b="0" spc="-120" dirty="0">
                <a:solidFill>
                  <a:srgbClr val="FFC000"/>
                </a:solidFill>
                <a:latin typeface="Arial"/>
                <a:cs typeface="Arial"/>
              </a:rPr>
              <a:t>SOCIAL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572" y="1384300"/>
            <a:ext cx="5545455" cy="43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EDB200"/>
                </a:solidFill>
                <a:latin typeface="Arial"/>
                <a:cs typeface="Arial"/>
              </a:rPr>
              <a:t>Acredita</a:t>
            </a:r>
            <a:r>
              <a:rPr sz="1600" spc="-3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no</a:t>
            </a:r>
            <a:r>
              <a:rPr sz="1600" spc="-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Primeiro</a:t>
            </a:r>
            <a:r>
              <a:rPr sz="1600" spc="-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EDB200"/>
                </a:solidFill>
                <a:latin typeface="Arial"/>
                <a:cs typeface="Arial"/>
              </a:rPr>
              <a:t>Passo</a:t>
            </a:r>
            <a:r>
              <a:rPr sz="1600" spc="2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EDB20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DB2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83185">
              <a:lnSpc>
                <a:spcPct val="101899"/>
              </a:lnSpc>
              <a:spcBef>
                <a:spcPts val="136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Plataforma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mapear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necessidades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população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inscrita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CadÚnico,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qualificação,</a:t>
            </a:r>
            <a:endParaRPr sz="1550">
              <a:latin typeface="Arial"/>
              <a:cs typeface="Arial"/>
            </a:endParaRPr>
          </a:p>
          <a:p>
            <a:pPr marL="12700" marR="340995">
              <a:lnSpc>
                <a:spcPts val="1920"/>
              </a:lnSpc>
              <a:spcBef>
                <a:spcPts val="50"/>
              </a:spcBef>
            </a:pP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oportunidades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vagas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trabalho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ações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ao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empreendedorismo,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direcionando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pessoas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endParaRPr sz="1550">
              <a:latin typeface="Arial"/>
              <a:cs typeface="Arial"/>
            </a:endParaRPr>
          </a:p>
          <a:p>
            <a:pPr marL="12700" marR="217170">
              <a:lnSpc>
                <a:spcPct val="101899"/>
              </a:lnSpc>
              <a:spcBef>
                <a:spcPts val="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(re)inserção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mercado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trabalho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empreendedorismo sustentável.</a:t>
            </a:r>
            <a:endParaRPr sz="1550">
              <a:latin typeface="Arial"/>
              <a:cs typeface="Arial"/>
            </a:endParaRPr>
          </a:p>
          <a:p>
            <a:pPr marL="297815" marR="514350" indent="-285750">
              <a:lnSpc>
                <a:spcPts val="1900"/>
              </a:lnSpc>
              <a:spcBef>
                <a:spcPts val="15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Desafio:</a:t>
            </a:r>
            <a:r>
              <a:rPr sz="1550" spc="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vulnerabilidade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social,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aumento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renda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familiar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melhoria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qualificação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profissional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população.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ts val="1900"/>
              </a:lnSpc>
              <a:spcBef>
                <a:spcPts val="15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Alcance:</a:t>
            </a:r>
            <a:r>
              <a:rPr sz="1550" spc="-15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Potencial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atendimento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Arial"/>
                <a:cs typeface="Arial"/>
              </a:rPr>
              <a:t>97</a:t>
            </a:r>
            <a:r>
              <a:rPr sz="1600" spc="-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62626"/>
                </a:solidFill>
                <a:latin typeface="Arial"/>
                <a:cs typeface="Arial"/>
              </a:rPr>
              <a:t>milhões</a:t>
            </a:r>
            <a:r>
              <a:rPr sz="1600" spc="-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pessoas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CAD-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Único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EDB200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262626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62626"/>
                </a:solidFill>
                <a:latin typeface="Arial"/>
                <a:cs typeface="Arial"/>
              </a:rPr>
              <a:t>950</a:t>
            </a:r>
            <a:r>
              <a:rPr sz="1600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62626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62626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EDB200"/>
                </a:solidFill>
                <a:latin typeface="Arial"/>
                <a:cs typeface="Arial"/>
              </a:rPr>
              <a:t>Instituição</a:t>
            </a:r>
            <a:r>
              <a:rPr sz="1600" dirty="0">
                <a:solidFill>
                  <a:srgbClr val="EDB200"/>
                </a:solidFill>
                <a:latin typeface="Arial"/>
                <a:cs typeface="Arial"/>
              </a:rPr>
              <a:t>:</a:t>
            </a:r>
            <a:r>
              <a:rPr sz="1600" spc="170" dirty="0">
                <a:solidFill>
                  <a:srgbClr val="EDB2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MDS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79" y="691895"/>
            <a:ext cx="533400" cy="5364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398" y="-1"/>
            <a:ext cx="1612601" cy="170113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sz="2000" b="0" spc="-235" dirty="0">
                <a:solidFill>
                  <a:srgbClr val="FF0000"/>
                </a:solidFill>
                <a:latin typeface="Arial"/>
                <a:cs typeface="Arial"/>
              </a:rPr>
              <a:t>GESTÃO</a:t>
            </a:r>
            <a:r>
              <a:rPr sz="2000" b="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22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235" dirty="0">
                <a:solidFill>
                  <a:srgbClr val="FF0000"/>
                </a:solidFill>
                <a:latin typeface="Arial"/>
                <a:cs typeface="Arial"/>
              </a:rPr>
              <a:t>SERVIÇOS</a:t>
            </a:r>
            <a:r>
              <a:rPr sz="2000" b="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0" spc="-160" dirty="0">
                <a:solidFill>
                  <a:srgbClr val="FF0000"/>
                </a:solidFill>
                <a:latin typeface="Arial"/>
                <a:cs typeface="Arial"/>
              </a:rPr>
              <a:t>PÚBLICOS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2247" y="600455"/>
            <a:ext cx="560831" cy="5638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0050" y="1283715"/>
            <a:ext cx="4594225" cy="359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Fiscaliza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RFB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135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Aplicação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grandes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modelos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linguagem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auxiliar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classificação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julgamento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processos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administrativos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fiscais,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incluindo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busca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jurisprudência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teses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divergentes.</a:t>
            </a:r>
            <a:endParaRPr sz="1550">
              <a:latin typeface="Arial"/>
              <a:cs typeface="Arial"/>
            </a:endParaRPr>
          </a:p>
          <a:p>
            <a:pPr marL="298450" marR="361315" indent="-285750">
              <a:lnSpc>
                <a:spcPct val="99400"/>
              </a:lnSpc>
              <a:spcBef>
                <a:spcPts val="15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tempo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julgamento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de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administrativos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fiscais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RFB,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aumento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segurança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jurídica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fase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piloto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R$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500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(Recursos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RFB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1339" y="1283715"/>
            <a:ext cx="490156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Atende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Exterior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126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dirty="0">
                <a:solidFill>
                  <a:srgbClr val="4E4E4E"/>
                </a:solidFill>
                <a:latin typeface="Arial"/>
                <a:cs typeface="Arial"/>
              </a:rPr>
              <a:t>chatbot</a:t>
            </a:r>
            <a:r>
              <a:rPr sz="1650" i="1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baseado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na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página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web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consulados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atendimento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rápido,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confiável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qualquer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idioma.</a:t>
            </a:r>
            <a:endParaRPr sz="1550">
              <a:latin typeface="Arial"/>
              <a:cs typeface="Arial"/>
            </a:endParaRPr>
          </a:p>
          <a:p>
            <a:pPr marL="297815" marR="274955" indent="-285750">
              <a:lnSpc>
                <a:spcPct val="103800"/>
              </a:lnSpc>
              <a:spcBef>
                <a:spcPts val="135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Desafio:</a:t>
            </a: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Garantir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eficiência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atendimento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aos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cidadãos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brasileiros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exterior</a:t>
            </a:r>
            <a:endParaRPr sz="1600">
              <a:latin typeface="Arial"/>
              <a:cs typeface="Arial"/>
            </a:endParaRPr>
          </a:p>
          <a:p>
            <a:pPr marL="297815" marR="857885" indent="-285750">
              <a:lnSpc>
                <a:spcPts val="1900"/>
              </a:lnSpc>
              <a:spcBef>
                <a:spcPts val="147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Alcance: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Implementação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serviço</a:t>
            </a:r>
            <a:r>
              <a:rPr sz="1600" spc="-1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20 </a:t>
            </a:r>
            <a:r>
              <a:rPr sz="1600" spc="-40" dirty="0">
                <a:solidFill>
                  <a:srgbClr val="3B3838"/>
                </a:solidFill>
                <a:latin typeface="Arial"/>
                <a:cs typeface="Arial"/>
              </a:rPr>
              <a:t>consulados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até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Arial"/>
                <a:cs typeface="Arial"/>
              </a:rPr>
              <a:t>dez/2024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Recursos:</a:t>
            </a:r>
            <a:r>
              <a:rPr sz="15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3B3838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Arial"/>
                <a:cs typeface="Arial"/>
              </a:rPr>
              <a:t>200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838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3B3838"/>
                </a:solidFill>
                <a:latin typeface="Arial"/>
                <a:cs typeface="Arial"/>
              </a:rPr>
              <a:t>(Recursos</a:t>
            </a:r>
            <a:r>
              <a:rPr sz="1200" spc="-2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Instituições:</a:t>
            </a:r>
            <a:r>
              <a:rPr sz="155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MRE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8169275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pc="-340" dirty="0">
                <a:solidFill>
                  <a:srgbClr val="173EFF"/>
                </a:solidFill>
              </a:rPr>
              <a:t>Ações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impacto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10" dirty="0">
                <a:solidFill>
                  <a:srgbClr val="173EFF"/>
                </a:solidFill>
              </a:rPr>
              <a:t>aguardando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135" dirty="0">
                <a:solidFill>
                  <a:srgbClr val="173EFF"/>
                </a:solidFill>
              </a:rPr>
              <a:t>definição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55" dirty="0">
                <a:solidFill>
                  <a:srgbClr val="173EFF"/>
                </a:solidFill>
              </a:rPr>
              <a:t>fonte </a:t>
            </a:r>
            <a:r>
              <a:rPr spc="-60" dirty="0">
                <a:solidFill>
                  <a:srgbClr val="173EFF"/>
                </a:solidFill>
              </a:rPr>
              <a:t>orçamentária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649" y="1390423"/>
          <a:ext cx="10368279" cy="4696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Instiuições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Embrapa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Rural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Chat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Embrapa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Agricultura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Pecuária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Portal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informações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Embrapa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para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60"/>
                        </a:lnSpc>
                        <a:spcBef>
                          <a:spcPts val="2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agricultores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chatbot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1077595" marR="135890" indent="-934085">
                        <a:lnSpc>
                          <a:spcPct val="112900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Observatório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Egressos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da EPT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Educação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monitoramento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egressos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rede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federal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ensino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técnico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185" dirty="0">
                          <a:latin typeface="Arial"/>
                          <a:cs typeface="Arial"/>
                        </a:rPr>
                        <a:t>SISSA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(RFEPCT)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Educação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contra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evasão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escolar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ensino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técnico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Emprega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com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Emprego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Trabalho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8665" marR="257175" indent="-483870">
                        <a:lnSpc>
                          <a:spcPts val="168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conecta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vagas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emprego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candidatos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cadastrados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SINE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829310" marR="89535" indent="-731520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ProtegIA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Segurança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da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População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229" dirty="0">
                          <a:latin typeface="Arial"/>
                          <a:cs typeface="Arial"/>
                        </a:rPr>
                        <a:t>MJSP,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Defesa,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Segurança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Pública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Cibernética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gestão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mídia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(imagens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vídeos)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câmeras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corporais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policiais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Malha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Fina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CGU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Gestão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Serviço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Público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auditoria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prestação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contas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públicas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650875" marR="348615" indent="-294640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Projeto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Cidades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Verdes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Resilientes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111125" indent="-28765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Ambiente,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Clima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6740" marR="252095" indent="-328930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com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inteligência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artificial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CAU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mapear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áreas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verdes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ilhas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calor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648335" marR="473075" indent="-16827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Projeto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Controle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Desmatamento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111125" indent="-28765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Ambiente,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Clima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26670" indent="-53149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usa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rastrear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produtos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florestais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monitorar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conformidade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ambiental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Combate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biopirataria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111125" indent="-28765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Meio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Ambiente,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Clima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Sustentabilidade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28725" marR="146685" indent="-1075690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aplicada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fiscalização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fauna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controle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licenças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ambientais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718185" marR="497205" indent="-21272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nos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Hospitais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EBSERH/MEC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195" dirty="0">
                          <a:latin typeface="Arial"/>
                          <a:cs typeface="Arial"/>
                        </a:rPr>
                        <a:t>EBSERH,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MEC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Saúde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49730" marR="240665" indent="-1401445">
                        <a:lnSpc>
                          <a:spcPts val="1610"/>
                        </a:lnSpc>
                        <a:spcBef>
                          <a:spcPts val="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diagnóstico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imagem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hospitais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federais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1" y="3147250"/>
            <a:ext cx="4090639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Ações estruturantes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Premissas do Plano IA para o Bem de Todos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8559" y="1501140"/>
            <a:ext cx="9653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Plano Brasileiro de Inteligência Artificial se baseia em dez premissas fundamentais que orientam sua estruturação e implementação: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1877" y="2695419"/>
            <a:ext cx="412750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6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750" spc="-25" dirty="0">
                <a:solidFill>
                  <a:srgbClr val="FFDA00"/>
                </a:solidFill>
                <a:latin typeface="Arial"/>
                <a:cs typeface="Arial"/>
              </a:rPr>
              <a:t>1.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Foco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bem-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estar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social: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Como</a:t>
            </a:r>
            <a:r>
              <a:rPr sz="1750" spc="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a</a:t>
            </a:r>
            <a:r>
              <a:rPr sz="1750" spc="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DA00"/>
                </a:solidFill>
                <a:latin typeface="Arial"/>
                <a:cs typeface="Arial"/>
              </a:rPr>
              <a:t>IA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pode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melhorar</a:t>
            </a:r>
            <a:r>
              <a:rPr sz="1750" spc="12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a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vida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das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DA00"/>
                </a:solidFill>
                <a:latin typeface="Arial"/>
                <a:cs typeface="Arial"/>
              </a:rPr>
              <a:t>pessoas?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1877" y="3369027"/>
            <a:ext cx="4415790" cy="19189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marR="5080" indent="-342900" algn="just">
              <a:lnSpc>
                <a:spcPts val="2090"/>
              </a:lnSpc>
              <a:spcBef>
                <a:spcPts val="190"/>
              </a:spcBef>
              <a:buClr>
                <a:srgbClr val="FFDA00"/>
              </a:buClr>
              <a:buAutoNum type="arabicPeriod" startAt="2"/>
              <a:tabLst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Geração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capacidades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capacitações nacionais</a:t>
            </a:r>
            <a:endParaRPr sz="175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1045"/>
              </a:spcBef>
              <a:buClr>
                <a:srgbClr val="FFDA00"/>
              </a:buClr>
              <a:buAutoNum type="arabicPeriod" startAt="2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Soberania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tecnológica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endParaRPr sz="1750">
              <a:latin typeface="Arial"/>
              <a:cs typeface="Arial"/>
            </a:endParaRPr>
          </a:p>
          <a:p>
            <a:pPr marL="355600" marR="158115" indent="-342900" algn="just">
              <a:lnSpc>
                <a:spcPct val="102299"/>
              </a:lnSpc>
              <a:spcBef>
                <a:spcPts val="1045"/>
              </a:spcBef>
              <a:buClr>
                <a:srgbClr val="FFDA00"/>
              </a:buClr>
              <a:buAutoNum type="arabicPeriod" startAt="2"/>
              <a:tabLst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Alinhamento</a:t>
            </a:r>
            <a:r>
              <a:rPr sz="175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estratégico</a:t>
            </a:r>
            <a:r>
              <a:rPr sz="175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75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políticas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governamentais,</a:t>
            </a:r>
            <a:r>
              <a:rPr sz="17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7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destaque</a:t>
            </a:r>
            <a:r>
              <a:rPr sz="175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Nova</a:t>
            </a:r>
            <a:r>
              <a:rPr sz="1750" spc="7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Indústria</a:t>
            </a:r>
            <a:r>
              <a:rPr sz="1750" spc="7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DA00"/>
                </a:solidFill>
                <a:latin typeface="Arial"/>
                <a:cs typeface="Arial"/>
              </a:rPr>
              <a:t>Brasil</a:t>
            </a:r>
            <a:r>
              <a:rPr sz="1750" spc="7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(NIB)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0193" y="2428844"/>
            <a:ext cx="10363200" cy="3162300"/>
          </a:xfrm>
          <a:custGeom>
            <a:avLst/>
            <a:gdLst/>
            <a:ahLst/>
            <a:cxnLst/>
            <a:rect l="l" t="t" r="r" b="b"/>
            <a:pathLst>
              <a:path w="10363200" h="3162300">
                <a:moveTo>
                  <a:pt x="0" y="526982"/>
                </a:moveTo>
                <a:lnTo>
                  <a:pt x="2153" y="479016"/>
                </a:lnTo>
                <a:lnTo>
                  <a:pt x="8490" y="432256"/>
                </a:lnTo>
                <a:lnTo>
                  <a:pt x="18824" y="386889"/>
                </a:lnTo>
                <a:lnTo>
                  <a:pt x="32969" y="343101"/>
                </a:lnTo>
                <a:lnTo>
                  <a:pt x="50739" y="301077"/>
                </a:lnTo>
                <a:lnTo>
                  <a:pt x="71948" y="261004"/>
                </a:lnTo>
                <a:lnTo>
                  <a:pt x="96410" y="223067"/>
                </a:lnTo>
                <a:lnTo>
                  <a:pt x="123939" y="187454"/>
                </a:lnTo>
                <a:lnTo>
                  <a:pt x="154349" y="154349"/>
                </a:lnTo>
                <a:lnTo>
                  <a:pt x="187454" y="123939"/>
                </a:lnTo>
                <a:lnTo>
                  <a:pt x="223067" y="96410"/>
                </a:lnTo>
                <a:lnTo>
                  <a:pt x="261004" y="71948"/>
                </a:lnTo>
                <a:lnTo>
                  <a:pt x="301077" y="50739"/>
                </a:lnTo>
                <a:lnTo>
                  <a:pt x="343100" y="32969"/>
                </a:lnTo>
                <a:lnTo>
                  <a:pt x="386889" y="18824"/>
                </a:lnTo>
                <a:lnTo>
                  <a:pt x="432256" y="8490"/>
                </a:lnTo>
                <a:lnTo>
                  <a:pt x="479015" y="2153"/>
                </a:lnTo>
                <a:lnTo>
                  <a:pt x="526982" y="0"/>
                </a:lnTo>
                <a:lnTo>
                  <a:pt x="9835865" y="0"/>
                </a:lnTo>
                <a:lnTo>
                  <a:pt x="9883831" y="2153"/>
                </a:lnTo>
                <a:lnTo>
                  <a:pt x="9930591" y="8490"/>
                </a:lnTo>
                <a:lnTo>
                  <a:pt x="9975958" y="18824"/>
                </a:lnTo>
                <a:lnTo>
                  <a:pt x="10019746" y="32969"/>
                </a:lnTo>
                <a:lnTo>
                  <a:pt x="10061770" y="50739"/>
                </a:lnTo>
                <a:lnTo>
                  <a:pt x="10101843" y="71948"/>
                </a:lnTo>
                <a:lnTo>
                  <a:pt x="10139779" y="96410"/>
                </a:lnTo>
                <a:lnTo>
                  <a:pt x="10175393" y="123939"/>
                </a:lnTo>
                <a:lnTo>
                  <a:pt x="10208498" y="154349"/>
                </a:lnTo>
                <a:lnTo>
                  <a:pt x="10238907" y="187454"/>
                </a:lnTo>
                <a:lnTo>
                  <a:pt x="10266436" y="223067"/>
                </a:lnTo>
                <a:lnTo>
                  <a:pt x="10290898" y="261004"/>
                </a:lnTo>
                <a:lnTo>
                  <a:pt x="10312107" y="301077"/>
                </a:lnTo>
                <a:lnTo>
                  <a:pt x="10329877" y="343101"/>
                </a:lnTo>
                <a:lnTo>
                  <a:pt x="10344022" y="386889"/>
                </a:lnTo>
                <a:lnTo>
                  <a:pt x="10354356" y="432256"/>
                </a:lnTo>
                <a:lnTo>
                  <a:pt x="10360693" y="479016"/>
                </a:lnTo>
                <a:lnTo>
                  <a:pt x="10362847" y="526982"/>
                </a:lnTo>
                <a:lnTo>
                  <a:pt x="10362847" y="2634833"/>
                </a:lnTo>
                <a:lnTo>
                  <a:pt x="10360693" y="2682799"/>
                </a:lnTo>
                <a:lnTo>
                  <a:pt x="10354356" y="2729558"/>
                </a:lnTo>
                <a:lnTo>
                  <a:pt x="10344022" y="2774926"/>
                </a:lnTo>
                <a:lnTo>
                  <a:pt x="10329877" y="2818714"/>
                </a:lnTo>
                <a:lnTo>
                  <a:pt x="10312107" y="2860738"/>
                </a:lnTo>
                <a:lnTo>
                  <a:pt x="10290898" y="2900811"/>
                </a:lnTo>
                <a:lnTo>
                  <a:pt x="10266436" y="2938747"/>
                </a:lnTo>
                <a:lnTo>
                  <a:pt x="10238907" y="2974361"/>
                </a:lnTo>
                <a:lnTo>
                  <a:pt x="10208498" y="3007466"/>
                </a:lnTo>
                <a:lnTo>
                  <a:pt x="10175393" y="3037876"/>
                </a:lnTo>
                <a:lnTo>
                  <a:pt x="10139779" y="3065405"/>
                </a:lnTo>
                <a:lnTo>
                  <a:pt x="10101843" y="3089867"/>
                </a:lnTo>
                <a:lnTo>
                  <a:pt x="10061770" y="3111076"/>
                </a:lnTo>
                <a:lnTo>
                  <a:pt x="10019746" y="3128846"/>
                </a:lnTo>
                <a:lnTo>
                  <a:pt x="9975958" y="3142991"/>
                </a:lnTo>
                <a:lnTo>
                  <a:pt x="9930591" y="3153325"/>
                </a:lnTo>
                <a:lnTo>
                  <a:pt x="9883831" y="3159662"/>
                </a:lnTo>
                <a:lnTo>
                  <a:pt x="9835865" y="3161816"/>
                </a:lnTo>
                <a:lnTo>
                  <a:pt x="526982" y="3161816"/>
                </a:lnTo>
                <a:lnTo>
                  <a:pt x="479015" y="3159662"/>
                </a:lnTo>
                <a:lnTo>
                  <a:pt x="432256" y="3153325"/>
                </a:lnTo>
                <a:lnTo>
                  <a:pt x="386889" y="3142991"/>
                </a:lnTo>
                <a:lnTo>
                  <a:pt x="343100" y="3128846"/>
                </a:lnTo>
                <a:lnTo>
                  <a:pt x="301077" y="3111076"/>
                </a:lnTo>
                <a:lnTo>
                  <a:pt x="261004" y="3089867"/>
                </a:lnTo>
                <a:lnTo>
                  <a:pt x="223067" y="3065405"/>
                </a:lnTo>
                <a:lnTo>
                  <a:pt x="187454" y="3037876"/>
                </a:lnTo>
                <a:lnTo>
                  <a:pt x="154349" y="3007466"/>
                </a:lnTo>
                <a:lnTo>
                  <a:pt x="123939" y="2974361"/>
                </a:lnTo>
                <a:lnTo>
                  <a:pt x="96410" y="2938747"/>
                </a:lnTo>
                <a:lnTo>
                  <a:pt x="71948" y="2900811"/>
                </a:lnTo>
                <a:lnTo>
                  <a:pt x="50739" y="2860738"/>
                </a:lnTo>
                <a:lnTo>
                  <a:pt x="32969" y="2818714"/>
                </a:lnTo>
                <a:lnTo>
                  <a:pt x="18824" y="2774926"/>
                </a:lnTo>
                <a:lnTo>
                  <a:pt x="8490" y="2729558"/>
                </a:lnTo>
                <a:lnTo>
                  <a:pt x="2153" y="2682799"/>
                </a:lnTo>
                <a:lnTo>
                  <a:pt x="0" y="2634833"/>
                </a:lnTo>
                <a:lnTo>
                  <a:pt x="0" y="526982"/>
                </a:lnTo>
                <a:close/>
              </a:path>
            </a:pathLst>
          </a:custGeom>
          <a:ln w="12700">
            <a:solidFill>
              <a:srgbClr val="FF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18755" y="2695419"/>
            <a:ext cx="4188460" cy="256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600"/>
              </a:lnSpc>
              <a:spcBef>
                <a:spcPts val="100"/>
              </a:spcBef>
              <a:buClr>
                <a:srgbClr val="FFDA00"/>
              </a:buClr>
              <a:buAutoNum type="arabicPeriod" startAt="5"/>
              <a:tabLst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sz="175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r>
              <a:rPr sz="175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750" spc="-35" dirty="0">
                <a:solidFill>
                  <a:srgbClr val="FFDA00"/>
                </a:solidFill>
                <a:latin typeface="Arial"/>
                <a:cs typeface="Arial"/>
              </a:rPr>
              <a:t>Transição </a:t>
            </a:r>
            <a:r>
              <a:rPr sz="1750" spc="-10" dirty="0">
                <a:solidFill>
                  <a:srgbClr val="FFDA00"/>
                </a:solidFill>
                <a:latin typeface="Arial"/>
                <a:cs typeface="Arial"/>
              </a:rPr>
              <a:t>Ecológica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FFDA00"/>
              </a:buClr>
              <a:buAutoNum type="arabicPeriod" startAt="5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Valorização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diversidade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FFDA00"/>
              </a:buClr>
              <a:buAutoNum type="arabicPeriod" startAt="5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Cooperação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internacional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90"/>
              </a:spcBef>
              <a:buClr>
                <a:srgbClr val="FFDA00"/>
              </a:buClr>
              <a:buAutoNum type="arabicPeriod" startAt="5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responsabilidade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lr>
                <a:srgbClr val="FFDA00"/>
              </a:buClr>
              <a:buAutoNum type="arabicPeriod" startAt="5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participativa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FFDA00"/>
              </a:buClr>
              <a:buAutoNum type="arabicPeriod" startAt="5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Flexibilidade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adaptabilidade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Ações estruturantes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8559" y="1501140"/>
            <a:ext cx="9154160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estruturantes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visam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garantir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soberania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tecnológica,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competitividade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economia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brasileira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mundo.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2000">
              <a:latin typeface="Arial"/>
              <a:cs typeface="Arial"/>
            </a:endParaRPr>
          </a:p>
          <a:p>
            <a:pPr marL="639445">
              <a:lnSpc>
                <a:spcPct val="100000"/>
              </a:lnSpc>
            </a:pPr>
            <a:r>
              <a:rPr sz="1950" spc="-10" dirty="0">
                <a:solidFill>
                  <a:srgbClr val="FFDA00"/>
                </a:solidFill>
                <a:latin typeface="Arial"/>
                <a:cs typeface="Arial"/>
              </a:rPr>
              <a:t>Características: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0193" y="2428844"/>
            <a:ext cx="10363200" cy="3162300"/>
          </a:xfrm>
          <a:custGeom>
            <a:avLst/>
            <a:gdLst/>
            <a:ahLst/>
            <a:cxnLst/>
            <a:rect l="l" t="t" r="r" b="b"/>
            <a:pathLst>
              <a:path w="10363200" h="3162300">
                <a:moveTo>
                  <a:pt x="0" y="526982"/>
                </a:moveTo>
                <a:lnTo>
                  <a:pt x="2153" y="479016"/>
                </a:lnTo>
                <a:lnTo>
                  <a:pt x="8490" y="432256"/>
                </a:lnTo>
                <a:lnTo>
                  <a:pt x="18824" y="386889"/>
                </a:lnTo>
                <a:lnTo>
                  <a:pt x="32969" y="343101"/>
                </a:lnTo>
                <a:lnTo>
                  <a:pt x="50739" y="301077"/>
                </a:lnTo>
                <a:lnTo>
                  <a:pt x="71948" y="261004"/>
                </a:lnTo>
                <a:lnTo>
                  <a:pt x="96410" y="223067"/>
                </a:lnTo>
                <a:lnTo>
                  <a:pt x="123939" y="187454"/>
                </a:lnTo>
                <a:lnTo>
                  <a:pt x="154349" y="154349"/>
                </a:lnTo>
                <a:lnTo>
                  <a:pt x="187454" y="123939"/>
                </a:lnTo>
                <a:lnTo>
                  <a:pt x="223067" y="96410"/>
                </a:lnTo>
                <a:lnTo>
                  <a:pt x="261004" y="71948"/>
                </a:lnTo>
                <a:lnTo>
                  <a:pt x="301077" y="50739"/>
                </a:lnTo>
                <a:lnTo>
                  <a:pt x="343100" y="32969"/>
                </a:lnTo>
                <a:lnTo>
                  <a:pt x="386889" y="18824"/>
                </a:lnTo>
                <a:lnTo>
                  <a:pt x="432256" y="8490"/>
                </a:lnTo>
                <a:lnTo>
                  <a:pt x="479015" y="2153"/>
                </a:lnTo>
                <a:lnTo>
                  <a:pt x="526982" y="0"/>
                </a:lnTo>
                <a:lnTo>
                  <a:pt x="9835865" y="0"/>
                </a:lnTo>
                <a:lnTo>
                  <a:pt x="9883831" y="2153"/>
                </a:lnTo>
                <a:lnTo>
                  <a:pt x="9930591" y="8490"/>
                </a:lnTo>
                <a:lnTo>
                  <a:pt x="9975958" y="18824"/>
                </a:lnTo>
                <a:lnTo>
                  <a:pt x="10019746" y="32969"/>
                </a:lnTo>
                <a:lnTo>
                  <a:pt x="10061770" y="50739"/>
                </a:lnTo>
                <a:lnTo>
                  <a:pt x="10101843" y="71948"/>
                </a:lnTo>
                <a:lnTo>
                  <a:pt x="10139779" y="96410"/>
                </a:lnTo>
                <a:lnTo>
                  <a:pt x="10175393" y="123939"/>
                </a:lnTo>
                <a:lnTo>
                  <a:pt x="10208498" y="154349"/>
                </a:lnTo>
                <a:lnTo>
                  <a:pt x="10238907" y="187454"/>
                </a:lnTo>
                <a:lnTo>
                  <a:pt x="10266436" y="223067"/>
                </a:lnTo>
                <a:lnTo>
                  <a:pt x="10290898" y="261004"/>
                </a:lnTo>
                <a:lnTo>
                  <a:pt x="10312107" y="301077"/>
                </a:lnTo>
                <a:lnTo>
                  <a:pt x="10329877" y="343101"/>
                </a:lnTo>
                <a:lnTo>
                  <a:pt x="10344022" y="386889"/>
                </a:lnTo>
                <a:lnTo>
                  <a:pt x="10354356" y="432256"/>
                </a:lnTo>
                <a:lnTo>
                  <a:pt x="10360693" y="479016"/>
                </a:lnTo>
                <a:lnTo>
                  <a:pt x="10362847" y="526982"/>
                </a:lnTo>
                <a:lnTo>
                  <a:pt x="10362847" y="2634833"/>
                </a:lnTo>
                <a:lnTo>
                  <a:pt x="10360693" y="2682799"/>
                </a:lnTo>
                <a:lnTo>
                  <a:pt x="10354356" y="2729558"/>
                </a:lnTo>
                <a:lnTo>
                  <a:pt x="10344022" y="2774926"/>
                </a:lnTo>
                <a:lnTo>
                  <a:pt x="10329877" y="2818714"/>
                </a:lnTo>
                <a:lnTo>
                  <a:pt x="10312107" y="2860738"/>
                </a:lnTo>
                <a:lnTo>
                  <a:pt x="10290898" y="2900811"/>
                </a:lnTo>
                <a:lnTo>
                  <a:pt x="10266436" y="2938747"/>
                </a:lnTo>
                <a:lnTo>
                  <a:pt x="10238907" y="2974361"/>
                </a:lnTo>
                <a:lnTo>
                  <a:pt x="10208498" y="3007466"/>
                </a:lnTo>
                <a:lnTo>
                  <a:pt x="10175393" y="3037876"/>
                </a:lnTo>
                <a:lnTo>
                  <a:pt x="10139779" y="3065405"/>
                </a:lnTo>
                <a:lnTo>
                  <a:pt x="10101843" y="3089867"/>
                </a:lnTo>
                <a:lnTo>
                  <a:pt x="10061770" y="3111076"/>
                </a:lnTo>
                <a:lnTo>
                  <a:pt x="10019746" y="3128846"/>
                </a:lnTo>
                <a:lnTo>
                  <a:pt x="9975958" y="3142991"/>
                </a:lnTo>
                <a:lnTo>
                  <a:pt x="9930591" y="3153325"/>
                </a:lnTo>
                <a:lnTo>
                  <a:pt x="9883831" y="3159662"/>
                </a:lnTo>
                <a:lnTo>
                  <a:pt x="9835865" y="3161816"/>
                </a:lnTo>
                <a:lnTo>
                  <a:pt x="526982" y="3161816"/>
                </a:lnTo>
                <a:lnTo>
                  <a:pt x="479015" y="3159662"/>
                </a:lnTo>
                <a:lnTo>
                  <a:pt x="432256" y="3153325"/>
                </a:lnTo>
                <a:lnTo>
                  <a:pt x="386889" y="3142991"/>
                </a:lnTo>
                <a:lnTo>
                  <a:pt x="343100" y="3128846"/>
                </a:lnTo>
                <a:lnTo>
                  <a:pt x="301077" y="3111076"/>
                </a:lnTo>
                <a:lnTo>
                  <a:pt x="261004" y="3089867"/>
                </a:lnTo>
                <a:lnTo>
                  <a:pt x="223067" y="3065405"/>
                </a:lnTo>
                <a:lnTo>
                  <a:pt x="187454" y="3037876"/>
                </a:lnTo>
                <a:lnTo>
                  <a:pt x="154349" y="3007466"/>
                </a:lnTo>
                <a:lnTo>
                  <a:pt x="123939" y="2974361"/>
                </a:lnTo>
                <a:lnTo>
                  <a:pt x="96410" y="2938747"/>
                </a:lnTo>
                <a:lnTo>
                  <a:pt x="71948" y="2900811"/>
                </a:lnTo>
                <a:lnTo>
                  <a:pt x="50739" y="2860738"/>
                </a:lnTo>
                <a:lnTo>
                  <a:pt x="32969" y="2818714"/>
                </a:lnTo>
                <a:lnTo>
                  <a:pt x="18824" y="2774926"/>
                </a:lnTo>
                <a:lnTo>
                  <a:pt x="8490" y="2729558"/>
                </a:lnTo>
                <a:lnTo>
                  <a:pt x="2153" y="2682799"/>
                </a:lnTo>
                <a:lnTo>
                  <a:pt x="0" y="2634833"/>
                </a:lnTo>
                <a:lnTo>
                  <a:pt x="0" y="526982"/>
                </a:lnTo>
                <a:close/>
              </a:path>
            </a:pathLst>
          </a:custGeom>
          <a:ln w="12700">
            <a:solidFill>
              <a:srgbClr val="FF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5879" y="3352291"/>
            <a:ext cx="4618990" cy="17754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7815" marR="265430" indent="-285750">
              <a:lnSpc>
                <a:spcPts val="2090"/>
              </a:lnSpc>
              <a:spcBef>
                <a:spcPts val="225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Geração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capacidades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capacitações nacionais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Visão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ambiciosa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Alinhamento</a:t>
            </a:r>
            <a:r>
              <a:rPr sz="175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integração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7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NIB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297815" algn="l"/>
                <a:tab pos="453453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eficiência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energética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88260" y="3230371"/>
            <a:ext cx="3728085" cy="18935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Maturidade</a:t>
            </a:r>
            <a:r>
              <a:rPr sz="175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tecnológica</a:t>
            </a:r>
            <a:r>
              <a:rPr sz="175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variada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médio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longo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prazo</a:t>
            </a:r>
            <a:endParaRPr sz="1750">
              <a:latin typeface="Arial"/>
              <a:cs typeface="Arial"/>
            </a:endParaRPr>
          </a:p>
          <a:p>
            <a:pPr marL="298450" marR="5080" indent="-285750">
              <a:lnSpc>
                <a:spcPts val="2060"/>
              </a:lnSpc>
              <a:spcBef>
                <a:spcPts val="1185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Mobilização</a:t>
            </a:r>
            <a:r>
              <a:rPr sz="175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múltiplos</a:t>
            </a:r>
            <a:r>
              <a:rPr sz="175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atores</a:t>
            </a:r>
            <a:r>
              <a:rPr sz="175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disciplinas</a:t>
            </a:r>
            <a:endParaRPr sz="175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1055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sistêmica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Ações estruturantes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8559" y="1501140"/>
            <a:ext cx="70269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ação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estruturante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descrita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seguindo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padrão.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5879" y="3230371"/>
            <a:ext cx="3007360" cy="12236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Desafio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abordado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Definição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ação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Metas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específicas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prazos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879" y="2758659"/>
            <a:ext cx="25126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FDA00"/>
                </a:solidFill>
                <a:latin typeface="Arial"/>
                <a:cs typeface="Arial"/>
              </a:rPr>
              <a:t>Elementos</a:t>
            </a:r>
            <a:r>
              <a:rPr sz="1950" spc="-9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DA00"/>
                </a:solidFill>
                <a:latin typeface="Arial"/>
                <a:cs typeface="Arial"/>
              </a:rPr>
              <a:t>descritivos: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0193" y="2428844"/>
            <a:ext cx="10363200" cy="3162300"/>
          </a:xfrm>
          <a:custGeom>
            <a:avLst/>
            <a:gdLst/>
            <a:ahLst/>
            <a:cxnLst/>
            <a:rect l="l" t="t" r="r" b="b"/>
            <a:pathLst>
              <a:path w="10363200" h="3162300">
                <a:moveTo>
                  <a:pt x="0" y="526982"/>
                </a:moveTo>
                <a:lnTo>
                  <a:pt x="2153" y="479016"/>
                </a:lnTo>
                <a:lnTo>
                  <a:pt x="8490" y="432256"/>
                </a:lnTo>
                <a:lnTo>
                  <a:pt x="18824" y="386889"/>
                </a:lnTo>
                <a:lnTo>
                  <a:pt x="32969" y="343101"/>
                </a:lnTo>
                <a:lnTo>
                  <a:pt x="50739" y="301077"/>
                </a:lnTo>
                <a:lnTo>
                  <a:pt x="71948" y="261004"/>
                </a:lnTo>
                <a:lnTo>
                  <a:pt x="96410" y="223067"/>
                </a:lnTo>
                <a:lnTo>
                  <a:pt x="123939" y="187454"/>
                </a:lnTo>
                <a:lnTo>
                  <a:pt x="154349" y="154349"/>
                </a:lnTo>
                <a:lnTo>
                  <a:pt x="187454" y="123939"/>
                </a:lnTo>
                <a:lnTo>
                  <a:pt x="223067" y="96410"/>
                </a:lnTo>
                <a:lnTo>
                  <a:pt x="261004" y="71948"/>
                </a:lnTo>
                <a:lnTo>
                  <a:pt x="301077" y="50739"/>
                </a:lnTo>
                <a:lnTo>
                  <a:pt x="343100" y="32969"/>
                </a:lnTo>
                <a:lnTo>
                  <a:pt x="386889" y="18824"/>
                </a:lnTo>
                <a:lnTo>
                  <a:pt x="432256" y="8490"/>
                </a:lnTo>
                <a:lnTo>
                  <a:pt x="479015" y="2153"/>
                </a:lnTo>
                <a:lnTo>
                  <a:pt x="526982" y="0"/>
                </a:lnTo>
                <a:lnTo>
                  <a:pt x="9835865" y="0"/>
                </a:lnTo>
                <a:lnTo>
                  <a:pt x="9883831" y="2153"/>
                </a:lnTo>
                <a:lnTo>
                  <a:pt x="9930591" y="8490"/>
                </a:lnTo>
                <a:lnTo>
                  <a:pt x="9975958" y="18824"/>
                </a:lnTo>
                <a:lnTo>
                  <a:pt x="10019746" y="32969"/>
                </a:lnTo>
                <a:lnTo>
                  <a:pt x="10061770" y="50739"/>
                </a:lnTo>
                <a:lnTo>
                  <a:pt x="10101843" y="71948"/>
                </a:lnTo>
                <a:lnTo>
                  <a:pt x="10139779" y="96410"/>
                </a:lnTo>
                <a:lnTo>
                  <a:pt x="10175393" y="123939"/>
                </a:lnTo>
                <a:lnTo>
                  <a:pt x="10208498" y="154349"/>
                </a:lnTo>
                <a:lnTo>
                  <a:pt x="10238907" y="187454"/>
                </a:lnTo>
                <a:lnTo>
                  <a:pt x="10266436" y="223067"/>
                </a:lnTo>
                <a:lnTo>
                  <a:pt x="10290898" y="261004"/>
                </a:lnTo>
                <a:lnTo>
                  <a:pt x="10312107" y="301077"/>
                </a:lnTo>
                <a:lnTo>
                  <a:pt x="10329877" y="343101"/>
                </a:lnTo>
                <a:lnTo>
                  <a:pt x="10344022" y="386889"/>
                </a:lnTo>
                <a:lnTo>
                  <a:pt x="10354356" y="432256"/>
                </a:lnTo>
                <a:lnTo>
                  <a:pt x="10360693" y="479016"/>
                </a:lnTo>
                <a:lnTo>
                  <a:pt x="10362847" y="526982"/>
                </a:lnTo>
                <a:lnTo>
                  <a:pt x="10362847" y="2634833"/>
                </a:lnTo>
                <a:lnTo>
                  <a:pt x="10360693" y="2682799"/>
                </a:lnTo>
                <a:lnTo>
                  <a:pt x="10354356" y="2729558"/>
                </a:lnTo>
                <a:lnTo>
                  <a:pt x="10344022" y="2774926"/>
                </a:lnTo>
                <a:lnTo>
                  <a:pt x="10329877" y="2818714"/>
                </a:lnTo>
                <a:lnTo>
                  <a:pt x="10312107" y="2860738"/>
                </a:lnTo>
                <a:lnTo>
                  <a:pt x="10290898" y="2900811"/>
                </a:lnTo>
                <a:lnTo>
                  <a:pt x="10266436" y="2938747"/>
                </a:lnTo>
                <a:lnTo>
                  <a:pt x="10238907" y="2974361"/>
                </a:lnTo>
                <a:lnTo>
                  <a:pt x="10208498" y="3007466"/>
                </a:lnTo>
                <a:lnTo>
                  <a:pt x="10175393" y="3037876"/>
                </a:lnTo>
                <a:lnTo>
                  <a:pt x="10139779" y="3065405"/>
                </a:lnTo>
                <a:lnTo>
                  <a:pt x="10101843" y="3089867"/>
                </a:lnTo>
                <a:lnTo>
                  <a:pt x="10061770" y="3111076"/>
                </a:lnTo>
                <a:lnTo>
                  <a:pt x="10019746" y="3128846"/>
                </a:lnTo>
                <a:lnTo>
                  <a:pt x="9975958" y="3142991"/>
                </a:lnTo>
                <a:lnTo>
                  <a:pt x="9930591" y="3153325"/>
                </a:lnTo>
                <a:lnTo>
                  <a:pt x="9883831" y="3159662"/>
                </a:lnTo>
                <a:lnTo>
                  <a:pt x="9835865" y="3161816"/>
                </a:lnTo>
                <a:lnTo>
                  <a:pt x="526982" y="3161816"/>
                </a:lnTo>
                <a:lnTo>
                  <a:pt x="479015" y="3159662"/>
                </a:lnTo>
                <a:lnTo>
                  <a:pt x="432256" y="3153325"/>
                </a:lnTo>
                <a:lnTo>
                  <a:pt x="386889" y="3142991"/>
                </a:lnTo>
                <a:lnTo>
                  <a:pt x="343100" y="3128846"/>
                </a:lnTo>
                <a:lnTo>
                  <a:pt x="301077" y="3111076"/>
                </a:lnTo>
                <a:lnTo>
                  <a:pt x="261004" y="3089867"/>
                </a:lnTo>
                <a:lnTo>
                  <a:pt x="223067" y="3065405"/>
                </a:lnTo>
                <a:lnTo>
                  <a:pt x="187454" y="3037876"/>
                </a:lnTo>
                <a:lnTo>
                  <a:pt x="154349" y="3007466"/>
                </a:lnTo>
                <a:lnTo>
                  <a:pt x="123939" y="2974361"/>
                </a:lnTo>
                <a:lnTo>
                  <a:pt x="96410" y="2938747"/>
                </a:lnTo>
                <a:lnTo>
                  <a:pt x="71948" y="2900811"/>
                </a:lnTo>
                <a:lnTo>
                  <a:pt x="50739" y="2860738"/>
                </a:lnTo>
                <a:lnTo>
                  <a:pt x="32969" y="2818714"/>
                </a:lnTo>
                <a:lnTo>
                  <a:pt x="18824" y="2774926"/>
                </a:lnTo>
                <a:lnTo>
                  <a:pt x="8490" y="2729558"/>
                </a:lnTo>
                <a:lnTo>
                  <a:pt x="2153" y="2682799"/>
                </a:lnTo>
                <a:lnTo>
                  <a:pt x="0" y="2634833"/>
                </a:lnTo>
                <a:lnTo>
                  <a:pt x="0" y="526982"/>
                </a:lnTo>
                <a:close/>
              </a:path>
            </a:pathLst>
          </a:custGeom>
          <a:ln w="12700">
            <a:solidFill>
              <a:srgbClr val="FFD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88260" y="3230371"/>
            <a:ext cx="2809875" cy="8178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Orçamento</a:t>
            </a:r>
            <a:r>
              <a:rPr sz="175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estimado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9781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Fontes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financiamento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735" y="21785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329" y="1502538"/>
            <a:ext cx="9222740" cy="963294"/>
          </a:xfrm>
          <a:custGeom>
            <a:avLst/>
            <a:gdLst/>
            <a:ahLst/>
            <a:cxnLst/>
            <a:rect l="l" t="t" r="r" b="b"/>
            <a:pathLst>
              <a:path w="9222740" h="963294">
                <a:moveTo>
                  <a:pt x="9062002" y="0"/>
                </a:moveTo>
                <a:lnTo>
                  <a:pt x="160496" y="0"/>
                </a:lnTo>
                <a:lnTo>
                  <a:pt x="109767" y="8182"/>
                </a:lnTo>
                <a:lnTo>
                  <a:pt x="65709" y="30966"/>
                </a:lnTo>
                <a:lnTo>
                  <a:pt x="30966" y="65709"/>
                </a:lnTo>
                <a:lnTo>
                  <a:pt x="8182" y="109767"/>
                </a:lnTo>
                <a:lnTo>
                  <a:pt x="0" y="160496"/>
                </a:lnTo>
                <a:lnTo>
                  <a:pt x="0" y="802443"/>
                </a:lnTo>
                <a:lnTo>
                  <a:pt x="8182" y="853173"/>
                </a:lnTo>
                <a:lnTo>
                  <a:pt x="30966" y="897231"/>
                </a:lnTo>
                <a:lnTo>
                  <a:pt x="65709" y="931974"/>
                </a:lnTo>
                <a:lnTo>
                  <a:pt x="109767" y="954758"/>
                </a:lnTo>
                <a:lnTo>
                  <a:pt x="160496" y="962940"/>
                </a:lnTo>
                <a:lnTo>
                  <a:pt x="9062002" y="962940"/>
                </a:lnTo>
                <a:lnTo>
                  <a:pt x="9112731" y="954758"/>
                </a:lnTo>
                <a:lnTo>
                  <a:pt x="9156789" y="931974"/>
                </a:lnTo>
                <a:lnTo>
                  <a:pt x="9191532" y="897231"/>
                </a:lnTo>
                <a:lnTo>
                  <a:pt x="9214316" y="853173"/>
                </a:lnTo>
                <a:lnTo>
                  <a:pt x="9222498" y="802443"/>
                </a:lnTo>
                <a:lnTo>
                  <a:pt x="9222498" y="160496"/>
                </a:lnTo>
                <a:lnTo>
                  <a:pt x="9214316" y="109767"/>
                </a:lnTo>
                <a:lnTo>
                  <a:pt x="9191532" y="65709"/>
                </a:lnTo>
                <a:lnTo>
                  <a:pt x="9156789" y="30966"/>
                </a:lnTo>
                <a:lnTo>
                  <a:pt x="9112731" y="8182"/>
                </a:lnTo>
                <a:lnTo>
                  <a:pt x="9062002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375" y="772858"/>
            <a:ext cx="7500295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Infraestrutura e Desenvolvimento de IA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37375" y="3555672"/>
            <a:ext cx="9162415" cy="16135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0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3,0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bilhões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Sustentabilidade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Energias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Renováveis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Estruturação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Ecossistema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1,4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bilhão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Arial"/>
                <a:cs typeface="Arial"/>
              </a:rPr>
              <a:t>Pesquisa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873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6795" y="1608835"/>
            <a:ext cx="894397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Objetivo:</a:t>
            </a:r>
            <a:r>
              <a:rPr sz="1750" spc="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Posicionar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líder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mundial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Artificial,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impulsionando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projetos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pesquisas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melhorem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substancialmente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brasileiros,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inovadoras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acessíveis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desafios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país.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155" y="781576"/>
            <a:ext cx="1508105" cy="4387631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1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3087" y="2984994"/>
            <a:ext cx="81163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R$ 5,79 bilhões para 13 ações divididas em: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75686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Infraestrutura e Desenvolvimento de IA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0155" y="781576"/>
            <a:ext cx="1508105" cy="4247623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1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46966" y="1977655"/>
            <a:ext cx="8545195" cy="4880610"/>
          </a:xfrm>
          <a:custGeom>
            <a:avLst/>
            <a:gdLst/>
            <a:ahLst/>
            <a:cxnLst/>
            <a:rect l="l" t="t" r="r" b="b"/>
            <a:pathLst>
              <a:path w="8545195" h="4880609">
                <a:moveTo>
                  <a:pt x="0" y="0"/>
                </a:moveTo>
                <a:lnTo>
                  <a:pt x="8545033" y="0"/>
                </a:lnTo>
                <a:lnTo>
                  <a:pt x="8545033" y="4880343"/>
                </a:lnTo>
                <a:lnTo>
                  <a:pt x="0" y="48803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8072" y="2343403"/>
            <a:ext cx="7547609" cy="373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Destaques: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 dirty="0">
              <a:latin typeface="Arial"/>
              <a:cs typeface="Arial"/>
            </a:endParaRPr>
          </a:p>
          <a:p>
            <a:pPr marL="355600" marR="527050" indent="-342900">
              <a:lnSpc>
                <a:spcPts val="2090"/>
              </a:lnSpc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Supercomputador</a:t>
            </a:r>
            <a:r>
              <a:rPr sz="1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impulsionar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pesquisa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ponta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Brasil.</a:t>
            </a:r>
            <a:endParaRPr sz="1750" dirty="0">
              <a:latin typeface="Arial"/>
              <a:cs typeface="Arial"/>
            </a:endParaRPr>
          </a:p>
          <a:p>
            <a:pPr marL="355600" marR="1300480" indent="-342900">
              <a:lnSpc>
                <a:spcPts val="2090"/>
              </a:lnSpc>
              <a:spcBef>
                <a:spcPts val="1125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processadores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alto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desempenho</a:t>
            </a:r>
            <a:r>
              <a:rPr sz="175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projetos</a:t>
            </a:r>
            <a:r>
              <a:rPr sz="175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cooperação</a:t>
            </a:r>
            <a:r>
              <a:rPr sz="175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internacional.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sustentável,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baseada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energias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renováveis.</a:t>
            </a:r>
            <a:endParaRPr sz="1750" dirty="0">
              <a:latin typeface="Arial"/>
              <a:cs typeface="Arial"/>
            </a:endParaRPr>
          </a:p>
          <a:p>
            <a:pPr marL="355600" marR="370205" indent="-342900">
              <a:lnSpc>
                <a:spcPts val="2090"/>
              </a:lnSpc>
              <a:spcBef>
                <a:spcPts val="116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Modelos</a:t>
            </a:r>
            <a:r>
              <a:rPr sz="17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linguagem</a:t>
            </a:r>
            <a:r>
              <a:rPr sz="175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português</a:t>
            </a:r>
            <a:r>
              <a:rPr sz="175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nível</a:t>
            </a:r>
            <a:r>
              <a:rPr sz="175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mundial,</a:t>
            </a:r>
            <a:r>
              <a:rPr sz="17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garantindo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redução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vieses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soberania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País.</a:t>
            </a:r>
            <a:endParaRPr sz="1750" dirty="0">
              <a:latin typeface="Arial"/>
              <a:cs typeface="Arial"/>
            </a:endParaRPr>
          </a:p>
          <a:p>
            <a:pPr marL="355600" marR="5080" indent="-342900">
              <a:lnSpc>
                <a:spcPts val="2090"/>
              </a:lnSpc>
              <a:spcBef>
                <a:spcPts val="1125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centros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excelência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IA,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fomentando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pesquisa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todas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regiões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do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país.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4261" y="1265256"/>
            <a:ext cx="3255645" cy="38773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195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Supercomputador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407670">
              <a:lnSpc>
                <a:spcPct val="101899"/>
              </a:lnSpc>
              <a:spcBef>
                <a:spcPts val="76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Aquisição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supercomputador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especializado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–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Top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Mundial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299"/>
              </a:lnSpc>
              <a:spcBef>
                <a:spcPts val="7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significativamente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processamento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alto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desempenho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100965">
              <a:lnSpc>
                <a:spcPct val="100000"/>
              </a:lnSpc>
              <a:spcBef>
                <a:spcPts val="7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tualização</a:t>
            </a:r>
            <a:r>
              <a:rPr sz="160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supercomputador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Santos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Dummont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4E4E4E"/>
                </a:solidFill>
                <a:latin typeface="Arial"/>
                <a:cs typeface="Arial"/>
              </a:rPr>
              <a:t>LNCC,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que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esteja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entre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cinco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maior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processamento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lista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4E4E4E"/>
                </a:solidFill>
                <a:latin typeface="Arial"/>
                <a:cs typeface="Arial"/>
              </a:rPr>
              <a:t>TOP500,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6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4E4E4E"/>
                </a:solidFill>
                <a:latin typeface="Arial"/>
                <a:cs typeface="Arial"/>
              </a:rPr>
              <a:t>1,8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bilhão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reembolsável,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4E4E4E"/>
                </a:solidFill>
                <a:latin typeface="Arial"/>
                <a:cs typeface="Arial"/>
              </a:rPr>
              <a:t>Petrobras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 e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FAPESP)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1608" y="1369059"/>
            <a:ext cx="3214370" cy="37769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54025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Ampliação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capacidade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processamento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CENAPADs</a:t>
            </a:r>
            <a:endParaRPr sz="1600">
              <a:latin typeface="Arial"/>
              <a:cs typeface="Arial"/>
            </a:endParaRPr>
          </a:p>
          <a:p>
            <a:pPr marL="12700" marR="323850">
              <a:lnSpc>
                <a:spcPct val="102600"/>
              </a:lnSpc>
              <a:spcBef>
                <a:spcPts val="6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Compra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supercomputadores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centros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supercomputação</a:t>
            </a:r>
            <a:r>
              <a:rPr sz="1550" spc="3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regionais</a:t>
            </a:r>
            <a:endParaRPr sz="1550">
              <a:latin typeface="Arial"/>
              <a:cs typeface="Arial"/>
            </a:endParaRPr>
          </a:p>
          <a:p>
            <a:pPr marL="12700" marR="94615">
              <a:lnSpc>
                <a:spcPct val="99200"/>
              </a:lnSpc>
              <a:spcBef>
                <a:spcPts val="9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distribuição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regional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capacidade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processamento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alto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desempenho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73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da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4E4E4E"/>
                </a:solidFill>
                <a:latin typeface="Arial"/>
                <a:cs typeface="Arial"/>
              </a:rPr>
              <a:t>CENAPADs,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distribuídos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5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regiões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4E4E4E"/>
                </a:solidFill>
                <a:latin typeface="Arial"/>
                <a:cs typeface="Arial"/>
              </a:rPr>
              <a:t>País,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125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18956" y="1366011"/>
            <a:ext cx="3282950" cy="37769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50825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Redes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conexão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alta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velocidade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supercomputação</a:t>
            </a:r>
            <a:endParaRPr sz="1600">
              <a:latin typeface="Arial"/>
              <a:cs typeface="Arial"/>
            </a:endParaRPr>
          </a:p>
          <a:p>
            <a:pPr marL="12700" marR="46990">
              <a:lnSpc>
                <a:spcPct val="104099"/>
              </a:lnSpc>
              <a:spcBef>
                <a:spcPts val="65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acesso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supercomputadores,</a:t>
            </a:r>
            <a:r>
              <a:rPr sz="1550" spc="3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investimentos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2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equipamentos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entrada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conexão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8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Conectar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garantir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acesso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aos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supercomputadores brasileiros</a:t>
            </a:r>
            <a:endParaRPr sz="1600">
              <a:latin typeface="Arial"/>
              <a:cs typeface="Arial"/>
            </a:endParaRPr>
          </a:p>
          <a:p>
            <a:pPr marL="12700" marR="280035">
              <a:lnSpc>
                <a:spcPct val="101899"/>
              </a:lnSpc>
              <a:spcBef>
                <a:spcPts val="73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Interligação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todos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os centros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supercomputação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redes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alta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velocidade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52,4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 e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Petrobras)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486" y="929859"/>
            <a:ext cx="506349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90" dirty="0">
                <a:solidFill>
                  <a:srgbClr val="767171"/>
                </a:solidFill>
                <a:latin typeface="Arial"/>
                <a:cs typeface="Arial"/>
              </a:rPr>
              <a:t>1.1.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Nacional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Infraestrutura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8486" y="1362964"/>
            <a:ext cx="3289300" cy="335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Pró-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Infra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26364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aquisição,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instalação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modernização</a:t>
            </a:r>
            <a:r>
              <a:rPr sz="1550" spc="3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3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550" spc="3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nas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14" dirty="0">
                <a:solidFill>
                  <a:srgbClr val="4E4E4E"/>
                </a:solidFill>
                <a:latin typeface="Arial"/>
                <a:cs typeface="Arial"/>
              </a:rPr>
              <a:t>ICTs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brasileiras.</a:t>
            </a:r>
            <a:endParaRPr sz="1550">
              <a:latin typeface="Arial"/>
              <a:cs typeface="Arial"/>
            </a:endParaRPr>
          </a:p>
          <a:p>
            <a:pPr marL="12700" marR="247015">
              <a:lnSpc>
                <a:spcPct val="100400"/>
              </a:lnSpc>
              <a:spcBef>
                <a:spcPts val="14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Expandir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modernizar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computacional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4E4E4E"/>
                </a:solidFill>
                <a:latin typeface="Arial"/>
                <a:cs typeface="Arial"/>
              </a:rPr>
              <a:t>ICTs,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incluindo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datacenters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processadores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especializados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25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250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1370" y="1362964"/>
            <a:ext cx="3228340" cy="4935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18159">
              <a:lnSpc>
                <a:spcPct val="99200"/>
              </a:lnSpc>
              <a:spcBef>
                <a:spcPts val="114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5.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Parcerias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internacionais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para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nós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supercomputador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chips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aceleradores</a:t>
            </a:r>
            <a:endParaRPr sz="1600">
              <a:latin typeface="Arial"/>
              <a:cs typeface="Arial"/>
            </a:endParaRPr>
          </a:p>
          <a:p>
            <a:pPr marL="12700" marR="99695">
              <a:lnSpc>
                <a:spcPct val="104099"/>
              </a:lnSpc>
              <a:spcBef>
                <a:spcPts val="7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parcerias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nós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supercomputador</a:t>
            </a:r>
            <a:r>
              <a:rPr sz="1550" spc="229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chips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aceleradores.</a:t>
            </a:r>
            <a:endParaRPr sz="1550">
              <a:latin typeface="Arial"/>
              <a:cs typeface="Arial"/>
            </a:endParaRPr>
          </a:p>
          <a:p>
            <a:pPr marL="12700" marR="398145">
              <a:lnSpc>
                <a:spcPct val="101899"/>
              </a:lnSpc>
              <a:spcBef>
                <a:spcPts val="76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Superar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dependência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tecnológica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externa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componentes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críticos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1430">
              <a:lnSpc>
                <a:spcPct val="100299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menos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duas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parcerias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meses;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aceleradores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24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meses;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dois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racks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completos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36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7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765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não-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reembolsável,</a:t>
            </a:r>
            <a:r>
              <a:rPr sz="12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setor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privado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organismos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internacionais)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94253" y="1362964"/>
            <a:ext cx="3273425" cy="51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42240">
              <a:lnSpc>
                <a:spcPct val="99400"/>
              </a:lnSpc>
              <a:spcBef>
                <a:spcPts val="11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6.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Parcerias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internacionais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para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compartilhamento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infraestrutura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P&amp;D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28270">
              <a:lnSpc>
                <a:spcPct val="105200"/>
              </a:lnSpc>
              <a:spcBef>
                <a:spcPts val="1300"/>
              </a:spcBef>
            </a:pP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Compartilhamento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outros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países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endParaRPr sz="1550">
              <a:latin typeface="Arial"/>
              <a:cs typeface="Arial"/>
            </a:endParaRPr>
          </a:p>
          <a:p>
            <a:pPr marL="12700" marR="86360">
              <a:lnSpc>
                <a:spcPct val="99200"/>
              </a:lnSpc>
              <a:spcBef>
                <a:spcPts val="14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acesso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ponta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países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especialmente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América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Latina,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Caribe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África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significativamente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conexão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Rede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Clara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Rede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Scalac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24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meses;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30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colaborativos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que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utilizem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infraestrutura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 marR="161290">
              <a:lnSpc>
                <a:spcPts val="1900"/>
              </a:lnSpc>
              <a:spcBef>
                <a:spcPts val="14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50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(</a:t>
            </a:r>
            <a:r>
              <a:rPr sz="1200" spc="-65" dirty="0">
                <a:solidFill>
                  <a:srgbClr val="4E4E4E"/>
                </a:solidFill>
                <a:latin typeface="Arial"/>
                <a:cs typeface="Arial"/>
              </a:rPr>
              <a:t>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8486" y="929859"/>
            <a:ext cx="506349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90" dirty="0">
                <a:solidFill>
                  <a:srgbClr val="767171"/>
                </a:solidFill>
                <a:latin typeface="Arial"/>
                <a:cs typeface="Arial"/>
              </a:rPr>
              <a:t>1.1.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Nacional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Infraestrutura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486" y="765298"/>
            <a:ext cx="6771640" cy="419735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1.2.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767171"/>
                </a:solidFill>
                <a:latin typeface="Arial"/>
                <a:cs typeface="Arial"/>
              </a:rPr>
              <a:t>Sustentabilidade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Energias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70" dirty="0">
                <a:solidFill>
                  <a:srgbClr val="767171"/>
                </a:solidFill>
                <a:latin typeface="Arial"/>
                <a:cs typeface="Arial"/>
              </a:rPr>
              <a:t>Renováveis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7.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Pró-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Infra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Sustentável</a:t>
            </a:r>
            <a:endParaRPr sz="1600">
              <a:latin typeface="Arial"/>
              <a:cs typeface="Arial"/>
            </a:endParaRPr>
          </a:p>
          <a:p>
            <a:pPr marL="12700" marR="1996439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infraestrutura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energética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sustentável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eficiente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datacenters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instalações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(fontes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renováveis;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resfriamento;</a:t>
            </a:r>
            <a:r>
              <a:rPr sz="1550" spc="2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equipamentos</a:t>
            </a:r>
            <a:r>
              <a:rPr sz="1550" spc="2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2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menor</a:t>
            </a:r>
            <a:r>
              <a:rPr sz="1550" spc="2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consumo)</a:t>
            </a:r>
            <a:endParaRPr sz="1550">
              <a:latin typeface="Arial"/>
              <a:cs typeface="Arial"/>
            </a:endParaRPr>
          </a:p>
          <a:p>
            <a:pPr marL="12700" marR="1753870">
              <a:lnSpc>
                <a:spcPts val="1900"/>
              </a:lnSpc>
              <a:spcBef>
                <a:spcPts val="16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Implementar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energia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renovável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sustentável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recursos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suportar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crescimento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Brasil,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aproveitando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matriz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energética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limpa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país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42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 marR="2668905">
              <a:lnSpc>
                <a:spcPct val="97900"/>
              </a:lnSpc>
              <a:spcBef>
                <a:spcPts val="153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500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3473" y="1359915"/>
            <a:ext cx="4953635" cy="310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8.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Pilha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Software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274955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todas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camadas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software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necessárias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aplicações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36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Desenvolver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pilha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software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IA,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visando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otimizar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desempenho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promover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independência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tecnológica</a:t>
            </a:r>
            <a:endParaRPr sz="1600">
              <a:latin typeface="Arial"/>
              <a:cs typeface="Arial"/>
            </a:endParaRPr>
          </a:p>
          <a:p>
            <a:pPr marL="12700" marR="589280">
              <a:lnSpc>
                <a:spcPct val="100000"/>
              </a:lnSpc>
              <a:spcBef>
                <a:spcPts val="13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pilha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software nacional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completa</a:t>
            </a:r>
            <a:r>
              <a:rPr sz="1600" spc="-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 marR="696595">
              <a:lnSpc>
                <a:spcPct val="100000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292,5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reembolsável</a:t>
            </a:r>
            <a:r>
              <a:rPr sz="12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2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1339" y="1359915"/>
            <a:ext cx="4956810" cy="3840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9.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baseada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dados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nacionais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(LLM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português)</a:t>
            </a:r>
            <a:endParaRPr sz="1600">
              <a:latin typeface="Arial"/>
              <a:cs typeface="Arial"/>
            </a:endParaRPr>
          </a:p>
          <a:p>
            <a:pPr marL="12700" marR="21590" algn="just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curadoria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conjuntos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nacionais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modelos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fundacionais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especializados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português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14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Criar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aprimorar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base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nacionais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treinamento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reduzindo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dependência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externa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contemplando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diversidade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especificidades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87630">
              <a:lnSpc>
                <a:spcPct val="101299"/>
              </a:lnSpc>
              <a:spcBef>
                <a:spcPts val="13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conjuntos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dados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nacionais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curados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treinamento;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Construção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um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modelo</a:t>
            </a:r>
            <a:r>
              <a:rPr sz="1600" spc="-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LLM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robusto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português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 marR="78105">
              <a:lnSpc>
                <a:spcPct val="97900"/>
              </a:lnSpc>
              <a:spcBef>
                <a:spcPts val="143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40" dirty="0">
                <a:solidFill>
                  <a:srgbClr val="4E4E4E"/>
                </a:solidFill>
                <a:latin typeface="Arial"/>
                <a:cs typeface="Arial"/>
              </a:rPr>
              <a:t>1,1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bilhão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reembolsável</a:t>
            </a:r>
            <a:r>
              <a:rPr sz="12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2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486" y="929859"/>
            <a:ext cx="778637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20" dirty="0">
                <a:solidFill>
                  <a:srgbClr val="767171"/>
                </a:solidFill>
                <a:latin typeface="Arial"/>
                <a:cs typeface="Arial"/>
              </a:rPr>
              <a:t>1.3.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20" dirty="0">
                <a:solidFill>
                  <a:srgbClr val="767171"/>
                </a:solidFill>
                <a:latin typeface="Arial"/>
                <a:cs typeface="Arial"/>
              </a:rPr>
              <a:t>Estruturação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767171"/>
                </a:solidFill>
                <a:latin typeface="Arial"/>
                <a:cs typeface="Arial"/>
              </a:rPr>
              <a:t>do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Ecossistema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20" dirty="0">
                <a:solidFill>
                  <a:srgbClr val="767171"/>
                </a:solidFill>
                <a:latin typeface="Arial"/>
                <a:cs typeface="Arial"/>
              </a:rPr>
              <a:t>Dados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0" dirty="0">
                <a:solidFill>
                  <a:srgbClr val="767171"/>
                </a:solidFill>
                <a:latin typeface="Arial"/>
                <a:cs typeface="Arial"/>
              </a:rPr>
              <a:t>Software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486" y="1362964"/>
            <a:ext cx="5020310" cy="292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10.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Fomento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FF0000"/>
                </a:solidFill>
                <a:latin typeface="Arial"/>
                <a:cs typeface="Arial"/>
              </a:rPr>
              <a:t>às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atividades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P&amp;D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IA</a:t>
            </a:r>
            <a:endParaRPr sz="1600">
              <a:latin typeface="Arial"/>
              <a:cs typeface="Arial"/>
            </a:endParaRPr>
          </a:p>
          <a:p>
            <a:pPr marL="12700" marR="194945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Lançamento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editais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iniciativas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financiamento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P&amp;D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inclusive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temáticos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(educação,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saúde,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ambiente,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economia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criativa,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dentre</a:t>
            </a:r>
            <a:r>
              <a:rPr sz="1550" spc="2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outras)</a:t>
            </a:r>
            <a:endParaRPr sz="1550">
              <a:latin typeface="Arial"/>
              <a:cs typeface="Arial"/>
            </a:endParaRPr>
          </a:p>
          <a:p>
            <a:pPr marL="12700" marR="372745">
              <a:lnSpc>
                <a:spcPts val="1900"/>
              </a:lnSpc>
              <a:spcBef>
                <a:spcPts val="16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Impulsionar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P&amp;D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multidisciplinar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no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Brasil,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integrando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diferentes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áreas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do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conhecimento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Metas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específicas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cada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iniciativa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4E4E4E"/>
                </a:solidFill>
                <a:latin typeface="Arial"/>
                <a:cs typeface="Arial"/>
              </a:rPr>
              <a:t>(CAPES,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CNPq)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 (2024-28):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553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E4E4E"/>
                </a:solidFill>
                <a:latin typeface="Arial"/>
                <a:cs typeface="Arial"/>
              </a:rPr>
              <a:t>(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FNDCT/CNPq</a:t>
            </a:r>
            <a:r>
              <a:rPr sz="12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CAPES</a:t>
            </a:r>
            <a:r>
              <a:rPr sz="1200" spc="-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0764" y="1362964"/>
            <a:ext cx="5013960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35" dirty="0">
                <a:solidFill>
                  <a:srgbClr val="FF0000"/>
                </a:solidFill>
                <a:latin typeface="Arial"/>
                <a:cs typeface="Arial"/>
              </a:rPr>
              <a:t>11.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INCTs</a:t>
            </a:r>
            <a:r>
              <a:rPr sz="1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  <a:spcBef>
                <a:spcPts val="135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pesquisa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através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Institutos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Nacionais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Ciência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(INCTs),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integrando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computação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ciências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exatas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áreas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ciências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sociais,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humanas,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culturais,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econômicas</a:t>
            </a:r>
            <a:r>
              <a:rPr sz="1550" spc="5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jurídicas</a:t>
            </a:r>
            <a:endParaRPr sz="1550">
              <a:latin typeface="Arial"/>
              <a:cs typeface="Arial"/>
            </a:endParaRPr>
          </a:p>
          <a:p>
            <a:pPr marL="12700" marR="29209">
              <a:lnSpc>
                <a:spcPct val="100299"/>
              </a:lnSpc>
              <a:spcBef>
                <a:spcPts val="13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Consolidar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multidisciplinar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excelência,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capaz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desenvolver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soluções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 orientadas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enfrentamento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desafios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nacionais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áreas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educação,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ambiente,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economia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criativa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indústria.</a:t>
            </a:r>
            <a:endParaRPr sz="1600">
              <a:latin typeface="Arial"/>
              <a:cs typeface="Arial"/>
            </a:endParaRPr>
          </a:p>
          <a:p>
            <a:pPr marL="12700" marR="112395">
              <a:lnSpc>
                <a:spcPct val="100000"/>
              </a:lnSpc>
              <a:spcBef>
                <a:spcPts val="13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4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centros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temáticos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interdisciplinares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estudos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avançados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(FNDCT/CNPq)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486" y="929859"/>
            <a:ext cx="54082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1.4.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5" dirty="0">
                <a:solidFill>
                  <a:srgbClr val="767171"/>
                </a:solidFill>
                <a:latin typeface="Arial"/>
                <a:cs typeface="Arial"/>
              </a:rPr>
              <a:t>Pesquisa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Desenvolvimento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95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8364" y="1362964"/>
            <a:ext cx="4639945" cy="38404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02260">
              <a:lnSpc>
                <a:spcPts val="1900"/>
              </a:lnSpc>
              <a:spcBef>
                <a:spcPts val="18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13.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Fomento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P&amp;D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cooperação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América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Latina,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Caribe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África</a:t>
            </a:r>
            <a:endParaRPr sz="1600">
              <a:latin typeface="Arial"/>
              <a:cs typeface="Arial"/>
            </a:endParaRPr>
          </a:p>
          <a:p>
            <a:pPr marL="12700" marR="120650">
              <a:lnSpc>
                <a:spcPct val="1018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P&amp;D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colaborativo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internacional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instituições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pesquisa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universidades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América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Latina,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Caribe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África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6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Fortalecer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cooperação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científica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tecnológica</a:t>
            </a:r>
            <a:r>
              <a:rPr sz="1600" spc="-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entre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países,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promovendo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conjunto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soluções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desafios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comuns</a:t>
            </a:r>
            <a:endParaRPr sz="1600">
              <a:latin typeface="Arial"/>
              <a:cs typeface="Arial"/>
            </a:endParaRPr>
          </a:p>
          <a:p>
            <a:pPr marL="12700" marR="20955">
              <a:lnSpc>
                <a:spcPct val="103800"/>
              </a:lnSpc>
              <a:spcBef>
                <a:spcPts val="124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Apoio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100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projetos </a:t>
            </a:r>
            <a:r>
              <a:rPr sz="1600" spc="-25" dirty="0">
                <a:latin typeface="Arial"/>
                <a:cs typeface="Arial"/>
              </a:rPr>
              <a:t>colaborativos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com </a:t>
            </a:r>
            <a:r>
              <a:rPr sz="1600" spc="-90" dirty="0">
                <a:latin typeface="Arial"/>
                <a:cs typeface="Arial"/>
              </a:rPr>
              <a:t>países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América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Latina,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Caribe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África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até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 marR="568325">
              <a:lnSpc>
                <a:spcPct val="97900"/>
              </a:lnSpc>
              <a:spcBef>
                <a:spcPts val="143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486" y="765298"/>
            <a:ext cx="5408295" cy="419735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1.4.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5" dirty="0">
                <a:solidFill>
                  <a:srgbClr val="767171"/>
                </a:solidFill>
                <a:latin typeface="Arial"/>
                <a:cs typeface="Arial"/>
              </a:rPr>
              <a:t>Pesquisa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Desenvolvimento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95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12.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Instituto</a:t>
            </a:r>
            <a:r>
              <a:rPr sz="16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Nacional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Informática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foco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923290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Instituto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Informática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fomentar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pesquisa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avançada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687070">
              <a:lnSpc>
                <a:spcPct val="101899"/>
              </a:lnSpc>
              <a:spcBef>
                <a:spcPts val="13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Fortalecer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P&amp;D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impacto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CT&amp;I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potencial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competitividade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global</a:t>
            </a:r>
            <a:endParaRPr sz="1600">
              <a:latin typeface="Arial"/>
              <a:cs typeface="Arial"/>
            </a:endParaRPr>
          </a:p>
          <a:p>
            <a:pPr marL="12700" marR="615950">
              <a:lnSpc>
                <a:spcPct val="99200"/>
              </a:lnSpc>
              <a:spcBef>
                <a:spcPts val="13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Múltiplas</a:t>
            </a:r>
            <a:r>
              <a:rPr sz="1600" spc="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767171"/>
                </a:solidFill>
                <a:latin typeface="Arial"/>
                <a:cs typeface="Arial"/>
              </a:rPr>
              <a:t>metas,</a:t>
            </a:r>
            <a:r>
              <a:rPr sz="1600" spc="-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incluindo</a:t>
            </a:r>
            <a:r>
              <a:rPr sz="1600" spc="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estabelecimento</a:t>
            </a:r>
            <a:r>
              <a:rPr sz="1600" spc="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5</a:t>
            </a:r>
            <a:r>
              <a:rPr sz="1600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grupos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pesquisa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6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767171"/>
                </a:solidFill>
                <a:latin typeface="Arial"/>
                <a:cs typeface="Arial"/>
              </a:rPr>
              <a:t>meses;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Lançamento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Instituto</a:t>
            </a:r>
            <a:r>
              <a:rPr sz="1600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9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767171"/>
                </a:solidFill>
                <a:latin typeface="Arial"/>
                <a:cs typeface="Arial"/>
              </a:rPr>
              <a:t>meses;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767171"/>
                </a:solidFill>
                <a:latin typeface="Arial"/>
                <a:cs typeface="Arial"/>
              </a:rPr>
              <a:t>Início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767171"/>
                </a:solidFill>
                <a:latin typeface="Arial"/>
                <a:cs typeface="Arial"/>
              </a:rPr>
              <a:t>das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operações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apoio</a:t>
            </a:r>
            <a:r>
              <a:rPr sz="1600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767171"/>
                </a:solidFill>
                <a:latin typeface="Arial"/>
                <a:cs typeface="Arial"/>
              </a:rPr>
              <a:t>a </a:t>
            </a:r>
            <a:r>
              <a:rPr sz="1600" spc="-25" dirty="0">
                <a:solidFill>
                  <a:srgbClr val="767171"/>
                </a:solidFill>
                <a:latin typeface="Arial"/>
                <a:cs typeface="Arial"/>
              </a:rPr>
              <a:t>startups</a:t>
            </a:r>
            <a:r>
              <a:rPr sz="1600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767171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67171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 marR="1336675">
              <a:lnSpc>
                <a:spcPct val="97900"/>
              </a:lnSpc>
              <a:spcBef>
                <a:spcPts val="153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120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não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1" y="3147250"/>
            <a:ext cx="186499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5" dirty="0">
                <a:solidFill>
                  <a:srgbClr val="FFFFFF"/>
                </a:solidFill>
              </a:rPr>
              <a:t>Introdução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993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675" dirty="0">
                <a:solidFill>
                  <a:srgbClr val="173EFF"/>
                </a:solidFill>
              </a:rPr>
              <a:t>1</a:t>
            </a:r>
            <a:r>
              <a:rPr spc="-145" dirty="0">
                <a:solidFill>
                  <a:srgbClr val="173EFF"/>
                </a:solidFill>
              </a:rPr>
              <a:t> </a:t>
            </a:r>
            <a:r>
              <a:rPr spc="-105" dirty="0">
                <a:solidFill>
                  <a:srgbClr val="173EFF"/>
                </a:solidFill>
              </a:rPr>
              <a:t>Infraestrutura</a:t>
            </a:r>
            <a:r>
              <a:rPr spc="-15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29" dirty="0">
                <a:solidFill>
                  <a:srgbClr val="173EFF"/>
                </a:solidFill>
              </a:rPr>
              <a:t>Desenvolvimento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55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649" y="1324273"/>
          <a:ext cx="10367645" cy="357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1440" marR="243204" algn="just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Monitoramento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e Promoção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Sustentável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(CMPIAS)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462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155" dirty="0">
                          <a:latin typeface="Arial"/>
                          <a:cs typeface="Arial"/>
                        </a:rPr>
                        <a:t>1.2.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Sustentabilidade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Energias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Renováveis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480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Estabelecimento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dedicado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ao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monitoramento,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avaliação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promoção de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práticas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sustentáveis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na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implementação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uso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91440" marR="166370" algn="just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Ciências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Dados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voltados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Biodiversidade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da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Amazônia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150" dirty="0">
                          <a:latin typeface="Arial"/>
                          <a:cs typeface="Arial"/>
                        </a:rPr>
                        <a:t>1.4.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Pesquisa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7401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Criação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pesquisa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aplicando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ciência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dados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para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monitoramento,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conservação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exploração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sustentável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biodiversidade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sociobioeconomia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amazônica,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107314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participação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comunidades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tradicionais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povos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locais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211454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Criação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novos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centros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pesquisa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150" dirty="0">
                          <a:latin typeface="Arial"/>
                          <a:cs typeface="Arial"/>
                        </a:rPr>
                        <a:t>1.4.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Pesquisa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Desenvolvimento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6710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Fomento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novos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centros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regionais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excelência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P&amp;D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68486" y="929859"/>
            <a:ext cx="69449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Ações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estruturantes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0" dirty="0">
                <a:solidFill>
                  <a:srgbClr val="767171"/>
                </a:solidFill>
                <a:latin typeface="Arial"/>
                <a:cs typeface="Arial"/>
              </a:rPr>
              <a:t>aguardando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definição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fonte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orçamentária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329" y="1502538"/>
            <a:ext cx="9222740" cy="1259205"/>
          </a:xfrm>
          <a:custGeom>
            <a:avLst/>
            <a:gdLst/>
            <a:ahLst/>
            <a:cxnLst/>
            <a:rect l="l" t="t" r="r" b="b"/>
            <a:pathLst>
              <a:path w="9222740" h="1259205">
                <a:moveTo>
                  <a:pt x="9012723" y="0"/>
                </a:moveTo>
                <a:lnTo>
                  <a:pt x="209776" y="0"/>
                </a:lnTo>
                <a:lnTo>
                  <a:pt x="161676" y="5540"/>
                </a:lnTo>
                <a:lnTo>
                  <a:pt x="117522" y="21321"/>
                </a:lnTo>
                <a:lnTo>
                  <a:pt x="78571" y="46085"/>
                </a:lnTo>
                <a:lnTo>
                  <a:pt x="46085" y="78571"/>
                </a:lnTo>
                <a:lnTo>
                  <a:pt x="21321" y="117522"/>
                </a:lnTo>
                <a:lnTo>
                  <a:pt x="5540" y="161676"/>
                </a:lnTo>
                <a:lnTo>
                  <a:pt x="0" y="209776"/>
                </a:lnTo>
                <a:lnTo>
                  <a:pt x="0" y="1048863"/>
                </a:lnTo>
                <a:lnTo>
                  <a:pt x="5540" y="1096963"/>
                </a:lnTo>
                <a:lnTo>
                  <a:pt x="21321" y="1141118"/>
                </a:lnTo>
                <a:lnTo>
                  <a:pt x="46085" y="1180068"/>
                </a:lnTo>
                <a:lnTo>
                  <a:pt x="78571" y="1212555"/>
                </a:lnTo>
                <a:lnTo>
                  <a:pt x="117522" y="1237319"/>
                </a:lnTo>
                <a:lnTo>
                  <a:pt x="161676" y="1253100"/>
                </a:lnTo>
                <a:lnTo>
                  <a:pt x="209776" y="1258641"/>
                </a:lnTo>
                <a:lnTo>
                  <a:pt x="9012723" y="1258641"/>
                </a:lnTo>
                <a:lnTo>
                  <a:pt x="9060823" y="1253100"/>
                </a:lnTo>
                <a:lnTo>
                  <a:pt x="9104977" y="1237319"/>
                </a:lnTo>
                <a:lnTo>
                  <a:pt x="9143927" y="1212555"/>
                </a:lnTo>
                <a:lnTo>
                  <a:pt x="9176413" y="1180068"/>
                </a:lnTo>
                <a:lnTo>
                  <a:pt x="9201177" y="1141118"/>
                </a:lnTo>
                <a:lnTo>
                  <a:pt x="9216958" y="1096963"/>
                </a:lnTo>
                <a:lnTo>
                  <a:pt x="9222498" y="1048863"/>
                </a:lnTo>
                <a:lnTo>
                  <a:pt x="9222498" y="209776"/>
                </a:lnTo>
                <a:lnTo>
                  <a:pt x="9216958" y="161676"/>
                </a:lnTo>
                <a:lnTo>
                  <a:pt x="9201177" y="117522"/>
                </a:lnTo>
                <a:lnTo>
                  <a:pt x="9176413" y="78571"/>
                </a:lnTo>
                <a:lnTo>
                  <a:pt x="9143927" y="46085"/>
                </a:lnTo>
                <a:lnTo>
                  <a:pt x="9104977" y="21321"/>
                </a:lnTo>
                <a:lnTo>
                  <a:pt x="9060823" y="5540"/>
                </a:lnTo>
                <a:lnTo>
                  <a:pt x="9012723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68066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Difusão, Formação e Capacitação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37376" y="3750744"/>
            <a:ext cx="8726170" cy="12204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0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Difusão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Divulgação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100,0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548,5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Capacitação,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Qualificação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Requalificação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500,0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5611" y="1702308"/>
            <a:ext cx="8639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25" baseline="1424" dirty="0">
                <a:solidFill>
                  <a:srgbClr val="FFDA00"/>
                </a:solidFill>
                <a:latin typeface="Arial"/>
                <a:cs typeface="Arial"/>
              </a:rPr>
              <a:t>Objetivo: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Despertar,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formar,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capacitar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requalificar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talentos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níveis,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suprir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necessidade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urgente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profissionais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qualificados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fomentar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compreensão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crítica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tecnologia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nossa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sociedade.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155" y="781733"/>
            <a:ext cx="1508105" cy="4373959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2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7376" y="3125724"/>
            <a:ext cx="70237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4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1,15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bilhão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divididas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em: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5" y="-1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8000"/>
                </a:lnTo>
                <a:lnTo>
                  <a:pt x="11671004" y="6858000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68066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Difusão, Formação e Capacitação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0155" y="781733"/>
            <a:ext cx="1508105" cy="4399867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2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46966" y="1977655"/>
            <a:ext cx="8545195" cy="4880610"/>
          </a:xfrm>
          <a:custGeom>
            <a:avLst/>
            <a:gdLst/>
            <a:ahLst/>
            <a:cxnLst/>
            <a:rect l="l" t="t" r="r" b="b"/>
            <a:pathLst>
              <a:path w="8545195" h="4880609">
                <a:moveTo>
                  <a:pt x="0" y="0"/>
                </a:moveTo>
                <a:lnTo>
                  <a:pt x="8545033" y="0"/>
                </a:lnTo>
                <a:lnTo>
                  <a:pt x="8545033" y="4880343"/>
                </a:lnTo>
                <a:lnTo>
                  <a:pt x="0" y="48803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0772" y="2343403"/>
            <a:ext cx="7365365" cy="334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Destaques: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Arial"/>
              <a:cs typeface="Arial"/>
            </a:endParaRPr>
          </a:p>
          <a:p>
            <a:pPr marL="342900" marR="977900" indent="-342900">
              <a:lnSpc>
                <a:spcPts val="2090"/>
              </a:lnSpc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Capacitação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níveis,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formando</a:t>
            </a:r>
            <a:r>
              <a:rPr sz="17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talentos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atendendo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demanda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profissionais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qualificados.</a:t>
            </a:r>
            <a:endParaRPr sz="1750">
              <a:latin typeface="Arial"/>
              <a:cs typeface="Arial"/>
            </a:endParaRPr>
          </a:p>
          <a:p>
            <a:pPr marL="342900" marR="217804" indent="-342900">
              <a:lnSpc>
                <a:spcPts val="2090"/>
              </a:lnSpc>
              <a:spcBef>
                <a:spcPts val="1125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Qualificação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trabalhadores</a:t>
            </a:r>
            <a:r>
              <a:rPr sz="17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IA,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possibilidade</a:t>
            </a:r>
            <a:r>
              <a:rPr sz="17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estágio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empresas.</a:t>
            </a:r>
            <a:endParaRPr sz="1750">
              <a:latin typeface="Arial"/>
              <a:cs typeface="Arial"/>
            </a:endParaRPr>
          </a:p>
          <a:p>
            <a:pPr marL="342900" marR="850900" indent="-342900">
              <a:lnSpc>
                <a:spcPct val="103400"/>
              </a:lnSpc>
              <a:spcBef>
                <a:spcPts val="925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Parcerias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público-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privadas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projetos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IA,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incluindo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1750">
              <a:latin typeface="Arial"/>
              <a:cs typeface="Arial"/>
            </a:endParaRPr>
          </a:p>
          <a:p>
            <a:pPr marL="342900" marR="5080" indent="-342900">
              <a:lnSpc>
                <a:spcPct val="102299"/>
              </a:lnSpc>
              <a:spcBef>
                <a:spcPts val="920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Campanhas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informativas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sz="1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conscientização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7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uso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crítico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defesa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integridade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informação.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5741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2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95" dirty="0">
                <a:solidFill>
                  <a:srgbClr val="173EFF"/>
                </a:solidFill>
              </a:rPr>
              <a:t>Difusão,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Formação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Capacitação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486" y="769034"/>
            <a:ext cx="5897880" cy="467042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2.1.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Difusão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5" dirty="0">
                <a:solidFill>
                  <a:srgbClr val="767171"/>
                </a:solidFill>
                <a:latin typeface="Arial"/>
                <a:cs typeface="Arial"/>
              </a:rPr>
              <a:t>Divulgação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da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spc="-145" dirty="0">
                <a:solidFill>
                  <a:srgbClr val="FF0000"/>
                </a:solidFill>
                <a:latin typeface="Arial"/>
                <a:cs typeface="Arial"/>
              </a:rPr>
              <a:t>14.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Difusão,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Divulgação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Literacia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Digital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76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Ação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abrangente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literacia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digital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divulgação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visando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popularizar</a:t>
            </a:r>
            <a:r>
              <a:rPr sz="1550" spc="3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fundamentos</a:t>
            </a:r>
            <a:r>
              <a:rPr sz="1550" spc="3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tecnológicos,</a:t>
            </a:r>
            <a:r>
              <a:rPr sz="1550" spc="3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transparência,</a:t>
            </a:r>
            <a:r>
              <a:rPr sz="1550" spc="3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aplicações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cotidianas,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riscos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direitos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cidadãos.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Inclui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Olimpíada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envolvendo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parcerias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universidades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workshops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mentoria,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campanhas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informacionais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educativas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cidadãos</a:t>
            </a:r>
            <a:endParaRPr sz="1550">
              <a:latin typeface="Arial"/>
              <a:cs typeface="Arial"/>
            </a:endParaRPr>
          </a:p>
          <a:p>
            <a:pPr marL="12700" marR="32384">
              <a:lnSpc>
                <a:spcPts val="1900"/>
              </a:lnSpc>
              <a:spcBef>
                <a:spcPts val="8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conhecimento,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engajamento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inclusão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social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população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relação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36830">
              <a:lnSpc>
                <a:spcPct val="99700"/>
              </a:lnSpc>
              <a:spcBef>
                <a:spcPts val="73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Olimpíada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(recorrência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anual),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participação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escolas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todas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regiões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país;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percentual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população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brasileira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declara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ter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bom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entendimento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85%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(pesquisa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opinião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spc="-55" dirty="0">
                <a:solidFill>
                  <a:srgbClr val="4E4E4E"/>
                </a:solidFill>
                <a:latin typeface="Arial"/>
                <a:cs typeface="Arial"/>
              </a:rPr>
              <a:t>Ipsos/AI</a:t>
            </a:r>
            <a:r>
              <a:rPr sz="1650" i="1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spc="-65" dirty="0">
                <a:solidFill>
                  <a:srgbClr val="4E4E4E"/>
                </a:solidFill>
                <a:latin typeface="Arial"/>
                <a:cs typeface="Arial"/>
              </a:rPr>
              <a:t>Index</a:t>
            </a:r>
            <a:r>
              <a:rPr sz="1650" i="1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spc="-40" dirty="0">
                <a:solidFill>
                  <a:srgbClr val="4E4E4E"/>
                </a:solidFill>
                <a:latin typeface="Arial"/>
                <a:cs typeface="Arial"/>
              </a:rPr>
              <a:t>Report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dois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(CNPq/FNDCT-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5741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2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95" dirty="0">
                <a:solidFill>
                  <a:srgbClr val="173EFF"/>
                </a:solidFill>
              </a:rPr>
              <a:t>Difusão,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Formação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Capacitação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8486" y="765298"/>
            <a:ext cx="5020310" cy="321691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950" b="1" spc="-50" dirty="0">
                <a:solidFill>
                  <a:srgbClr val="767171"/>
                </a:solidFill>
                <a:latin typeface="Arial"/>
                <a:cs typeface="Arial"/>
              </a:rPr>
              <a:t>2.2.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Formação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95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  <a:p>
            <a:pPr marL="12700" marR="627380">
              <a:lnSpc>
                <a:spcPts val="1900"/>
              </a:lnSpc>
              <a:spcBef>
                <a:spcPts val="114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15.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Laboratórios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Interdisciplinares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Formação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Educadores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(LIFE)</a:t>
            </a:r>
            <a:endParaRPr sz="1600">
              <a:latin typeface="Arial"/>
              <a:cs typeface="Arial"/>
            </a:endParaRPr>
          </a:p>
          <a:p>
            <a:pPr marL="12700" marR="190500">
              <a:lnSpc>
                <a:spcPct val="101899"/>
              </a:lnSpc>
              <a:spcBef>
                <a:spcPts val="7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5" dirty="0">
                <a:solidFill>
                  <a:srgbClr val="4E4E4E"/>
                </a:solidFill>
                <a:latin typeface="Arial"/>
                <a:cs typeface="Arial"/>
              </a:rPr>
              <a:t>LIFEs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docente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literacia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digital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pedagógico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165735">
              <a:lnSpc>
                <a:spcPct val="103699"/>
              </a:lnSpc>
              <a:spcBef>
                <a:spcPts val="75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capacitação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professores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pedagógico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27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novos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4E4E4E"/>
                </a:solidFill>
                <a:latin typeface="Arial"/>
                <a:cs typeface="Arial"/>
              </a:rPr>
              <a:t>LIFEs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20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35" dirty="0">
                <a:solidFill>
                  <a:srgbClr val="4E4E4E"/>
                </a:solidFill>
                <a:latin typeface="Arial"/>
                <a:cs typeface="Arial"/>
              </a:rPr>
              <a:t>LIFEs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existentes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19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E4E4E"/>
                </a:solidFill>
                <a:latin typeface="Arial"/>
                <a:cs typeface="Arial"/>
              </a:rPr>
              <a:t>(Recursos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0764" y="1237763"/>
            <a:ext cx="4933950" cy="339915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16.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Graduação</a:t>
            </a:r>
            <a:endParaRPr sz="1600">
              <a:latin typeface="Arial"/>
              <a:cs typeface="Arial"/>
            </a:endParaRPr>
          </a:p>
          <a:p>
            <a:pPr marL="12700" marR="86360">
              <a:lnSpc>
                <a:spcPct val="101899"/>
              </a:lnSpc>
              <a:spcBef>
                <a:spcPts val="7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graduação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correlatos;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Estímulo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disciplinas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optativas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programação,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ciência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IA;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vagas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voltadas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FIES</a:t>
            </a:r>
            <a:endParaRPr sz="1550">
              <a:latin typeface="Arial"/>
              <a:cs typeface="Arial"/>
            </a:endParaRPr>
          </a:p>
          <a:p>
            <a:pPr marL="12700" marR="737235">
              <a:lnSpc>
                <a:spcPts val="1900"/>
              </a:lnSpc>
              <a:spcBef>
                <a:spcPts val="10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disciplinas correlatas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todos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graduação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7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pelo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menos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5.000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vagas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anos;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Disponibilização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automática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4E4E4E"/>
                </a:solidFill>
                <a:latin typeface="Arial"/>
                <a:cs typeface="Arial"/>
              </a:rPr>
              <a:t>100%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das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vagas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ciência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FIES</a:t>
            </a:r>
            <a:endParaRPr sz="1600">
              <a:latin typeface="Arial"/>
              <a:cs typeface="Arial"/>
            </a:endParaRPr>
          </a:p>
          <a:p>
            <a:pPr marL="12700" marR="791845">
              <a:lnSpc>
                <a:spcPct val="100000"/>
              </a:lnSpc>
              <a:spcBef>
                <a:spcPts val="86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262626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262626"/>
                </a:solidFill>
                <a:latin typeface="Arial"/>
                <a:cs typeface="Arial"/>
              </a:rPr>
              <a:t>183,24</a:t>
            </a:r>
            <a:r>
              <a:rPr sz="1600" spc="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62626"/>
                </a:solidFill>
                <a:latin typeface="Arial"/>
                <a:cs typeface="Arial"/>
              </a:rPr>
              <a:t>milhões</a:t>
            </a:r>
            <a:r>
              <a:rPr sz="1600" spc="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62626"/>
                </a:solidFill>
                <a:latin typeface="Arial"/>
                <a:cs typeface="Arial"/>
              </a:rPr>
              <a:t>(Recursos 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orçamentários)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0764" y="1259099"/>
            <a:ext cx="5020310" cy="24828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18.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Bolsas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 doutorado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Exterior</a:t>
            </a:r>
            <a:endParaRPr sz="1600">
              <a:latin typeface="Arial"/>
              <a:cs typeface="Arial"/>
            </a:endParaRPr>
          </a:p>
          <a:p>
            <a:pPr marL="12700" marR="572135">
              <a:lnSpc>
                <a:spcPct val="101899"/>
              </a:lnSpc>
              <a:spcBef>
                <a:spcPts val="785"/>
              </a:spcBef>
            </a:pP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Bolsas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doutorado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exterior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área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parcerias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internacionais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pesquisas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868680">
              <a:lnSpc>
                <a:spcPct val="103699"/>
              </a:lnSpc>
              <a:spcBef>
                <a:spcPts val="75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parcerias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internacionais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pesquisas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Metas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específicas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cada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iniciativa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4E4E4E"/>
                </a:solidFill>
                <a:latin typeface="Arial"/>
                <a:cs typeface="Arial"/>
              </a:rPr>
              <a:t>(CAPES,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CNPq)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152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4E4E4E"/>
                </a:solidFill>
                <a:latin typeface="Arial"/>
                <a:cs typeface="Arial"/>
              </a:rPr>
              <a:t>(CNPq</a:t>
            </a:r>
            <a:r>
              <a:rPr sz="12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CAPES)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5741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2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95" dirty="0">
                <a:solidFill>
                  <a:srgbClr val="173EFF"/>
                </a:solidFill>
              </a:rPr>
              <a:t>Difusão,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Formação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Capacitação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5234" y="765298"/>
            <a:ext cx="5020310" cy="321691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405"/>
              </a:spcBef>
            </a:pPr>
            <a:r>
              <a:rPr sz="1950" b="1" spc="-50" dirty="0">
                <a:solidFill>
                  <a:srgbClr val="767171"/>
                </a:solidFill>
                <a:latin typeface="Arial"/>
                <a:cs typeface="Arial"/>
              </a:rPr>
              <a:t>2.2.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Formação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95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160" dirty="0">
                <a:solidFill>
                  <a:srgbClr val="FF0000"/>
                </a:solidFill>
                <a:latin typeface="Arial"/>
                <a:cs typeface="Arial"/>
              </a:rPr>
              <a:t>17.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Bolsas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Graduação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Pós-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Graduação</a:t>
            </a:r>
            <a:endParaRPr sz="1600">
              <a:latin typeface="Arial"/>
              <a:cs typeface="Arial"/>
            </a:endParaRPr>
          </a:p>
          <a:p>
            <a:pPr marL="12700" marR="175895">
              <a:lnSpc>
                <a:spcPct val="101899"/>
              </a:lnSpc>
              <a:spcBef>
                <a:spcPts val="785"/>
              </a:spcBef>
            </a:pP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Bolsas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estudo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iniciação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científica,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mestrado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doutorado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valores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competitivos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formação,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atração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retenção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talentos</a:t>
            </a:r>
            <a:endParaRPr sz="1550">
              <a:latin typeface="Arial"/>
              <a:cs typeface="Arial"/>
            </a:endParaRPr>
          </a:p>
          <a:p>
            <a:pPr marL="12700" marR="293370">
              <a:lnSpc>
                <a:spcPct val="101200"/>
              </a:lnSpc>
              <a:spcBef>
                <a:spcPts val="8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altamente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qualificados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lacuna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entre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academia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indústria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Metas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específicas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cada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iniciativa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4E4E4E"/>
                </a:solidFill>
                <a:latin typeface="Arial"/>
                <a:cs typeface="Arial"/>
              </a:rPr>
              <a:t>(CAPES,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CNPq)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4E4E4E"/>
                </a:solidFill>
                <a:latin typeface="Arial"/>
                <a:cs typeface="Arial"/>
              </a:rPr>
              <a:t>194,2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4E4E4E"/>
                </a:solidFill>
                <a:latin typeface="Arial"/>
                <a:cs typeface="Arial"/>
              </a:rPr>
              <a:t>(CNPq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CAPES)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5826" y="1259159"/>
            <a:ext cx="3192145" cy="45510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19.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Qualificação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Profissional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88265">
              <a:lnSpc>
                <a:spcPct val="103499"/>
              </a:lnSpc>
              <a:spcBef>
                <a:spcPts val="73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Plataforma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cursos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online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qualificação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bem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cursos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presenciais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qualificação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via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estágio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endParaRPr sz="1550">
              <a:latin typeface="Arial"/>
              <a:cs typeface="Arial"/>
            </a:endParaRPr>
          </a:p>
          <a:p>
            <a:pPr marL="12700" marR="173990">
              <a:lnSpc>
                <a:spcPts val="1900"/>
              </a:lnSpc>
              <a:spcBef>
                <a:spcPts val="9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qualificados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áreas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específicas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27940">
              <a:lnSpc>
                <a:spcPct val="100299"/>
              </a:lnSpc>
              <a:spcBef>
                <a:spcPts val="6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Qualificação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 20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1°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ano,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30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2°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50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3°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ano;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Implementação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500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projetos-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piloto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industriais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150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 marR="601980">
              <a:lnSpc>
                <a:spcPts val="1420"/>
              </a:lnSpc>
              <a:spcBef>
                <a:spcPts val="125"/>
              </a:spcBef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reembolsável,</a:t>
            </a:r>
            <a:r>
              <a:rPr sz="12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15" dirty="0">
                <a:solidFill>
                  <a:srgbClr val="4E4E4E"/>
                </a:solidFill>
                <a:latin typeface="Arial"/>
                <a:cs typeface="Arial"/>
              </a:rPr>
              <a:t>S</a:t>
            </a:r>
            <a:r>
              <a:rPr sz="12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contrapartidas</a:t>
            </a:r>
            <a:r>
              <a:rPr sz="12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privadas)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5741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2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95" dirty="0">
                <a:solidFill>
                  <a:srgbClr val="173EFF"/>
                </a:solidFill>
              </a:rPr>
              <a:t>Difusão,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Formação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45" dirty="0">
                <a:solidFill>
                  <a:srgbClr val="173EFF"/>
                </a:solidFill>
              </a:rPr>
              <a:t>Capacitação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486" y="929859"/>
            <a:ext cx="7061834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0" dirty="0">
                <a:solidFill>
                  <a:srgbClr val="767171"/>
                </a:solidFill>
                <a:latin typeface="Arial"/>
                <a:cs typeface="Arial"/>
              </a:rPr>
              <a:t>2.3.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5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0" dirty="0">
                <a:solidFill>
                  <a:srgbClr val="767171"/>
                </a:solidFill>
                <a:latin typeface="Arial"/>
                <a:cs typeface="Arial"/>
              </a:rPr>
              <a:t>Capacitação,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Qualificação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767171"/>
                </a:solidFill>
                <a:latin typeface="Arial"/>
                <a:cs typeface="Arial"/>
              </a:rPr>
              <a:t>Requalificação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95" dirty="0">
                <a:solidFill>
                  <a:srgbClr val="767171"/>
                </a:solidFill>
                <a:latin typeface="Arial"/>
                <a:cs typeface="Arial"/>
              </a:rPr>
              <a:t>em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4175" y="1259159"/>
            <a:ext cx="3275329" cy="43713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20.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Educação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Trabalho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75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Iniciativa</a:t>
            </a:r>
            <a:r>
              <a:rPr sz="1550" spc="2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multi-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institucional</a:t>
            </a:r>
            <a:r>
              <a:rPr sz="1550" spc="2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capacitação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intensivo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ambiente experimentais</a:t>
            </a:r>
            <a:endParaRPr sz="1550">
              <a:latin typeface="Arial"/>
              <a:cs typeface="Arial"/>
            </a:endParaRPr>
          </a:p>
          <a:p>
            <a:pPr marL="12700" marR="247650">
              <a:lnSpc>
                <a:spcPct val="99400"/>
              </a:lnSpc>
              <a:spcBef>
                <a:spcPts val="90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qualificados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  <a:spcBef>
                <a:spcPts val="7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Capacitação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ou</a:t>
            </a:r>
            <a:r>
              <a:rPr sz="160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requalificação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1°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ano,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2°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15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3°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todas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regiões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país;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20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parcerias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institucionais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(setor</a:t>
            </a:r>
            <a:r>
              <a:rPr sz="12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2523" y="1359915"/>
            <a:ext cx="3291204" cy="457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21.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Residência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TICs-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9685">
              <a:lnSpc>
                <a:spcPct val="102400"/>
              </a:lnSpc>
              <a:spcBef>
                <a:spcPts val="135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capacitação</a:t>
            </a:r>
            <a:r>
              <a:rPr sz="1550" spc="500" dirty="0">
                <a:solidFill>
                  <a:srgbClr val="4E4E4E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tecnológica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parceria</a:t>
            </a:r>
            <a:r>
              <a:rPr sz="1550" spc="500" dirty="0">
                <a:solidFill>
                  <a:srgbClr val="4E4E4E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iniciativa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privada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(estágio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empresas)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oferta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TICs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foco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IA</a:t>
            </a:r>
            <a:endParaRPr sz="1600">
              <a:latin typeface="Arial"/>
              <a:cs typeface="Arial"/>
            </a:endParaRPr>
          </a:p>
          <a:p>
            <a:pPr marL="12700" marR="31115">
              <a:lnSpc>
                <a:spcPct val="99800"/>
              </a:lnSpc>
              <a:spcBef>
                <a:spcPts val="137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capacitação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20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profissionais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ano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2028,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sendo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600" spc="-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15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ferramentas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IA;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Formação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50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projetistas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chips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técnicos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infraestrutura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250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(setor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privado/Lei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TICs)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56082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5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2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95" dirty="0">
                <a:solidFill>
                  <a:srgbClr val="173EFF"/>
                </a:solidFill>
              </a:rPr>
              <a:t>Difusão,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Formação</a:t>
            </a:r>
            <a:r>
              <a:rPr spc="-185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155" dirty="0">
                <a:solidFill>
                  <a:srgbClr val="173EFF"/>
                </a:solidFill>
              </a:rPr>
              <a:t>Capacitação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649" y="1324273"/>
          <a:ext cx="10367645" cy="415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364490">
                        <a:lnSpc>
                          <a:spcPts val="1900"/>
                        </a:lnSpc>
                        <a:spcBef>
                          <a:spcPts val="1400"/>
                        </a:spcBef>
                      </a:pPr>
                      <a:r>
                        <a:rPr sz="1600" spc="-55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Participação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31544">
                        <a:lnSpc>
                          <a:spcPts val="1900"/>
                        </a:lnSpc>
                        <a:spcBef>
                          <a:spcPts val="1400"/>
                        </a:spcBef>
                      </a:pPr>
                      <a:r>
                        <a:rPr sz="1600" spc="-155" dirty="0">
                          <a:latin typeface="Arial"/>
                          <a:cs typeface="Arial"/>
                        </a:rPr>
                        <a:t>2.1.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Difusão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Divulgação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62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55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facilitar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participação pública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discussões,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consultas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decisões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relacionadas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Brasil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814069">
                        <a:lnSpc>
                          <a:spcPts val="1900"/>
                        </a:lnSpc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Ensino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Técnico-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Profissionalizante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2.2.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Formação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890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Ensino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técnico-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profissionalizante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IA,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parceria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institutos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federais,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escolas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técnicas,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escolas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públicas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ensino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médio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empresas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tecnologia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96520">
                        <a:lnSpc>
                          <a:spcPts val="1900"/>
                        </a:lnSpc>
                      </a:pPr>
                      <a:r>
                        <a:rPr sz="1600" spc="-70" dirty="0">
                          <a:latin typeface="Arial"/>
                          <a:cs typeface="Arial"/>
                        </a:rPr>
                        <a:t>Requalificação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Profissional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em 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191770">
                        <a:lnSpc>
                          <a:spcPts val="1900"/>
                        </a:lnSpc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2.3.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Capacitação,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Qualificação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Requalificação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862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Cursos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presenciais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online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requalificar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profissionais,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especialmente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aqueles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afetados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pela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automação,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atuarem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funções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relacionadas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250825">
                        <a:lnSpc>
                          <a:spcPts val="1900"/>
                        </a:lnSpc>
                        <a:spcBef>
                          <a:spcPts val="1400"/>
                        </a:spcBef>
                      </a:pPr>
                      <a:r>
                        <a:rPr sz="1600" spc="-55" dirty="0">
                          <a:latin typeface="Arial"/>
                          <a:cs typeface="Arial"/>
                        </a:rPr>
                        <a:t>Ação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Integrada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Extensão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Capacitação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1770">
                        <a:lnSpc>
                          <a:spcPts val="1900"/>
                        </a:lnSpc>
                        <a:spcBef>
                          <a:spcPts val="1400"/>
                        </a:spcBef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2.3.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Programa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Capacitação,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Qualificação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Requalificação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560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Capacitação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através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RFEPCT,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direcionado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públicos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específicos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(mulheres, servidores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populações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vulneráveis)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68486" y="929859"/>
            <a:ext cx="69449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Ações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estruturantes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0" dirty="0">
                <a:solidFill>
                  <a:srgbClr val="767171"/>
                </a:solidFill>
                <a:latin typeface="Arial"/>
                <a:cs typeface="Arial"/>
              </a:rPr>
              <a:t>aguardando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definição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fonte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orçamentária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329" y="1502538"/>
            <a:ext cx="9222740" cy="1259205"/>
          </a:xfrm>
          <a:custGeom>
            <a:avLst/>
            <a:gdLst/>
            <a:ahLst/>
            <a:cxnLst/>
            <a:rect l="l" t="t" r="r" b="b"/>
            <a:pathLst>
              <a:path w="9222740" h="1259205">
                <a:moveTo>
                  <a:pt x="9012723" y="0"/>
                </a:moveTo>
                <a:lnTo>
                  <a:pt x="209776" y="0"/>
                </a:lnTo>
                <a:lnTo>
                  <a:pt x="161676" y="5540"/>
                </a:lnTo>
                <a:lnTo>
                  <a:pt x="117522" y="21321"/>
                </a:lnTo>
                <a:lnTo>
                  <a:pt x="78571" y="46085"/>
                </a:lnTo>
                <a:lnTo>
                  <a:pt x="46085" y="78571"/>
                </a:lnTo>
                <a:lnTo>
                  <a:pt x="21321" y="117522"/>
                </a:lnTo>
                <a:lnTo>
                  <a:pt x="5540" y="161676"/>
                </a:lnTo>
                <a:lnTo>
                  <a:pt x="0" y="209776"/>
                </a:lnTo>
                <a:lnTo>
                  <a:pt x="0" y="1048863"/>
                </a:lnTo>
                <a:lnTo>
                  <a:pt x="5540" y="1096963"/>
                </a:lnTo>
                <a:lnTo>
                  <a:pt x="21321" y="1141118"/>
                </a:lnTo>
                <a:lnTo>
                  <a:pt x="46085" y="1180068"/>
                </a:lnTo>
                <a:lnTo>
                  <a:pt x="78571" y="1212555"/>
                </a:lnTo>
                <a:lnTo>
                  <a:pt x="117522" y="1237319"/>
                </a:lnTo>
                <a:lnTo>
                  <a:pt x="161676" y="1253100"/>
                </a:lnTo>
                <a:lnTo>
                  <a:pt x="209776" y="1258641"/>
                </a:lnTo>
                <a:lnTo>
                  <a:pt x="9012723" y="1258641"/>
                </a:lnTo>
                <a:lnTo>
                  <a:pt x="9060823" y="1253100"/>
                </a:lnTo>
                <a:lnTo>
                  <a:pt x="9104977" y="1237319"/>
                </a:lnTo>
                <a:lnTo>
                  <a:pt x="9143927" y="1212555"/>
                </a:lnTo>
                <a:lnTo>
                  <a:pt x="9176413" y="1180068"/>
                </a:lnTo>
                <a:lnTo>
                  <a:pt x="9201177" y="1141118"/>
                </a:lnTo>
                <a:lnTo>
                  <a:pt x="9216958" y="1096963"/>
                </a:lnTo>
                <a:lnTo>
                  <a:pt x="9222498" y="1048863"/>
                </a:lnTo>
                <a:lnTo>
                  <a:pt x="9222498" y="209776"/>
                </a:lnTo>
                <a:lnTo>
                  <a:pt x="9216958" y="161676"/>
                </a:lnTo>
                <a:lnTo>
                  <a:pt x="9201177" y="117522"/>
                </a:lnTo>
                <a:lnTo>
                  <a:pt x="9176413" y="78571"/>
                </a:lnTo>
                <a:lnTo>
                  <a:pt x="9143927" y="46085"/>
                </a:lnTo>
                <a:lnTo>
                  <a:pt x="9104977" y="21321"/>
                </a:lnTo>
                <a:lnTo>
                  <a:pt x="9060823" y="5540"/>
                </a:lnTo>
                <a:lnTo>
                  <a:pt x="9012723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79496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IA para Melhoria dos Serviços Públicos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155" y="782248"/>
            <a:ext cx="1508105" cy="4373444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3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37376" y="1702308"/>
            <a:ext cx="8901430" cy="3268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>
              <a:lnSpc>
                <a:spcPct val="100000"/>
              </a:lnSpc>
              <a:spcBef>
                <a:spcPts val="100"/>
              </a:spcBef>
            </a:pPr>
            <a:r>
              <a:rPr sz="2925" baseline="1424" dirty="0">
                <a:solidFill>
                  <a:srgbClr val="FFDA00"/>
                </a:solidFill>
                <a:latin typeface="Arial"/>
                <a:cs typeface="Arial"/>
              </a:rPr>
              <a:t>Objetivo:</a:t>
            </a:r>
            <a:r>
              <a:rPr sz="2925" spc="44" baseline="1424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Tornar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modelo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eficiência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público,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desenvolvendo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melhorem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significativamente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oferta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satisfação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pessoas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serviços,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inclusão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social.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R$ 1,76 bilhão para 19 ações divididas em: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75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Núcleo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Governo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59,0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1,4</a:t>
            </a:r>
            <a:r>
              <a:rPr sz="17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bilhão</a:t>
            </a:r>
            <a:endParaRPr sz="17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20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Públicos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259,0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5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646966" y="1977655"/>
            <a:ext cx="8545195" cy="4880610"/>
          </a:xfrm>
          <a:custGeom>
            <a:avLst/>
            <a:gdLst/>
            <a:ahLst/>
            <a:cxnLst/>
            <a:rect l="l" t="t" r="r" b="b"/>
            <a:pathLst>
              <a:path w="8545195" h="4880609">
                <a:moveTo>
                  <a:pt x="0" y="0"/>
                </a:moveTo>
                <a:lnTo>
                  <a:pt x="8545033" y="0"/>
                </a:lnTo>
                <a:lnTo>
                  <a:pt x="8545033" y="4880343"/>
                </a:lnTo>
                <a:lnTo>
                  <a:pt x="0" y="48803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0772" y="2343403"/>
            <a:ext cx="6632575" cy="348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Destaques: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400">
              <a:latin typeface="Arial"/>
              <a:cs typeface="Arial"/>
            </a:endParaRPr>
          </a:p>
          <a:p>
            <a:pPr marL="342900" marR="362585" indent="-342900" algn="just">
              <a:lnSpc>
                <a:spcPct val="101200"/>
              </a:lnSpc>
              <a:spcBef>
                <a:spcPts val="5"/>
              </a:spcBef>
            </a:pP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spc="240" dirty="0">
                <a:solidFill>
                  <a:srgbClr val="FFDA00"/>
                </a:solidFill>
                <a:latin typeface="Arial"/>
                <a:cs typeface="Arial"/>
              </a:rPr>
              <a:t>  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Criação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ecossistema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robusto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públicos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nuvem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soberana,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assegurar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autonomia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tecnológica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nacional,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integridade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segurança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7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privacidade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cidadãos.</a:t>
            </a:r>
            <a:endParaRPr sz="1750">
              <a:latin typeface="Arial"/>
              <a:cs typeface="Arial"/>
            </a:endParaRPr>
          </a:p>
          <a:p>
            <a:pPr marL="342900" marR="50165" indent="-342900">
              <a:lnSpc>
                <a:spcPct val="103400"/>
              </a:lnSpc>
              <a:spcBef>
                <a:spcPts val="990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aumentar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eficiência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eficácia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públicos.</a:t>
            </a:r>
            <a:endParaRPr sz="1750">
              <a:latin typeface="Arial"/>
              <a:cs typeface="Arial"/>
            </a:endParaRPr>
          </a:p>
          <a:p>
            <a:pPr marL="342900" marR="5080" indent="-342900">
              <a:lnSpc>
                <a:spcPct val="101400"/>
              </a:lnSpc>
              <a:spcBef>
                <a:spcPts val="940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Capacitação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servidores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públicos</a:t>
            </a:r>
            <a:r>
              <a:rPr sz="17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federais</a:t>
            </a:r>
            <a:r>
              <a:rPr sz="17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aproveitar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potencial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otimização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processos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tomada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decisões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baseadas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dados.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75686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IA para Melhoria dos Serviços Públicos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0155" y="782248"/>
            <a:ext cx="1508105" cy="4323152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3</a:t>
            </a:r>
            <a:endParaRPr sz="9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85610" y="977094"/>
            <a:ext cx="4406900" cy="5233670"/>
            <a:chOff x="7785610" y="977094"/>
            <a:chExt cx="4406900" cy="5233670"/>
          </a:xfrm>
        </p:grpSpPr>
        <p:sp>
          <p:nvSpPr>
            <p:cNvPr id="3" name="object 3"/>
            <p:cNvSpPr/>
            <p:nvPr/>
          </p:nvSpPr>
          <p:spPr>
            <a:xfrm>
              <a:off x="9243926" y="977094"/>
              <a:ext cx="2948305" cy="5233670"/>
            </a:xfrm>
            <a:custGeom>
              <a:avLst/>
              <a:gdLst/>
              <a:ahLst/>
              <a:cxnLst/>
              <a:rect l="l" t="t" r="r" b="b"/>
              <a:pathLst>
                <a:path w="2948304" h="5233670">
                  <a:moveTo>
                    <a:pt x="2948073" y="0"/>
                  </a:moveTo>
                  <a:lnTo>
                    <a:pt x="2874231" y="812"/>
                  </a:lnTo>
                  <a:lnTo>
                    <a:pt x="2823140" y="2320"/>
                  </a:lnTo>
                  <a:lnTo>
                    <a:pt x="2772276" y="4592"/>
                  </a:lnTo>
                  <a:lnTo>
                    <a:pt x="2721644" y="7623"/>
                  </a:lnTo>
                  <a:lnTo>
                    <a:pt x="2671251" y="11406"/>
                  </a:lnTo>
                  <a:lnTo>
                    <a:pt x="2621106" y="15935"/>
                  </a:lnTo>
                  <a:lnTo>
                    <a:pt x="2571214" y="21204"/>
                  </a:lnTo>
                  <a:lnTo>
                    <a:pt x="2521584" y="27206"/>
                  </a:lnTo>
                  <a:lnTo>
                    <a:pt x="2472221" y="33934"/>
                  </a:lnTo>
                  <a:lnTo>
                    <a:pt x="2423133" y="41383"/>
                  </a:lnTo>
                  <a:lnTo>
                    <a:pt x="2374327" y="49546"/>
                  </a:lnTo>
                  <a:lnTo>
                    <a:pt x="2325809" y="58417"/>
                  </a:lnTo>
                  <a:lnTo>
                    <a:pt x="2277588" y="67990"/>
                  </a:lnTo>
                  <a:lnTo>
                    <a:pt x="2229670" y="78257"/>
                  </a:lnTo>
                  <a:lnTo>
                    <a:pt x="2182062" y="89214"/>
                  </a:lnTo>
                  <a:lnTo>
                    <a:pt x="2134771" y="100853"/>
                  </a:lnTo>
                  <a:lnTo>
                    <a:pt x="2087803" y="113168"/>
                  </a:lnTo>
                  <a:lnTo>
                    <a:pt x="2041167" y="126153"/>
                  </a:lnTo>
                  <a:lnTo>
                    <a:pt x="1994869" y="139802"/>
                  </a:lnTo>
                  <a:lnTo>
                    <a:pt x="1948917" y="154108"/>
                  </a:lnTo>
                  <a:lnTo>
                    <a:pt x="1903316" y="169065"/>
                  </a:lnTo>
                  <a:lnTo>
                    <a:pt x="1858075" y="184666"/>
                  </a:lnTo>
                  <a:lnTo>
                    <a:pt x="1813199" y="200905"/>
                  </a:lnTo>
                  <a:lnTo>
                    <a:pt x="1768697" y="217776"/>
                  </a:lnTo>
                  <a:lnTo>
                    <a:pt x="1724576" y="235273"/>
                  </a:lnTo>
                  <a:lnTo>
                    <a:pt x="1680841" y="253389"/>
                  </a:lnTo>
                  <a:lnTo>
                    <a:pt x="1637501" y="272118"/>
                  </a:lnTo>
                  <a:lnTo>
                    <a:pt x="1594562" y="291453"/>
                  </a:lnTo>
                  <a:lnTo>
                    <a:pt x="1552032" y="311389"/>
                  </a:lnTo>
                  <a:lnTo>
                    <a:pt x="1509917" y="331918"/>
                  </a:lnTo>
                  <a:lnTo>
                    <a:pt x="1468224" y="353035"/>
                  </a:lnTo>
                  <a:lnTo>
                    <a:pt x="1426961" y="374734"/>
                  </a:lnTo>
                  <a:lnTo>
                    <a:pt x="1386134" y="397007"/>
                  </a:lnTo>
                  <a:lnTo>
                    <a:pt x="1345751" y="419848"/>
                  </a:lnTo>
                  <a:lnTo>
                    <a:pt x="1305818" y="443252"/>
                  </a:lnTo>
                  <a:lnTo>
                    <a:pt x="1266343" y="467212"/>
                  </a:lnTo>
                  <a:lnTo>
                    <a:pt x="1227333" y="491721"/>
                  </a:lnTo>
                  <a:lnTo>
                    <a:pt x="1188794" y="516773"/>
                  </a:lnTo>
                  <a:lnTo>
                    <a:pt x="1150733" y="542363"/>
                  </a:lnTo>
                  <a:lnTo>
                    <a:pt x="1113159" y="568483"/>
                  </a:lnTo>
                  <a:lnTo>
                    <a:pt x="1076076" y="595127"/>
                  </a:lnTo>
                  <a:lnTo>
                    <a:pt x="1039494" y="622289"/>
                  </a:lnTo>
                  <a:lnTo>
                    <a:pt x="1003418" y="649962"/>
                  </a:lnTo>
                  <a:lnTo>
                    <a:pt x="967857" y="678141"/>
                  </a:lnTo>
                  <a:lnTo>
                    <a:pt x="932815" y="706819"/>
                  </a:lnTo>
                  <a:lnTo>
                    <a:pt x="898302" y="735989"/>
                  </a:lnTo>
                  <a:lnTo>
                    <a:pt x="864324" y="765645"/>
                  </a:lnTo>
                  <a:lnTo>
                    <a:pt x="830887" y="795782"/>
                  </a:lnTo>
                  <a:lnTo>
                    <a:pt x="797999" y="826392"/>
                  </a:lnTo>
                  <a:lnTo>
                    <a:pt x="765667" y="857469"/>
                  </a:lnTo>
                  <a:lnTo>
                    <a:pt x="733898" y="889007"/>
                  </a:lnTo>
                  <a:lnTo>
                    <a:pt x="702699" y="921000"/>
                  </a:lnTo>
                  <a:lnTo>
                    <a:pt x="672077" y="953440"/>
                  </a:lnTo>
                  <a:lnTo>
                    <a:pt x="642039" y="986323"/>
                  </a:lnTo>
                  <a:lnTo>
                    <a:pt x="612592" y="1019641"/>
                  </a:lnTo>
                  <a:lnTo>
                    <a:pt x="583743" y="1053389"/>
                  </a:lnTo>
                  <a:lnTo>
                    <a:pt x="555499" y="1087559"/>
                  </a:lnTo>
                  <a:lnTo>
                    <a:pt x="527867" y="1122147"/>
                  </a:lnTo>
                  <a:lnTo>
                    <a:pt x="500854" y="1157144"/>
                  </a:lnTo>
                  <a:lnTo>
                    <a:pt x="474468" y="1192545"/>
                  </a:lnTo>
                  <a:lnTo>
                    <a:pt x="448715" y="1228344"/>
                  </a:lnTo>
                  <a:lnTo>
                    <a:pt x="423601" y="1264534"/>
                  </a:lnTo>
                  <a:lnTo>
                    <a:pt x="399135" y="1301109"/>
                  </a:lnTo>
                  <a:lnTo>
                    <a:pt x="375324" y="1338062"/>
                  </a:lnTo>
                  <a:lnTo>
                    <a:pt x="352173" y="1375388"/>
                  </a:lnTo>
                  <a:lnTo>
                    <a:pt x="329691" y="1413080"/>
                  </a:lnTo>
                  <a:lnTo>
                    <a:pt x="307884" y="1451131"/>
                  </a:lnTo>
                  <a:lnTo>
                    <a:pt x="286760" y="1489536"/>
                  </a:lnTo>
                  <a:lnTo>
                    <a:pt x="266325" y="1528287"/>
                  </a:lnTo>
                  <a:lnTo>
                    <a:pt x="246586" y="1567379"/>
                  </a:lnTo>
                  <a:lnTo>
                    <a:pt x="227551" y="1606806"/>
                  </a:lnTo>
                  <a:lnTo>
                    <a:pt x="209226" y="1646560"/>
                  </a:lnTo>
                  <a:lnTo>
                    <a:pt x="191619" y="1686636"/>
                  </a:lnTo>
                  <a:lnTo>
                    <a:pt x="174736" y="1727027"/>
                  </a:lnTo>
                  <a:lnTo>
                    <a:pt x="158585" y="1767727"/>
                  </a:lnTo>
                  <a:lnTo>
                    <a:pt x="143172" y="1808730"/>
                  </a:lnTo>
                  <a:lnTo>
                    <a:pt x="128505" y="1850029"/>
                  </a:lnTo>
                  <a:lnTo>
                    <a:pt x="114590" y="1891617"/>
                  </a:lnTo>
                  <a:lnTo>
                    <a:pt x="101435" y="1933490"/>
                  </a:lnTo>
                  <a:lnTo>
                    <a:pt x="89047" y="1975640"/>
                  </a:lnTo>
                  <a:lnTo>
                    <a:pt x="77433" y="2018060"/>
                  </a:lnTo>
                  <a:lnTo>
                    <a:pt x="66599" y="2060746"/>
                  </a:lnTo>
                  <a:lnTo>
                    <a:pt x="56553" y="2103689"/>
                  </a:lnTo>
                  <a:lnTo>
                    <a:pt x="47301" y="2146885"/>
                  </a:lnTo>
                  <a:lnTo>
                    <a:pt x="38852" y="2190326"/>
                  </a:lnTo>
                  <a:lnTo>
                    <a:pt x="31211" y="2234006"/>
                  </a:lnTo>
                  <a:lnTo>
                    <a:pt x="24386" y="2277920"/>
                  </a:lnTo>
                  <a:lnTo>
                    <a:pt x="18384" y="2322060"/>
                  </a:lnTo>
                  <a:lnTo>
                    <a:pt x="13212" y="2366420"/>
                  </a:lnTo>
                  <a:lnTo>
                    <a:pt x="8876" y="2410994"/>
                  </a:lnTo>
                  <a:lnTo>
                    <a:pt x="5385" y="2455776"/>
                  </a:lnTo>
                  <a:lnTo>
                    <a:pt x="2745" y="2500760"/>
                  </a:lnTo>
                  <a:lnTo>
                    <a:pt x="962" y="2545938"/>
                  </a:lnTo>
                  <a:lnTo>
                    <a:pt x="45" y="2591304"/>
                  </a:lnTo>
                  <a:lnTo>
                    <a:pt x="0" y="2636854"/>
                  </a:lnTo>
                  <a:lnTo>
                    <a:pt x="829" y="2682397"/>
                  </a:lnTo>
                  <a:lnTo>
                    <a:pt x="2528" y="2727746"/>
                  </a:lnTo>
                  <a:lnTo>
                    <a:pt x="5088" y="2772894"/>
                  </a:lnTo>
                  <a:lnTo>
                    <a:pt x="8503" y="2817836"/>
                  </a:lnTo>
                  <a:lnTo>
                    <a:pt x="12765" y="2862566"/>
                  </a:lnTo>
                  <a:lnTo>
                    <a:pt x="17867" y="2907076"/>
                  </a:lnTo>
                  <a:lnTo>
                    <a:pt x="23803" y="2951361"/>
                  </a:lnTo>
                  <a:lnTo>
                    <a:pt x="30564" y="2995414"/>
                  </a:lnTo>
                  <a:lnTo>
                    <a:pt x="38144" y="3039230"/>
                  </a:lnTo>
                  <a:lnTo>
                    <a:pt x="46536" y="3082802"/>
                  </a:lnTo>
                  <a:lnTo>
                    <a:pt x="55733" y="3126123"/>
                  </a:lnTo>
                  <a:lnTo>
                    <a:pt x="65727" y="3169188"/>
                  </a:lnTo>
                  <a:lnTo>
                    <a:pt x="76512" y="3211990"/>
                  </a:lnTo>
                  <a:lnTo>
                    <a:pt x="88079" y="3254524"/>
                  </a:lnTo>
                  <a:lnTo>
                    <a:pt x="100423" y="3296782"/>
                  </a:lnTo>
                  <a:lnTo>
                    <a:pt x="113536" y="3338759"/>
                  </a:lnTo>
                  <a:lnTo>
                    <a:pt x="127410" y="3380448"/>
                  </a:lnTo>
                  <a:lnTo>
                    <a:pt x="142039" y="3421843"/>
                  </a:lnTo>
                  <a:lnTo>
                    <a:pt x="157416" y="3462938"/>
                  </a:lnTo>
                  <a:lnTo>
                    <a:pt x="173533" y="3503727"/>
                  </a:lnTo>
                  <a:lnTo>
                    <a:pt x="190383" y="3544203"/>
                  </a:lnTo>
                  <a:lnTo>
                    <a:pt x="207959" y="3584361"/>
                  </a:lnTo>
                  <a:lnTo>
                    <a:pt x="226255" y="3624193"/>
                  </a:lnTo>
                  <a:lnTo>
                    <a:pt x="245262" y="3663694"/>
                  </a:lnTo>
                  <a:lnTo>
                    <a:pt x="264974" y="3702857"/>
                  </a:lnTo>
                  <a:lnTo>
                    <a:pt x="285383" y="3741677"/>
                  </a:lnTo>
                  <a:lnTo>
                    <a:pt x="306483" y="3780147"/>
                  </a:lnTo>
                  <a:lnTo>
                    <a:pt x="328267" y="3818260"/>
                  </a:lnTo>
                  <a:lnTo>
                    <a:pt x="350726" y="3856011"/>
                  </a:lnTo>
                  <a:lnTo>
                    <a:pt x="373855" y="3893394"/>
                  </a:lnTo>
                  <a:lnTo>
                    <a:pt x="397645" y="3930401"/>
                  </a:lnTo>
                  <a:lnTo>
                    <a:pt x="422090" y="3967027"/>
                  </a:lnTo>
                  <a:lnTo>
                    <a:pt x="447183" y="4003266"/>
                  </a:lnTo>
                  <a:lnTo>
                    <a:pt x="472917" y="4039111"/>
                  </a:lnTo>
                  <a:lnTo>
                    <a:pt x="499284" y="4074556"/>
                  </a:lnTo>
                  <a:lnTo>
                    <a:pt x="526277" y="4109595"/>
                  </a:lnTo>
                  <a:lnTo>
                    <a:pt x="553889" y="4144222"/>
                  </a:lnTo>
                  <a:lnTo>
                    <a:pt x="582113" y="4178430"/>
                  </a:lnTo>
                  <a:lnTo>
                    <a:pt x="610942" y="4212213"/>
                  </a:lnTo>
                  <a:lnTo>
                    <a:pt x="640369" y="4245566"/>
                  </a:lnTo>
                  <a:lnTo>
                    <a:pt x="670386" y="4278480"/>
                  </a:lnTo>
                  <a:lnTo>
                    <a:pt x="700987" y="4310952"/>
                  </a:lnTo>
                  <a:lnTo>
                    <a:pt x="732164" y="4342973"/>
                  </a:lnTo>
                  <a:lnTo>
                    <a:pt x="763910" y="4374539"/>
                  </a:lnTo>
                  <a:lnTo>
                    <a:pt x="796219" y="4405642"/>
                  </a:lnTo>
                  <a:lnTo>
                    <a:pt x="829082" y="4436277"/>
                  </a:lnTo>
                  <a:lnTo>
                    <a:pt x="862493" y="4466437"/>
                  </a:lnTo>
                  <a:lnTo>
                    <a:pt x="896445" y="4496117"/>
                  </a:lnTo>
                  <a:lnTo>
                    <a:pt x="930930" y="4525308"/>
                  </a:lnTo>
                  <a:lnTo>
                    <a:pt x="965942" y="4554007"/>
                  </a:lnTo>
                  <a:lnTo>
                    <a:pt x="1001473" y="4582206"/>
                  </a:lnTo>
                  <a:lnTo>
                    <a:pt x="1037516" y="4609899"/>
                  </a:lnTo>
                  <a:lnTo>
                    <a:pt x="1074063" y="4637080"/>
                  </a:lnTo>
                  <a:lnTo>
                    <a:pt x="1111109" y="4663742"/>
                  </a:lnTo>
                  <a:lnTo>
                    <a:pt x="1148646" y="4689880"/>
                  </a:lnTo>
                  <a:lnTo>
                    <a:pt x="1186666" y="4715487"/>
                  </a:lnTo>
                  <a:lnTo>
                    <a:pt x="1225163" y="4740557"/>
                  </a:lnTo>
                  <a:lnTo>
                    <a:pt x="1264128" y="4765084"/>
                  </a:lnTo>
                  <a:lnTo>
                    <a:pt x="1303557" y="4789061"/>
                  </a:lnTo>
                  <a:lnTo>
                    <a:pt x="1343440" y="4812482"/>
                  </a:lnTo>
                  <a:lnTo>
                    <a:pt x="1383771" y="4835342"/>
                  </a:lnTo>
                  <a:lnTo>
                    <a:pt x="1424543" y="4857633"/>
                  </a:lnTo>
                  <a:lnTo>
                    <a:pt x="1465748" y="4879349"/>
                  </a:lnTo>
                  <a:lnTo>
                    <a:pt x="1507380" y="4900485"/>
                  </a:lnTo>
                  <a:lnTo>
                    <a:pt x="1549431" y="4921034"/>
                  </a:lnTo>
                  <a:lnTo>
                    <a:pt x="1591895" y="4940990"/>
                  </a:lnTo>
                  <a:lnTo>
                    <a:pt x="1634764" y="4960346"/>
                  </a:lnTo>
                  <a:lnTo>
                    <a:pt x="1678030" y="4979096"/>
                  </a:lnTo>
                  <a:lnTo>
                    <a:pt x="1721688" y="4997235"/>
                  </a:lnTo>
                  <a:lnTo>
                    <a:pt x="1765729" y="5014756"/>
                  </a:lnTo>
                  <a:lnTo>
                    <a:pt x="1810147" y="5031652"/>
                  </a:lnTo>
                  <a:lnTo>
                    <a:pt x="1854934" y="5047917"/>
                  </a:lnTo>
                  <a:lnTo>
                    <a:pt x="1900084" y="5063546"/>
                  </a:lnTo>
                  <a:lnTo>
                    <a:pt x="1945589" y="5078532"/>
                  </a:lnTo>
                  <a:lnTo>
                    <a:pt x="1991442" y="5092868"/>
                  </a:lnTo>
                  <a:lnTo>
                    <a:pt x="2037636" y="5106549"/>
                  </a:lnTo>
                  <a:lnTo>
                    <a:pt x="2084163" y="5119567"/>
                  </a:lnTo>
                  <a:lnTo>
                    <a:pt x="2131017" y="5131918"/>
                  </a:lnTo>
                  <a:lnTo>
                    <a:pt x="2178191" y="5143595"/>
                  </a:lnTo>
                  <a:lnTo>
                    <a:pt x="2225677" y="5154591"/>
                  </a:lnTo>
                  <a:lnTo>
                    <a:pt x="2273468" y="5164900"/>
                  </a:lnTo>
                  <a:lnTo>
                    <a:pt x="2321558" y="5174517"/>
                  </a:lnTo>
                  <a:lnTo>
                    <a:pt x="2369938" y="5183434"/>
                  </a:lnTo>
                  <a:lnTo>
                    <a:pt x="2418603" y="5191646"/>
                  </a:lnTo>
                  <a:lnTo>
                    <a:pt x="2467544" y="5199146"/>
                  </a:lnTo>
                  <a:lnTo>
                    <a:pt x="2516754" y="5205928"/>
                  </a:lnTo>
                  <a:lnTo>
                    <a:pt x="2566227" y="5211986"/>
                  </a:lnTo>
                  <a:lnTo>
                    <a:pt x="2615955" y="5217314"/>
                  </a:lnTo>
                  <a:lnTo>
                    <a:pt x="2665932" y="5221905"/>
                  </a:lnTo>
                  <a:lnTo>
                    <a:pt x="2716149" y="5225753"/>
                  </a:lnTo>
                  <a:lnTo>
                    <a:pt x="2766601" y="5228852"/>
                  </a:lnTo>
                  <a:lnTo>
                    <a:pt x="2817279" y="5231195"/>
                  </a:lnTo>
                  <a:lnTo>
                    <a:pt x="2868177" y="5232778"/>
                  </a:lnTo>
                  <a:lnTo>
                    <a:pt x="2919287" y="5233592"/>
                  </a:lnTo>
                  <a:lnTo>
                    <a:pt x="2948073" y="5233614"/>
                  </a:lnTo>
                  <a:lnTo>
                    <a:pt x="294807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85610" y="1516344"/>
              <a:ext cx="3208020" cy="2091689"/>
            </a:xfrm>
            <a:custGeom>
              <a:avLst/>
              <a:gdLst/>
              <a:ahLst/>
              <a:cxnLst/>
              <a:rect l="l" t="t" r="r" b="b"/>
              <a:pathLst>
                <a:path w="3208020" h="2091689">
                  <a:moveTo>
                    <a:pt x="2859046" y="0"/>
                  </a:moveTo>
                  <a:lnTo>
                    <a:pt x="348552" y="0"/>
                  </a:lnTo>
                  <a:lnTo>
                    <a:pt x="301256" y="3181"/>
                  </a:lnTo>
                  <a:lnTo>
                    <a:pt x="255893" y="12450"/>
                  </a:lnTo>
                  <a:lnTo>
                    <a:pt x="212880" y="27391"/>
                  </a:lnTo>
                  <a:lnTo>
                    <a:pt x="172631" y="47588"/>
                  </a:lnTo>
                  <a:lnTo>
                    <a:pt x="135562" y="72625"/>
                  </a:lnTo>
                  <a:lnTo>
                    <a:pt x="102088" y="102089"/>
                  </a:lnTo>
                  <a:lnTo>
                    <a:pt x="72625" y="135563"/>
                  </a:lnTo>
                  <a:lnTo>
                    <a:pt x="47587" y="172632"/>
                  </a:lnTo>
                  <a:lnTo>
                    <a:pt x="27391" y="212881"/>
                  </a:lnTo>
                  <a:lnTo>
                    <a:pt x="12450" y="255894"/>
                  </a:lnTo>
                  <a:lnTo>
                    <a:pt x="3181" y="301257"/>
                  </a:lnTo>
                  <a:lnTo>
                    <a:pt x="0" y="348554"/>
                  </a:lnTo>
                  <a:lnTo>
                    <a:pt x="0" y="1742728"/>
                  </a:lnTo>
                  <a:lnTo>
                    <a:pt x="3181" y="1790024"/>
                  </a:lnTo>
                  <a:lnTo>
                    <a:pt x="12450" y="1835387"/>
                  </a:lnTo>
                  <a:lnTo>
                    <a:pt x="27391" y="1878400"/>
                  </a:lnTo>
                  <a:lnTo>
                    <a:pt x="47587" y="1918649"/>
                  </a:lnTo>
                  <a:lnTo>
                    <a:pt x="72625" y="1955718"/>
                  </a:lnTo>
                  <a:lnTo>
                    <a:pt x="102088" y="1989192"/>
                  </a:lnTo>
                  <a:lnTo>
                    <a:pt x="135562" y="2018655"/>
                  </a:lnTo>
                  <a:lnTo>
                    <a:pt x="172631" y="2043693"/>
                  </a:lnTo>
                  <a:lnTo>
                    <a:pt x="212880" y="2063890"/>
                  </a:lnTo>
                  <a:lnTo>
                    <a:pt x="255893" y="2078830"/>
                  </a:lnTo>
                  <a:lnTo>
                    <a:pt x="301256" y="2088099"/>
                  </a:lnTo>
                  <a:lnTo>
                    <a:pt x="348552" y="2091281"/>
                  </a:lnTo>
                  <a:lnTo>
                    <a:pt x="2859046" y="2091281"/>
                  </a:lnTo>
                  <a:lnTo>
                    <a:pt x="2906343" y="2088099"/>
                  </a:lnTo>
                  <a:lnTo>
                    <a:pt x="2951705" y="2078830"/>
                  </a:lnTo>
                  <a:lnTo>
                    <a:pt x="2994719" y="2063890"/>
                  </a:lnTo>
                  <a:lnTo>
                    <a:pt x="3034968" y="2043693"/>
                  </a:lnTo>
                  <a:lnTo>
                    <a:pt x="3072037" y="2018655"/>
                  </a:lnTo>
                  <a:lnTo>
                    <a:pt x="3105510" y="1989192"/>
                  </a:lnTo>
                  <a:lnTo>
                    <a:pt x="3134974" y="1955718"/>
                  </a:lnTo>
                  <a:lnTo>
                    <a:pt x="3160011" y="1918649"/>
                  </a:lnTo>
                  <a:lnTo>
                    <a:pt x="3180208" y="1878400"/>
                  </a:lnTo>
                  <a:lnTo>
                    <a:pt x="3195148" y="1835387"/>
                  </a:lnTo>
                  <a:lnTo>
                    <a:pt x="3204417" y="1790024"/>
                  </a:lnTo>
                  <a:lnTo>
                    <a:pt x="3207599" y="1742728"/>
                  </a:lnTo>
                  <a:lnTo>
                    <a:pt x="3207599" y="348554"/>
                  </a:lnTo>
                  <a:lnTo>
                    <a:pt x="3204417" y="301257"/>
                  </a:lnTo>
                  <a:lnTo>
                    <a:pt x="3195148" y="255894"/>
                  </a:lnTo>
                  <a:lnTo>
                    <a:pt x="3180208" y="212881"/>
                  </a:lnTo>
                  <a:lnTo>
                    <a:pt x="3160011" y="172632"/>
                  </a:lnTo>
                  <a:lnTo>
                    <a:pt x="3134974" y="135563"/>
                  </a:lnTo>
                  <a:lnTo>
                    <a:pt x="3105510" y="102089"/>
                  </a:lnTo>
                  <a:lnTo>
                    <a:pt x="3072037" y="72625"/>
                  </a:lnTo>
                  <a:lnTo>
                    <a:pt x="3034968" y="47588"/>
                  </a:lnTo>
                  <a:lnTo>
                    <a:pt x="2994719" y="27391"/>
                  </a:lnTo>
                  <a:lnTo>
                    <a:pt x="2951705" y="12450"/>
                  </a:lnTo>
                  <a:lnTo>
                    <a:pt x="2906343" y="3181"/>
                  </a:lnTo>
                  <a:lnTo>
                    <a:pt x="2859046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8561" y="772858"/>
            <a:ext cx="626427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69" dirty="0"/>
              <a:t>O</a:t>
            </a:r>
            <a:r>
              <a:rPr spc="-175" dirty="0"/>
              <a:t> </a:t>
            </a:r>
            <a:r>
              <a:rPr spc="-240" dirty="0"/>
              <a:t>Plano</a:t>
            </a:r>
            <a:r>
              <a:rPr spc="-175" dirty="0"/>
              <a:t> </a:t>
            </a:r>
            <a:r>
              <a:rPr spc="-320" dirty="0"/>
              <a:t>IA</a:t>
            </a:r>
            <a:r>
              <a:rPr spc="-175" dirty="0"/>
              <a:t> </a:t>
            </a:r>
            <a:r>
              <a:rPr spc="-170" dirty="0"/>
              <a:t>para</a:t>
            </a:r>
            <a:r>
              <a:rPr spc="-165" dirty="0"/>
              <a:t> </a:t>
            </a:r>
            <a:r>
              <a:rPr spc="-380" dirty="0"/>
              <a:t>o</a:t>
            </a:r>
            <a:r>
              <a:rPr spc="-180" dirty="0"/>
              <a:t> </a:t>
            </a:r>
            <a:r>
              <a:rPr spc="-405" dirty="0"/>
              <a:t>Bem</a:t>
            </a:r>
            <a:r>
              <a:rPr spc="-170" dirty="0"/>
              <a:t> </a:t>
            </a:r>
            <a:r>
              <a:rPr spc="-254" dirty="0"/>
              <a:t>de</a:t>
            </a:r>
            <a:r>
              <a:rPr spc="-175" dirty="0"/>
              <a:t> </a:t>
            </a:r>
            <a:r>
              <a:rPr spc="-395" dirty="0"/>
              <a:t>Todos</a:t>
            </a:r>
            <a:r>
              <a:rPr spc="-160" dirty="0"/>
              <a:t> </a:t>
            </a:r>
            <a:r>
              <a:rPr spc="-150" dirty="0"/>
              <a:t>busca: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94295" y="1686052"/>
            <a:ext cx="258762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0"/>
              </a:spcBef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Desenvolver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modelos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avançados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linguagem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português,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dados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nacionais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abarcam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nossa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diversidade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cultural,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linguística,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fortalecer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soberania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IA.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88167" y="1457328"/>
            <a:ext cx="4808855" cy="4424045"/>
            <a:chOff x="6188167" y="1457328"/>
            <a:chExt cx="4808855" cy="44240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1106" y="1457328"/>
              <a:ext cx="159487" cy="1594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9667" y="1457328"/>
              <a:ext cx="159487" cy="159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8227" y="1459273"/>
              <a:ext cx="159487" cy="1594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88164" y="3789616"/>
              <a:ext cx="4808855" cy="2091689"/>
            </a:xfrm>
            <a:custGeom>
              <a:avLst/>
              <a:gdLst/>
              <a:ahLst/>
              <a:cxnLst/>
              <a:rect l="l" t="t" r="r" b="b"/>
              <a:pathLst>
                <a:path w="4808855" h="2091689">
                  <a:moveTo>
                    <a:pt x="4808575" y="348564"/>
                  </a:moveTo>
                  <a:lnTo>
                    <a:pt x="4805388" y="301269"/>
                  </a:lnTo>
                  <a:lnTo>
                    <a:pt x="4796117" y="255905"/>
                  </a:lnTo>
                  <a:lnTo>
                    <a:pt x="4781181" y="212890"/>
                  </a:lnTo>
                  <a:lnTo>
                    <a:pt x="4760988" y="172643"/>
                  </a:lnTo>
                  <a:lnTo>
                    <a:pt x="4735944" y="135572"/>
                  </a:lnTo>
                  <a:lnTo>
                    <a:pt x="4706480" y="102095"/>
                  </a:lnTo>
                  <a:lnTo>
                    <a:pt x="4673016" y="72631"/>
                  </a:lnTo>
                  <a:lnTo>
                    <a:pt x="4635944" y="47599"/>
                  </a:lnTo>
                  <a:lnTo>
                    <a:pt x="4595685" y="27393"/>
                  </a:lnTo>
                  <a:lnTo>
                    <a:pt x="4552683" y="12458"/>
                  </a:lnTo>
                  <a:lnTo>
                    <a:pt x="4507319" y="3187"/>
                  </a:lnTo>
                  <a:lnTo>
                    <a:pt x="4460024" y="0"/>
                  </a:lnTo>
                  <a:lnTo>
                    <a:pt x="348551" y="0"/>
                  </a:lnTo>
                  <a:lnTo>
                    <a:pt x="301256" y="3187"/>
                  </a:lnTo>
                  <a:lnTo>
                    <a:pt x="255892" y="12458"/>
                  </a:lnTo>
                  <a:lnTo>
                    <a:pt x="212877" y="27393"/>
                  </a:lnTo>
                  <a:lnTo>
                    <a:pt x="172631" y="47599"/>
                  </a:lnTo>
                  <a:lnTo>
                    <a:pt x="135559" y="72631"/>
                  </a:lnTo>
                  <a:lnTo>
                    <a:pt x="102082" y="102095"/>
                  </a:lnTo>
                  <a:lnTo>
                    <a:pt x="72618" y="135572"/>
                  </a:lnTo>
                  <a:lnTo>
                    <a:pt x="47586" y="172643"/>
                  </a:lnTo>
                  <a:lnTo>
                    <a:pt x="27393" y="212890"/>
                  </a:lnTo>
                  <a:lnTo>
                    <a:pt x="12446" y="255905"/>
                  </a:lnTo>
                  <a:lnTo>
                    <a:pt x="3175" y="301269"/>
                  </a:lnTo>
                  <a:lnTo>
                    <a:pt x="0" y="348564"/>
                  </a:lnTo>
                  <a:lnTo>
                    <a:pt x="0" y="1742732"/>
                  </a:lnTo>
                  <a:lnTo>
                    <a:pt x="3175" y="1790026"/>
                  </a:lnTo>
                  <a:lnTo>
                    <a:pt x="12446" y="1835391"/>
                  </a:lnTo>
                  <a:lnTo>
                    <a:pt x="27393" y="1878406"/>
                  </a:lnTo>
                  <a:lnTo>
                    <a:pt x="47586" y="1918652"/>
                  </a:lnTo>
                  <a:lnTo>
                    <a:pt x="72618" y="1955723"/>
                  </a:lnTo>
                  <a:lnTo>
                    <a:pt x="102082" y="1989201"/>
                  </a:lnTo>
                  <a:lnTo>
                    <a:pt x="135559" y="2018665"/>
                  </a:lnTo>
                  <a:lnTo>
                    <a:pt x="172631" y="2043696"/>
                  </a:lnTo>
                  <a:lnTo>
                    <a:pt x="212877" y="2063902"/>
                  </a:lnTo>
                  <a:lnTo>
                    <a:pt x="255892" y="2078837"/>
                  </a:lnTo>
                  <a:lnTo>
                    <a:pt x="301256" y="2088108"/>
                  </a:lnTo>
                  <a:lnTo>
                    <a:pt x="348551" y="2091283"/>
                  </a:lnTo>
                  <a:lnTo>
                    <a:pt x="4460024" y="2091283"/>
                  </a:lnTo>
                  <a:lnTo>
                    <a:pt x="4507319" y="2088108"/>
                  </a:lnTo>
                  <a:lnTo>
                    <a:pt x="4552683" y="2078837"/>
                  </a:lnTo>
                  <a:lnTo>
                    <a:pt x="4595685" y="2063902"/>
                  </a:lnTo>
                  <a:lnTo>
                    <a:pt x="4635944" y="2043696"/>
                  </a:lnTo>
                  <a:lnTo>
                    <a:pt x="4673016" y="2018665"/>
                  </a:lnTo>
                  <a:lnTo>
                    <a:pt x="4706480" y="1989201"/>
                  </a:lnTo>
                  <a:lnTo>
                    <a:pt x="4735944" y="1955723"/>
                  </a:lnTo>
                  <a:lnTo>
                    <a:pt x="4760988" y="1918652"/>
                  </a:lnTo>
                  <a:lnTo>
                    <a:pt x="4781181" y="1878406"/>
                  </a:lnTo>
                  <a:lnTo>
                    <a:pt x="4796117" y="1835391"/>
                  </a:lnTo>
                  <a:lnTo>
                    <a:pt x="4805388" y="1790026"/>
                  </a:lnTo>
                  <a:lnTo>
                    <a:pt x="4808575" y="1742732"/>
                  </a:lnTo>
                  <a:lnTo>
                    <a:pt x="4808575" y="348564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58326" y="4328667"/>
            <a:ext cx="4069079" cy="9950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14"/>
              </a:spcBef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protagonismo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meio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tecnológico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estratégicas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colaboração internacional.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5257" y="1501237"/>
            <a:ext cx="3208020" cy="2091689"/>
          </a:xfrm>
          <a:custGeom>
            <a:avLst/>
            <a:gdLst/>
            <a:ahLst/>
            <a:cxnLst/>
            <a:rect l="l" t="t" r="r" b="b"/>
            <a:pathLst>
              <a:path w="3208020" h="2091689">
                <a:moveTo>
                  <a:pt x="2859046" y="0"/>
                </a:moveTo>
                <a:lnTo>
                  <a:pt x="348552" y="0"/>
                </a:lnTo>
                <a:lnTo>
                  <a:pt x="301256" y="3181"/>
                </a:lnTo>
                <a:lnTo>
                  <a:pt x="255893" y="12450"/>
                </a:lnTo>
                <a:lnTo>
                  <a:pt x="212880" y="27391"/>
                </a:lnTo>
                <a:lnTo>
                  <a:pt x="172631" y="47587"/>
                </a:lnTo>
                <a:lnTo>
                  <a:pt x="135562" y="72625"/>
                </a:lnTo>
                <a:lnTo>
                  <a:pt x="102088" y="102088"/>
                </a:lnTo>
                <a:lnTo>
                  <a:pt x="72625" y="135562"/>
                </a:lnTo>
                <a:lnTo>
                  <a:pt x="47587" y="172631"/>
                </a:lnTo>
                <a:lnTo>
                  <a:pt x="27391" y="212880"/>
                </a:lnTo>
                <a:lnTo>
                  <a:pt x="12450" y="255894"/>
                </a:lnTo>
                <a:lnTo>
                  <a:pt x="3181" y="301257"/>
                </a:lnTo>
                <a:lnTo>
                  <a:pt x="0" y="348554"/>
                </a:lnTo>
                <a:lnTo>
                  <a:pt x="0" y="1742728"/>
                </a:lnTo>
                <a:lnTo>
                  <a:pt x="3181" y="1790024"/>
                </a:lnTo>
                <a:lnTo>
                  <a:pt x="12450" y="1835387"/>
                </a:lnTo>
                <a:lnTo>
                  <a:pt x="27391" y="1878400"/>
                </a:lnTo>
                <a:lnTo>
                  <a:pt x="47587" y="1918649"/>
                </a:lnTo>
                <a:lnTo>
                  <a:pt x="72625" y="1955718"/>
                </a:lnTo>
                <a:lnTo>
                  <a:pt x="102088" y="1989192"/>
                </a:lnTo>
                <a:lnTo>
                  <a:pt x="135562" y="2018655"/>
                </a:lnTo>
                <a:lnTo>
                  <a:pt x="172631" y="2043693"/>
                </a:lnTo>
                <a:lnTo>
                  <a:pt x="212880" y="2063890"/>
                </a:lnTo>
                <a:lnTo>
                  <a:pt x="255893" y="2078830"/>
                </a:lnTo>
                <a:lnTo>
                  <a:pt x="301256" y="2088099"/>
                </a:lnTo>
                <a:lnTo>
                  <a:pt x="348552" y="2091281"/>
                </a:lnTo>
                <a:lnTo>
                  <a:pt x="2859046" y="2091281"/>
                </a:lnTo>
                <a:lnTo>
                  <a:pt x="2906343" y="2088099"/>
                </a:lnTo>
                <a:lnTo>
                  <a:pt x="2951705" y="2078830"/>
                </a:lnTo>
                <a:lnTo>
                  <a:pt x="2994719" y="2063890"/>
                </a:lnTo>
                <a:lnTo>
                  <a:pt x="3034968" y="2043693"/>
                </a:lnTo>
                <a:lnTo>
                  <a:pt x="3072037" y="2018655"/>
                </a:lnTo>
                <a:lnTo>
                  <a:pt x="3105510" y="1989192"/>
                </a:lnTo>
                <a:lnTo>
                  <a:pt x="3134974" y="1955718"/>
                </a:lnTo>
                <a:lnTo>
                  <a:pt x="3160011" y="1918649"/>
                </a:lnTo>
                <a:lnTo>
                  <a:pt x="3180208" y="1878400"/>
                </a:lnTo>
                <a:lnTo>
                  <a:pt x="3195148" y="1835387"/>
                </a:lnTo>
                <a:lnTo>
                  <a:pt x="3204417" y="1790024"/>
                </a:lnTo>
                <a:lnTo>
                  <a:pt x="3207599" y="1742728"/>
                </a:lnTo>
                <a:lnTo>
                  <a:pt x="3207599" y="348554"/>
                </a:lnTo>
                <a:lnTo>
                  <a:pt x="3204417" y="301257"/>
                </a:lnTo>
                <a:lnTo>
                  <a:pt x="3195148" y="255894"/>
                </a:lnTo>
                <a:lnTo>
                  <a:pt x="3180208" y="212880"/>
                </a:lnTo>
                <a:lnTo>
                  <a:pt x="3160011" y="172631"/>
                </a:lnTo>
                <a:lnTo>
                  <a:pt x="3134974" y="135562"/>
                </a:lnTo>
                <a:lnTo>
                  <a:pt x="3105510" y="102088"/>
                </a:lnTo>
                <a:lnTo>
                  <a:pt x="3072037" y="72625"/>
                </a:lnTo>
                <a:lnTo>
                  <a:pt x="3034968" y="47587"/>
                </a:lnTo>
                <a:lnTo>
                  <a:pt x="2994719" y="27391"/>
                </a:lnTo>
                <a:lnTo>
                  <a:pt x="2951705" y="12450"/>
                </a:lnTo>
                <a:lnTo>
                  <a:pt x="2906343" y="3181"/>
                </a:lnTo>
                <a:lnTo>
                  <a:pt x="2859046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17652" y="1917700"/>
            <a:ext cx="2160270" cy="12357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99100"/>
              </a:lnSpc>
              <a:spcBef>
                <a:spcPts val="114"/>
              </a:spcBef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Transformar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dos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brasileiros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por meio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inovações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sustentáveis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inclusivas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baseadas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em Inteligência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Artificial.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90754" y="1457328"/>
            <a:ext cx="617220" cy="161925"/>
            <a:chOff x="2490754" y="1457328"/>
            <a:chExt cx="617220" cy="16192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0754" y="1457328"/>
              <a:ext cx="159487" cy="1594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313" y="1457328"/>
              <a:ext cx="159487" cy="1594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7874" y="1459273"/>
              <a:ext cx="159487" cy="159487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200662" y="3776934"/>
            <a:ext cx="4808855" cy="2091689"/>
          </a:xfrm>
          <a:custGeom>
            <a:avLst/>
            <a:gdLst/>
            <a:ahLst/>
            <a:cxnLst/>
            <a:rect l="l" t="t" r="r" b="b"/>
            <a:pathLst>
              <a:path w="4808855" h="2091689">
                <a:moveTo>
                  <a:pt x="4460021" y="0"/>
                </a:moveTo>
                <a:lnTo>
                  <a:pt x="348552" y="0"/>
                </a:lnTo>
                <a:lnTo>
                  <a:pt x="301256" y="3181"/>
                </a:lnTo>
                <a:lnTo>
                  <a:pt x="255893" y="12450"/>
                </a:lnTo>
                <a:lnTo>
                  <a:pt x="212880" y="27391"/>
                </a:lnTo>
                <a:lnTo>
                  <a:pt x="172631" y="47587"/>
                </a:lnTo>
                <a:lnTo>
                  <a:pt x="135562" y="72625"/>
                </a:lnTo>
                <a:lnTo>
                  <a:pt x="102088" y="102088"/>
                </a:lnTo>
                <a:lnTo>
                  <a:pt x="72625" y="135562"/>
                </a:lnTo>
                <a:lnTo>
                  <a:pt x="47587" y="172631"/>
                </a:lnTo>
                <a:lnTo>
                  <a:pt x="27391" y="212880"/>
                </a:lnTo>
                <a:lnTo>
                  <a:pt x="12450" y="255894"/>
                </a:lnTo>
                <a:lnTo>
                  <a:pt x="3181" y="301257"/>
                </a:lnTo>
                <a:lnTo>
                  <a:pt x="0" y="348554"/>
                </a:lnTo>
                <a:lnTo>
                  <a:pt x="0" y="1742727"/>
                </a:lnTo>
                <a:lnTo>
                  <a:pt x="3181" y="1790023"/>
                </a:lnTo>
                <a:lnTo>
                  <a:pt x="12450" y="1835386"/>
                </a:lnTo>
                <a:lnTo>
                  <a:pt x="27391" y="1878399"/>
                </a:lnTo>
                <a:lnTo>
                  <a:pt x="47587" y="1918648"/>
                </a:lnTo>
                <a:lnTo>
                  <a:pt x="72625" y="1955717"/>
                </a:lnTo>
                <a:lnTo>
                  <a:pt x="102088" y="1989191"/>
                </a:lnTo>
                <a:lnTo>
                  <a:pt x="135562" y="2018655"/>
                </a:lnTo>
                <a:lnTo>
                  <a:pt x="172631" y="2043692"/>
                </a:lnTo>
                <a:lnTo>
                  <a:pt x="212880" y="2063889"/>
                </a:lnTo>
                <a:lnTo>
                  <a:pt x="255893" y="2078830"/>
                </a:lnTo>
                <a:lnTo>
                  <a:pt x="301256" y="2088098"/>
                </a:lnTo>
                <a:lnTo>
                  <a:pt x="348552" y="2091280"/>
                </a:lnTo>
                <a:lnTo>
                  <a:pt x="4460021" y="2091280"/>
                </a:lnTo>
                <a:lnTo>
                  <a:pt x="4507318" y="2088098"/>
                </a:lnTo>
                <a:lnTo>
                  <a:pt x="4552680" y="2078830"/>
                </a:lnTo>
                <a:lnTo>
                  <a:pt x="4595694" y="2063889"/>
                </a:lnTo>
                <a:lnTo>
                  <a:pt x="4635942" y="2043692"/>
                </a:lnTo>
                <a:lnTo>
                  <a:pt x="4673011" y="2018655"/>
                </a:lnTo>
                <a:lnTo>
                  <a:pt x="4706485" y="1989191"/>
                </a:lnTo>
                <a:lnTo>
                  <a:pt x="4735949" y="1955717"/>
                </a:lnTo>
                <a:lnTo>
                  <a:pt x="4760986" y="1918648"/>
                </a:lnTo>
                <a:lnTo>
                  <a:pt x="4781183" y="1878399"/>
                </a:lnTo>
                <a:lnTo>
                  <a:pt x="4796123" y="1835386"/>
                </a:lnTo>
                <a:lnTo>
                  <a:pt x="4805392" y="1790023"/>
                </a:lnTo>
                <a:lnTo>
                  <a:pt x="4808574" y="1742727"/>
                </a:lnTo>
                <a:lnTo>
                  <a:pt x="4808574" y="348554"/>
                </a:lnTo>
                <a:lnTo>
                  <a:pt x="4805392" y="301257"/>
                </a:lnTo>
                <a:lnTo>
                  <a:pt x="4796123" y="255894"/>
                </a:lnTo>
                <a:lnTo>
                  <a:pt x="4781183" y="212880"/>
                </a:lnTo>
                <a:lnTo>
                  <a:pt x="4760986" y="172631"/>
                </a:lnTo>
                <a:lnTo>
                  <a:pt x="4735949" y="135562"/>
                </a:lnTo>
                <a:lnTo>
                  <a:pt x="4706485" y="102088"/>
                </a:lnTo>
                <a:lnTo>
                  <a:pt x="4673011" y="72625"/>
                </a:lnTo>
                <a:lnTo>
                  <a:pt x="4635942" y="47587"/>
                </a:lnTo>
                <a:lnTo>
                  <a:pt x="4595694" y="27391"/>
                </a:lnTo>
                <a:lnTo>
                  <a:pt x="4552680" y="12450"/>
                </a:lnTo>
                <a:lnTo>
                  <a:pt x="4507318" y="3181"/>
                </a:lnTo>
                <a:lnTo>
                  <a:pt x="4460021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4488811" y="1512295"/>
            <a:ext cx="4411980" cy="2378075"/>
            <a:chOff x="4488811" y="1512295"/>
            <a:chExt cx="4411980" cy="237807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4150" y="3728879"/>
              <a:ext cx="159487" cy="1594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2711" y="3728879"/>
              <a:ext cx="159487" cy="1594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1270" y="3730824"/>
              <a:ext cx="159489" cy="1594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88811" y="1512295"/>
              <a:ext cx="3208020" cy="2091689"/>
            </a:xfrm>
            <a:custGeom>
              <a:avLst/>
              <a:gdLst/>
              <a:ahLst/>
              <a:cxnLst/>
              <a:rect l="l" t="t" r="r" b="b"/>
              <a:pathLst>
                <a:path w="3208020" h="2091689">
                  <a:moveTo>
                    <a:pt x="2859046" y="0"/>
                  </a:moveTo>
                  <a:lnTo>
                    <a:pt x="348552" y="0"/>
                  </a:lnTo>
                  <a:lnTo>
                    <a:pt x="301256" y="3181"/>
                  </a:lnTo>
                  <a:lnTo>
                    <a:pt x="255893" y="12450"/>
                  </a:lnTo>
                  <a:lnTo>
                    <a:pt x="212880" y="27391"/>
                  </a:lnTo>
                  <a:lnTo>
                    <a:pt x="172631" y="47587"/>
                  </a:lnTo>
                  <a:lnTo>
                    <a:pt x="135562" y="72625"/>
                  </a:lnTo>
                  <a:lnTo>
                    <a:pt x="102088" y="102088"/>
                  </a:lnTo>
                  <a:lnTo>
                    <a:pt x="72625" y="135562"/>
                  </a:lnTo>
                  <a:lnTo>
                    <a:pt x="47587" y="172631"/>
                  </a:lnTo>
                  <a:lnTo>
                    <a:pt x="27391" y="212880"/>
                  </a:lnTo>
                  <a:lnTo>
                    <a:pt x="12450" y="255894"/>
                  </a:lnTo>
                  <a:lnTo>
                    <a:pt x="3181" y="301257"/>
                  </a:lnTo>
                  <a:lnTo>
                    <a:pt x="0" y="348554"/>
                  </a:lnTo>
                  <a:lnTo>
                    <a:pt x="0" y="1742728"/>
                  </a:lnTo>
                  <a:lnTo>
                    <a:pt x="3181" y="1790024"/>
                  </a:lnTo>
                  <a:lnTo>
                    <a:pt x="12450" y="1835387"/>
                  </a:lnTo>
                  <a:lnTo>
                    <a:pt x="27391" y="1878400"/>
                  </a:lnTo>
                  <a:lnTo>
                    <a:pt x="47587" y="1918649"/>
                  </a:lnTo>
                  <a:lnTo>
                    <a:pt x="72625" y="1955718"/>
                  </a:lnTo>
                  <a:lnTo>
                    <a:pt x="102088" y="1989192"/>
                  </a:lnTo>
                  <a:lnTo>
                    <a:pt x="135562" y="2018655"/>
                  </a:lnTo>
                  <a:lnTo>
                    <a:pt x="172631" y="2043693"/>
                  </a:lnTo>
                  <a:lnTo>
                    <a:pt x="212880" y="2063890"/>
                  </a:lnTo>
                  <a:lnTo>
                    <a:pt x="255893" y="2078830"/>
                  </a:lnTo>
                  <a:lnTo>
                    <a:pt x="301256" y="2088099"/>
                  </a:lnTo>
                  <a:lnTo>
                    <a:pt x="348552" y="2091281"/>
                  </a:lnTo>
                  <a:lnTo>
                    <a:pt x="2859046" y="2091281"/>
                  </a:lnTo>
                  <a:lnTo>
                    <a:pt x="2906343" y="2088099"/>
                  </a:lnTo>
                  <a:lnTo>
                    <a:pt x="2951705" y="2078830"/>
                  </a:lnTo>
                  <a:lnTo>
                    <a:pt x="2994719" y="2063890"/>
                  </a:lnTo>
                  <a:lnTo>
                    <a:pt x="3034968" y="2043693"/>
                  </a:lnTo>
                  <a:lnTo>
                    <a:pt x="3072037" y="2018655"/>
                  </a:lnTo>
                  <a:lnTo>
                    <a:pt x="3105510" y="1989192"/>
                  </a:lnTo>
                  <a:lnTo>
                    <a:pt x="3134974" y="1955718"/>
                  </a:lnTo>
                  <a:lnTo>
                    <a:pt x="3160011" y="1918649"/>
                  </a:lnTo>
                  <a:lnTo>
                    <a:pt x="3180208" y="1878400"/>
                  </a:lnTo>
                  <a:lnTo>
                    <a:pt x="3195148" y="1835387"/>
                  </a:lnTo>
                  <a:lnTo>
                    <a:pt x="3204417" y="1790024"/>
                  </a:lnTo>
                  <a:lnTo>
                    <a:pt x="3207599" y="1742728"/>
                  </a:lnTo>
                  <a:lnTo>
                    <a:pt x="3207599" y="348554"/>
                  </a:lnTo>
                  <a:lnTo>
                    <a:pt x="3204417" y="301257"/>
                  </a:lnTo>
                  <a:lnTo>
                    <a:pt x="3195148" y="255894"/>
                  </a:lnTo>
                  <a:lnTo>
                    <a:pt x="3180208" y="212880"/>
                  </a:lnTo>
                  <a:lnTo>
                    <a:pt x="3160011" y="172631"/>
                  </a:lnTo>
                  <a:lnTo>
                    <a:pt x="3134974" y="135562"/>
                  </a:lnTo>
                  <a:lnTo>
                    <a:pt x="3105510" y="102088"/>
                  </a:lnTo>
                  <a:lnTo>
                    <a:pt x="3072037" y="72625"/>
                  </a:lnTo>
                  <a:lnTo>
                    <a:pt x="3034968" y="47587"/>
                  </a:lnTo>
                  <a:lnTo>
                    <a:pt x="2994719" y="27391"/>
                  </a:lnTo>
                  <a:lnTo>
                    <a:pt x="2951705" y="12450"/>
                  </a:lnTo>
                  <a:lnTo>
                    <a:pt x="2906343" y="3181"/>
                  </a:lnTo>
                  <a:lnTo>
                    <a:pt x="2859046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72949" y="4316476"/>
            <a:ext cx="4061460" cy="9950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70" algn="ctr">
              <a:lnSpc>
                <a:spcPct val="99200"/>
              </a:lnSpc>
              <a:spcBef>
                <a:spcPts val="114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Formar,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capacitar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requalificar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pessoas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grande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escala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valorizar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trabalhador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suprir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alta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demanda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profissionais qualificados.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96645" y="3715593"/>
            <a:ext cx="617220" cy="161925"/>
            <a:chOff x="3296645" y="3715593"/>
            <a:chExt cx="617220" cy="16192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6645" y="3715593"/>
              <a:ext cx="159487" cy="1594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3765" y="3717537"/>
              <a:ext cx="159487" cy="1594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5206" y="3715593"/>
              <a:ext cx="159487" cy="15948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651668" y="1719579"/>
            <a:ext cx="2879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Equipar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9817" y="1960371"/>
            <a:ext cx="30460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tecnológica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avançada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alta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capacidade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processamento,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incluindo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cinco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supercomputadores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potentes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 mundo,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alimentada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energias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renováveis.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85929" y="1457328"/>
            <a:ext cx="617220" cy="161925"/>
            <a:chOff x="5785929" y="1457328"/>
            <a:chExt cx="617220" cy="16192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929" y="1457328"/>
              <a:ext cx="159487" cy="1594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4490" y="1457328"/>
              <a:ext cx="159487" cy="1594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3049" y="1459273"/>
              <a:ext cx="159487" cy="15948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4017" y="1362964"/>
            <a:ext cx="3288665" cy="40208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79450">
              <a:lnSpc>
                <a:spcPts val="1900"/>
              </a:lnSpc>
              <a:spcBef>
                <a:spcPts val="180"/>
              </a:spcBef>
            </a:pP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22.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Plataforma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Inteligência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Artificial</a:t>
            </a:r>
            <a:r>
              <a:rPr sz="1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6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  <a:p>
            <a:pPr marL="12700" marR="107314">
              <a:lnSpc>
                <a:spcPct val="104099"/>
              </a:lnSpc>
              <a:spcBef>
                <a:spcPts val="6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Plataforma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abordagem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baseada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contexto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estratégia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negócio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administração</a:t>
            </a:r>
            <a:r>
              <a:rPr sz="1550" spc="229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pública</a:t>
            </a:r>
            <a:r>
              <a:rPr sz="1550" spc="2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endParaRPr sz="1550">
              <a:latin typeface="Arial"/>
              <a:cs typeface="Arial"/>
            </a:endParaRPr>
          </a:p>
          <a:p>
            <a:pPr marL="12700" marR="579120" algn="just">
              <a:lnSpc>
                <a:spcPts val="1900"/>
              </a:lnSpc>
              <a:spcBef>
                <a:spcPts val="8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Desenvolver,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treinar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executar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modelos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70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Disponibilização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plataforma para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operação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alta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escala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modelos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25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0780" y="1362964"/>
            <a:ext cx="3277235" cy="45142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42265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23.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Prospecção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Estruturação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Projetos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  <a:spcBef>
                <a:spcPts val="69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metodologia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prospecção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estruturação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estratégicos</a:t>
            </a:r>
            <a:r>
              <a:rPr sz="1550" spc="229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relacionados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4E4E4E"/>
                </a:solidFill>
                <a:latin typeface="Arial"/>
                <a:cs typeface="Arial"/>
              </a:rPr>
              <a:t>à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3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3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dentro</a:t>
            </a:r>
            <a:r>
              <a:rPr sz="1550" spc="3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do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endParaRPr sz="1550">
              <a:latin typeface="Arial"/>
              <a:cs typeface="Arial"/>
            </a:endParaRPr>
          </a:p>
          <a:p>
            <a:pPr marL="12700" marR="550545">
              <a:lnSpc>
                <a:spcPct val="99400"/>
              </a:lnSpc>
              <a:spcBef>
                <a:spcPts val="8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estruturar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estratégicos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  <a:p>
            <a:pPr marL="12700" marR="181610">
              <a:lnSpc>
                <a:spcPct val="99100"/>
              </a:lnSpc>
              <a:spcBef>
                <a:spcPts val="8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aplicação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metodologia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4E4E4E"/>
                </a:solidFill>
                <a:latin typeface="Arial"/>
                <a:cs typeface="Arial"/>
              </a:rPr>
              <a:t>10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áreas prioritárias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estruturação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25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alto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impacto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8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7,5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486" y="929859"/>
            <a:ext cx="292671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25" dirty="0">
                <a:solidFill>
                  <a:srgbClr val="767171"/>
                </a:solidFill>
                <a:latin typeface="Arial"/>
                <a:cs typeface="Arial"/>
              </a:rPr>
              <a:t>3.1.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Núcleo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767171"/>
                </a:solidFill>
                <a:latin typeface="Arial"/>
                <a:cs typeface="Arial"/>
              </a:rPr>
              <a:t>do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75" dirty="0">
                <a:solidFill>
                  <a:srgbClr val="767171"/>
                </a:solidFill>
                <a:latin typeface="Arial"/>
                <a:cs typeface="Arial"/>
              </a:rPr>
              <a:t>Governo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7542" y="1362964"/>
            <a:ext cx="3281679" cy="4325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19075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24.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Experimentação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projetos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  <a:spcBef>
                <a:spcPts val="129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projetos-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piloto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avaliar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viabilidade,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riscos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benefícios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antes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implementação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larga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escala</a:t>
            </a:r>
            <a:endParaRPr sz="1550">
              <a:latin typeface="Arial"/>
              <a:cs typeface="Arial"/>
            </a:endParaRPr>
          </a:p>
          <a:p>
            <a:pPr marL="12700" marR="187960">
              <a:lnSpc>
                <a:spcPct val="99400"/>
              </a:lnSpc>
              <a:spcBef>
                <a:spcPts val="14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Avaliar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viabilidade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impacto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antes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aplicação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larga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escala</a:t>
            </a:r>
            <a:endParaRPr sz="1600">
              <a:latin typeface="Arial"/>
              <a:cs typeface="Arial"/>
            </a:endParaRPr>
          </a:p>
          <a:p>
            <a:pPr marL="12700" marR="46355">
              <a:lnSpc>
                <a:spcPct val="99400"/>
              </a:lnSpc>
              <a:spcBef>
                <a:spcPts val="147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Realização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25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experimentação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âmbito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do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Núcleo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15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1339" y="1362964"/>
            <a:ext cx="4646930" cy="292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26.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Capacitação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servidores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públicos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72390">
              <a:lnSpc>
                <a:spcPct val="101899"/>
              </a:lnSpc>
              <a:spcBef>
                <a:spcPts val="13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Capacitação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servidores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públicos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federais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apoiar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adoção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tecnologia</a:t>
            </a:r>
            <a:r>
              <a:rPr sz="1550" spc="2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2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endParaRPr sz="1550">
              <a:latin typeface="Arial"/>
              <a:cs typeface="Arial"/>
            </a:endParaRPr>
          </a:p>
          <a:p>
            <a:pPr marL="12700" marR="31750">
              <a:lnSpc>
                <a:spcPct val="103699"/>
              </a:lnSpc>
              <a:spcBef>
                <a:spcPts val="13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Capacitar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servidores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públicos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federais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responder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desafios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transformação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digital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Capacitação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de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115.000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servidores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federais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até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2026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(20%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total)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7,5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486" y="765298"/>
            <a:ext cx="5003165" cy="352171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950" b="1" spc="-125" dirty="0">
                <a:solidFill>
                  <a:srgbClr val="767171"/>
                </a:solidFill>
                <a:latin typeface="Arial"/>
                <a:cs typeface="Arial"/>
              </a:rPr>
              <a:t>3.1.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Núcleo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767171"/>
                </a:solidFill>
                <a:latin typeface="Arial"/>
                <a:cs typeface="Arial"/>
              </a:rPr>
              <a:t>do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Governo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25.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Monitoramento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Uso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385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coleta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análise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obter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visão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integrada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sua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adoção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endParaRPr sz="1550">
              <a:latin typeface="Arial"/>
              <a:cs typeface="Arial"/>
            </a:endParaRPr>
          </a:p>
          <a:p>
            <a:pPr marL="12700" marR="461645">
              <a:lnSpc>
                <a:spcPct val="103699"/>
              </a:lnSpc>
              <a:spcBef>
                <a:spcPts val="13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Obter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visão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integrada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avanços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adoção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  <a:spcBef>
                <a:spcPts val="13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Realização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levantamento anual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adoção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órgãos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entidades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4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6877" y="1271352"/>
            <a:ext cx="3233420" cy="38773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27.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Nuvem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Soberana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75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Infraestrutura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nuvem</a:t>
            </a:r>
            <a:r>
              <a:rPr sz="1550" spc="229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privada</a:t>
            </a:r>
            <a:r>
              <a:rPr sz="1550" spc="229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ou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comunitária</a:t>
            </a:r>
            <a:r>
              <a:rPr sz="1550" spc="3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gerida</a:t>
            </a:r>
            <a:r>
              <a:rPr sz="1550" spc="3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exclusivamente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órgãos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ou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endParaRPr sz="1550">
              <a:latin typeface="Arial"/>
              <a:cs typeface="Arial"/>
            </a:endParaRPr>
          </a:p>
          <a:p>
            <a:pPr marL="12700" marR="250825">
              <a:lnSpc>
                <a:spcPct val="100800"/>
              </a:lnSpc>
              <a:spcBef>
                <a:spcPts val="7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Proteger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sigilosos,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privacidade,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disponibilidade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gestão apropriada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mesmos</a:t>
            </a:r>
            <a:endParaRPr sz="1600">
              <a:latin typeface="Arial"/>
              <a:cs typeface="Arial"/>
            </a:endParaRPr>
          </a:p>
          <a:p>
            <a:pPr marL="12700" marR="53340">
              <a:lnSpc>
                <a:spcPct val="100800"/>
              </a:lnSpc>
              <a:spcBef>
                <a:spcPts val="7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Migração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de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dados 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classificados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grau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sigilo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para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ambiente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nuvem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governo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até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79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20" dirty="0">
                <a:solidFill>
                  <a:srgbClr val="4E4E4E"/>
                </a:solidFill>
                <a:latin typeface="Arial"/>
                <a:cs typeface="Arial"/>
              </a:rPr>
              <a:t>1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bilhão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45" dirty="0">
                <a:solidFill>
                  <a:srgbClr val="4E4E4E"/>
                </a:solidFill>
                <a:latin typeface="Arial"/>
                <a:cs typeface="Arial"/>
              </a:rPr>
              <a:t>(SERPRO</a:t>
            </a:r>
            <a:r>
              <a:rPr sz="12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DATAPREV)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0817" y="1372108"/>
            <a:ext cx="3258820" cy="49961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14984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28.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Catalogação,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Governança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e Estratégia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Uso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Dados</a:t>
            </a:r>
            <a:endParaRPr sz="1600">
              <a:latin typeface="Arial"/>
              <a:cs typeface="Arial"/>
            </a:endParaRPr>
          </a:p>
          <a:p>
            <a:pPr marL="12700" marR="15240">
              <a:lnSpc>
                <a:spcPct val="103200"/>
              </a:lnSpc>
              <a:spcBef>
                <a:spcPts val="69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Estabelecimento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política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governança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dados,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550" spc="5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maturidade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catalogação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conjuntos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dados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âmbito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Federal</a:t>
            </a:r>
            <a:endParaRPr sz="1550">
              <a:latin typeface="Arial"/>
              <a:cs typeface="Arial"/>
            </a:endParaRPr>
          </a:p>
          <a:p>
            <a:pPr marL="12700" marR="42545">
              <a:lnSpc>
                <a:spcPct val="100800"/>
              </a:lnSpc>
              <a:spcBef>
                <a:spcPts val="8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Tratar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públicos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como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ativos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estratégicos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grandes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desafios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sociedade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Estabelecimento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política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governança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dados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nos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órgãos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entidades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federais;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Elevação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da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maturidade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2026;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Catalogação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2.000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conjuntos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dados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4" dirty="0">
                <a:solidFill>
                  <a:srgbClr val="595959"/>
                </a:solidFill>
                <a:latin typeface="Arial"/>
                <a:cs typeface="Arial"/>
              </a:rPr>
              <a:t>GF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79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6</a:t>
            </a:r>
            <a:r>
              <a:rPr sz="16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486" y="929859"/>
            <a:ext cx="3964304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3.2.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Infraestrutura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Nacional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Dados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4756" y="1372108"/>
            <a:ext cx="3241675" cy="4754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1930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29.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Integração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Reuso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Estratégico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Dados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69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Implementar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interoperabilidade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entre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órgãos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entidades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governamentais</a:t>
            </a:r>
            <a:r>
              <a:rPr sz="1550" spc="2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3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550" spc="3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reuso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compartilhamento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eficiente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82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o</a:t>
            </a:r>
            <a:endParaRPr sz="1600">
              <a:latin typeface="Arial"/>
              <a:cs typeface="Arial"/>
            </a:endParaRPr>
          </a:p>
          <a:p>
            <a:pPr marL="12700" marR="291465">
              <a:lnSpc>
                <a:spcPts val="1900"/>
              </a:lnSpc>
              <a:spcBef>
                <a:spcPts val="65"/>
              </a:spcBef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compartilhamento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evitar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duplicidade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esforços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12700" marR="321310">
              <a:lnSpc>
                <a:spcPts val="1900"/>
              </a:lnSpc>
              <a:spcBef>
                <a:spcPts val="114"/>
              </a:spcBef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cidadão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conformidade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LGPD</a:t>
            </a:r>
            <a:endParaRPr sz="1600">
              <a:latin typeface="Arial"/>
              <a:cs typeface="Arial"/>
            </a:endParaRPr>
          </a:p>
          <a:p>
            <a:pPr marL="12700" marR="113030">
              <a:lnSpc>
                <a:spcPct val="100800"/>
              </a:lnSpc>
              <a:spcBef>
                <a:spcPts val="69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Economia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de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595959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6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bi com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utilização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Programa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Conecta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Gov.br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reduzir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exigências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documentos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dos</a:t>
            </a: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cidadãos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6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4E4E4E"/>
                </a:solidFill>
                <a:latin typeface="Arial"/>
                <a:cs typeface="Arial"/>
              </a:rPr>
              <a:t>107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93395">
              <a:lnSpc>
                <a:spcPts val="1900"/>
              </a:lnSpc>
              <a:spcBef>
                <a:spcPts val="180"/>
              </a:spcBef>
            </a:pPr>
            <a:r>
              <a:rPr spc="-40" dirty="0"/>
              <a:t>30.</a:t>
            </a:r>
            <a:r>
              <a:rPr spc="-55" dirty="0"/>
              <a:t> </a:t>
            </a:r>
            <a:r>
              <a:rPr spc="-60" dirty="0"/>
              <a:t>Personalização</a:t>
            </a:r>
            <a:r>
              <a:rPr spc="-40" dirty="0"/>
              <a:t> </a:t>
            </a:r>
            <a:r>
              <a:rPr dirty="0"/>
              <a:t>dos</a:t>
            </a:r>
            <a:r>
              <a:rPr spc="-40" dirty="0"/>
              <a:t> </a:t>
            </a:r>
            <a:r>
              <a:rPr spc="-55" dirty="0"/>
              <a:t>Serviços </a:t>
            </a:r>
            <a:r>
              <a:rPr spc="-10" dirty="0"/>
              <a:t>Públicos</a:t>
            </a:r>
          </a:p>
          <a:p>
            <a:pPr marL="12700" marR="50165">
              <a:lnSpc>
                <a:spcPct val="104099"/>
              </a:lnSpc>
              <a:spcBef>
                <a:spcPts val="1255"/>
              </a:spcBef>
            </a:pPr>
            <a:r>
              <a:rPr sz="1550" dirty="0">
                <a:solidFill>
                  <a:srgbClr val="4E4E4E"/>
                </a:solidFill>
              </a:rPr>
              <a:t>Personalização de</a:t>
            </a:r>
            <a:r>
              <a:rPr sz="1550" spc="10" dirty="0">
                <a:solidFill>
                  <a:srgbClr val="4E4E4E"/>
                </a:solidFill>
              </a:rPr>
              <a:t> </a:t>
            </a:r>
            <a:r>
              <a:rPr sz="1550" spc="-10" dirty="0">
                <a:solidFill>
                  <a:srgbClr val="4E4E4E"/>
                </a:solidFill>
              </a:rPr>
              <a:t>serviços</a:t>
            </a:r>
            <a:r>
              <a:rPr sz="1550" spc="500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públicos,</a:t>
            </a:r>
            <a:r>
              <a:rPr sz="1550" spc="13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para</a:t>
            </a:r>
            <a:r>
              <a:rPr sz="1550" spc="14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oferecer</a:t>
            </a:r>
            <a:r>
              <a:rPr sz="1550" spc="140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ao</a:t>
            </a:r>
            <a:r>
              <a:rPr sz="1550" spc="135" dirty="0">
                <a:solidFill>
                  <a:srgbClr val="4E4E4E"/>
                </a:solidFill>
              </a:rPr>
              <a:t> </a:t>
            </a:r>
            <a:r>
              <a:rPr sz="1550" spc="-10" dirty="0">
                <a:solidFill>
                  <a:srgbClr val="4E4E4E"/>
                </a:solidFill>
              </a:rPr>
              <a:t>cidadão </a:t>
            </a:r>
            <a:r>
              <a:rPr sz="1550" dirty="0">
                <a:solidFill>
                  <a:srgbClr val="4E4E4E"/>
                </a:solidFill>
              </a:rPr>
              <a:t>conteúdo</a:t>
            </a:r>
            <a:r>
              <a:rPr sz="1550" spc="34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contextual,</a:t>
            </a:r>
            <a:r>
              <a:rPr sz="1550" spc="35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direcionado</a:t>
            </a:r>
            <a:r>
              <a:rPr sz="1550" spc="345" dirty="0">
                <a:solidFill>
                  <a:srgbClr val="4E4E4E"/>
                </a:solidFill>
              </a:rPr>
              <a:t> </a:t>
            </a:r>
            <a:r>
              <a:rPr sz="1550" spc="-50" dirty="0">
                <a:solidFill>
                  <a:srgbClr val="4E4E4E"/>
                </a:solidFill>
              </a:rPr>
              <a:t>e </a:t>
            </a:r>
            <a:r>
              <a:rPr sz="1550" spc="-10" dirty="0">
                <a:solidFill>
                  <a:srgbClr val="4E4E4E"/>
                </a:solidFill>
              </a:rPr>
              <a:t>proativo</a:t>
            </a:r>
            <a:endParaRPr sz="1550"/>
          </a:p>
          <a:p>
            <a:pPr marL="12700" marR="5080">
              <a:lnSpc>
                <a:spcPct val="100299"/>
              </a:lnSpc>
              <a:spcBef>
                <a:spcPts val="1395"/>
              </a:spcBef>
            </a:pPr>
            <a:r>
              <a:rPr sz="1550" dirty="0"/>
              <a:t>Desafio</a:t>
            </a:r>
            <a:r>
              <a:rPr dirty="0">
                <a:solidFill>
                  <a:srgbClr val="4E4E4E"/>
                </a:solidFill>
              </a:rPr>
              <a:t>: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Ampliar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a</a:t>
            </a:r>
            <a:r>
              <a:rPr spc="-5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oferta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spc="-25" dirty="0">
                <a:solidFill>
                  <a:srgbClr val="4E4E4E"/>
                </a:solidFill>
              </a:rPr>
              <a:t>de </a:t>
            </a:r>
            <a:r>
              <a:rPr dirty="0">
                <a:solidFill>
                  <a:srgbClr val="4E4E4E"/>
                </a:solidFill>
              </a:rPr>
              <a:t>conteúdo</a:t>
            </a:r>
            <a:r>
              <a:rPr spc="-6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dos</a:t>
            </a:r>
            <a:r>
              <a:rPr spc="-50" dirty="0">
                <a:solidFill>
                  <a:srgbClr val="4E4E4E"/>
                </a:solidFill>
              </a:rPr>
              <a:t> </a:t>
            </a:r>
            <a:r>
              <a:rPr spc="-40" dirty="0">
                <a:solidFill>
                  <a:srgbClr val="4E4E4E"/>
                </a:solidFill>
              </a:rPr>
              <a:t>diversos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20" dirty="0">
                <a:solidFill>
                  <a:srgbClr val="4E4E4E"/>
                </a:solidFill>
              </a:rPr>
              <a:t>órgãos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50" dirty="0">
                <a:solidFill>
                  <a:srgbClr val="4E4E4E"/>
                </a:solidFill>
              </a:rPr>
              <a:t>e </a:t>
            </a:r>
            <a:r>
              <a:rPr spc="-25" dirty="0">
                <a:solidFill>
                  <a:srgbClr val="4E4E4E"/>
                </a:solidFill>
              </a:rPr>
              <a:t>entidades</a:t>
            </a:r>
            <a:r>
              <a:rPr spc="-60" dirty="0">
                <a:solidFill>
                  <a:srgbClr val="4E4E4E"/>
                </a:solidFill>
              </a:rPr>
              <a:t> </a:t>
            </a:r>
            <a:r>
              <a:rPr spc="-30" dirty="0">
                <a:solidFill>
                  <a:srgbClr val="4E4E4E"/>
                </a:solidFill>
              </a:rPr>
              <a:t>públicas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40" dirty="0">
                <a:solidFill>
                  <a:srgbClr val="4E4E4E"/>
                </a:solidFill>
              </a:rPr>
              <a:t>federais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para</a:t>
            </a:r>
            <a:r>
              <a:rPr spc="-65" dirty="0">
                <a:solidFill>
                  <a:srgbClr val="4E4E4E"/>
                </a:solidFill>
              </a:rPr>
              <a:t> </a:t>
            </a:r>
            <a:r>
              <a:rPr spc="-25" dirty="0">
                <a:solidFill>
                  <a:srgbClr val="4E4E4E"/>
                </a:solidFill>
              </a:rPr>
              <a:t>os </a:t>
            </a:r>
            <a:r>
              <a:rPr spc="-35" dirty="0">
                <a:solidFill>
                  <a:srgbClr val="4E4E4E"/>
                </a:solidFill>
              </a:rPr>
              <a:t>cidadãos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-25" dirty="0">
                <a:solidFill>
                  <a:srgbClr val="4E4E4E"/>
                </a:solidFill>
              </a:rPr>
              <a:t> maneira</a:t>
            </a:r>
            <a:r>
              <a:rPr spc="-40" dirty="0">
                <a:solidFill>
                  <a:srgbClr val="4E4E4E"/>
                </a:solidFill>
              </a:rPr>
              <a:t> </a:t>
            </a:r>
            <a:r>
              <a:rPr spc="-35" dirty="0">
                <a:solidFill>
                  <a:srgbClr val="4E4E4E"/>
                </a:solidFill>
              </a:rPr>
              <a:t>personalizada </a:t>
            </a:r>
            <a:r>
              <a:rPr spc="-60" dirty="0">
                <a:solidFill>
                  <a:srgbClr val="4E4E4E"/>
                </a:solidFill>
              </a:rPr>
              <a:t>e </a:t>
            </a:r>
            <a:r>
              <a:rPr spc="-10" dirty="0">
                <a:solidFill>
                  <a:srgbClr val="4E4E4E"/>
                </a:solidFill>
              </a:rPr>
              <a:t>proativa</a:t>
            </a:r>
            <a:endParaRPr sz="1550"/>
          </a:p>
          <a:p>
            <a:pPr marL="12700" marR="147955">
              <a:lnSpc>
                <a:spcPts val="1900"/>
              </a:lnSpc>
              <a:spcBef>
                <a:spcPts val="1470"/>
              </a:spcBef>
            </a:pPr>
            <a:r>
              <a:rPr sz="1550" dirty="0"/>
              <a:t>Meta:</a:t>
            </a:r>
            <a:r>
              <a:rPr sz="1550" spc="80" dirty="0"/>
              <a:t> </a:t>
            </a:r>
            <a:r>
              <a:rPr spc="-55" dirty="0">
                <a:solidFill>
                  <a:srgbClr val="595959"/>
                </a:solidFill>
              </a:rPr>
              <a:t>Personalização</a:t>
            </a:r>
            <a:r>
              <a:rPr spc="40" dirty="0">
                <a:solidFill>
                  <a:srgbClr val="595959"/>
                </a:solidFill>
              </a:rPr>
              <a:t> </a:t>
            </a:r>
            <a:r>
              <a:rPr spc="-25" dirty="0">
                <a:solidFill>
                  <a:srgbClr val="595959"/>
                </a:solidFill>
              </a:rPr>
              <a:t>da </a:t>
            </a:r>
            <a:r>
              <a:rPr spc="-35" dirty="0">
                <a:solidFill>
                  <a:srgbClr val="595959"/>
                </a:solidFill>
              </a:rPr>
              <a:t>comunicação</a:t>
            </a:r>
            <a:r>
              <a:rPr spc="-45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digital</a:t>
            </a:r>
            <a:r>
              <a:rPr spc="-45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em</a:t>
            </a:r>
            <a:r>
              <a:rPr spc="-40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50</a:t>
            </a:r>
            <a:r>
              <a:rPr spc="-40" dirty="0">
                <a:solidFill>
                  <a:srgbClr val="595959"/>
                </a:solidFill>
              </a:rPr>
              <a:t> serviços </a:t>
            </a:r>
            <a:r>
              <a:rPr spc="-20" dirty="0">
                <a:solidFill>
                  <a:srgbClr val="595959"/>
                </a:solidFill>
              </a:rPr>
              <a:t>públicos</a:t>
            </a:r>
            <a:r>
              <a:rPr spc="-50" dirty="0">
                <a:solidFill>
                  <a:srgbClr val="595959"/>
                </a:solidFill>
              </a:rPr>
              <a:t> </a:t>
            </a:r>
            <a:r>
              <a:rPr spc="-20" dirty="0">
                <a:solidFill>
                  <a:srgbClr val="595959"/>
                </a:solidFill>
              </a:rPr>
              <a:t>digitais</a:t>
            </a:r>
            <a:r>
              <a:rPr spc="-45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até</a:t>
            </a:r>
            <a:r>
              <a:rPr spc="-45" dirty="0">
                <a:solidFill>
                  <a:srgbClr val="595959"/>
                </a:solidFill>
              </a:rPr>
              <a:t> </a:t>
            </a:r>
            <a:r>
              <a:rPr spc="-20" dirty="0">
                <a:solidFill>
                  <a:srgbClr val="595959"/>
                </a:solidFill>
              </a:rPr>
              <a:t>2026</a:t>
            </a:r>
            <a:endParaRPr sz="1550"/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550" spc="-20" dirty="0"/>
              <a:t>Recursos</a:t>
            </a:r>
            <a:r>
              <a:rPr sz="1550" spc="40" dirty="0"/>
              <a:t> </a:t>
            </a:r>
            <a:r>
              <a:rPr sz="1550" dirty="0"/>
              <a:t>(2024-28):</a:t>
            </a:r>
            <a:r>
              <a:rPr sz="1550" spc="60" dirty="0"/>
              <a:t> </a:t>
            </a:r>
            <a:r>
              <a:rPr spc="-160" dirty="0">
                <a:solidFill>
                  <a:srgbClr val="4E4E4E"/>
                </a:solidFill>
              </a:rPr>
              <a:t>R$</a:t>
            </a:r>
            <a:r>
              <a:rPr spc="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26</a:t>
            </a:r>
            <a:r>
              <a:rPr spc="1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milhões</a:t>
            </a:r>
            <a:endParaRPr sz="155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10" dirty="0">
                <a:solidFill>
                  <a:srgbClr val="4E4E4E"/>
                </a:solidFill>
              </a:rPr>
              <a:t>(MGI)</a:t>
            </a:r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4575990" y="1362964"/>
            <a:ext cx="3274695" cy="43224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47370">
              <a:lnSpc>
                <a:spcPts val="1900"/>
              </a:lnSpc>
              <a:spcBef>
                <a:spcPts val="18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31.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Privacidade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Informação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Setor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Público</a:t>
            </a:r>
            <a:endParaRPr sz="1600">
              <a:latin typeface="Arial"/>
              <a:cs typeface="Arial"/>
            </a:endParaRPr>
          </a:p>
          <a:p>
            <a:pPr marL="12700" marR="88265">
              <a:lnSpc>
                <a:spcPct val="102600"/>
              </a:lnSpc>
              <a:spcBef>
                <a:spcPts val="12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Conjunto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ações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abrangentes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privacidade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segurança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informação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nos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órgãos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federais</a:t>
            </a:r>
            <a:endParaRPr sz="1550">
              <a:latin typeface="Arial"/>
              <a:cs typeface="Arial"/>
            </a:endParaRPr>
          </a:p>
          <a:p>
            <a:pPr marL="12700" marR="170180">
              <a:lnSpc>
                <a:spcPct val="99200"/>
              </a:lnSpc>
              <a:spcBef>
                <a:spcPts val="15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privacidade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segurança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informações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cidadãos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prestação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serviços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públicos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13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Incremento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valor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médio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do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índice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maturidade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privacidade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segurança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informação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dois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décimos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4E4E4E"/>
                </a:solidFill>
                <a:latin typeface="Arial"/>
                <a:cs typeface="Arial"/>
              </a:rPr>
              <a:t>41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03" y="929859"/>
            <a:ext cx="3964304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3.2.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Infraestrutura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Nacional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6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Dados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52525">
              <a:lnSpc>
                <a:spcPts val="1900"/>
              </a:lnSpc>
              <a:spcBef>
                <a:spcPts val="180"/>
              </a:spcBef>
            </a:pPr>
            <a:r>
              <a:rPr spc="-40" dirty="0"/>
              <a:t>32.</a:t>
            </a:r>
            <a:r>
              <a:rPr spc="-75" dirty="0"/>
              <a:t> </a:t>
            </a:r>
            <a:r>
              <a:rPr spc="-25" dirty="0"/>
              <a:t>Infraestrutura</a:t>
            </a:r>
            <a:r>
              <a:rPr spc="-70" dirty="0"/>
              <a:t> </a:t>
            </a:r>
            <a:r>
              <a:rPr spc="-10" dirty="0"/>
              <a:t>para</a:t>
            </a:r>
            <a:r>
              <a:rPr spc="-70" dirty="0"/>
              <a:t> </a:t>
            </a:r>
            <a:r>
              <a:rPr spc="-10" dirty="0"/>
              <a:t>uso</a:t>
            </a:r>
            <a:r>
              <a:rPr spc="-60" dirty="0"/>
              <a:t> </a:t>
            </a:r>
            <a:r>
              <a:rPr spc="-50" dirty="0"/>
              <a:t>e </a:t>
            </a:r>
            <a:r>
              <a:rPr spc="-35" dirty="0"/>
              <a:t>aplicação</a:t>
            </a:r>
            <a:r>
              <a:rPr spc="-6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IA</a:t>
            </a:r>
            <a:r>
              <a:rPr spc="-55" dirty="0"/>
              <a:t> </a:t>
            </a:r>
            <a:r>
              <a:rPr dirty="0"/>
              <a:t>na</a:t>
            </a:r>
            <a:r>
              <a:rPr spc="-65" dirty="0"/>
              <a:t> </a:t>
            </a:r>
            <a:r>
              <a:rPr spc="-40" dirty="0"/>
              <a:t>educação</a:t>
            </a:r>
          </a:p>
          <a:p>
            <a:pPr marL="12700" marR="88900">
              <a:lnSpc>
                <a:spcPct val="101899"/>
              </a:lnSpc>
              <a:spcBef>
                <a:spcPts val="1295"/>
              </a:spcBef>
            </a:pPr>
            <a:r>
              <a:rPr sz="1550" dirty="0">
                <a:solidFill>
                  <a:srgbClr val="4E4E4E"/>
                </a:solidFill>
              </a:rPr>
              <a:t>Construção</a:t>
            </a:r>
            <a:r>
              <a:rPr sz="1550" spc="9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de</a:t>
            </a:r>
            <a:r>
              <a:rPr sz="1550" spc="10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base</a:t>
            </a:r>
            <a:r>
              <a:rPr sz="1550" spc="105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unificada</a:t>
            </a:r>
            <a:r>
              <a:rPr sz="1550" spc="110" dirty="0">
                <a:solidFill>
                  <a:srgbClr val="4E4E4E"/>
                </a:solidFill>
              </a:rPr>
              <a:t> </a:t>
            </a:r>
            <a:r>
              <a:rPr sz="1550" dirty="0">
                <a:solidFill>
                  <a:srgbClr val="4E4E4E"/>
                </a:solidFill>
              </a:rPr>
              <a:t>de</a:t>
            </a:r>
            <a:r>
              <a:rPr sz="1550" spc="105" dirty="0">
                <a:solidFill>
                  <a:srgbClr val="4E4E4E"/>
                </a:solidFill>
              </a:rPr>
              <a:t> </a:t>
            </a:r>
            <a:r>
              <a:rPr sz="1550" spc="-10" dirty="0">
                <a:solidFill>
                  <a:srgbClr val="4E4E4E"/>
                </a:solidFill>
              </a:rPr>
              <a:t>dados educacionais</a:t>
            </a:r>
            <a:endParaRPr sz="1550"/>
          </a:p>
          <a:p>
            <a:pPr marL="12700" marR="405765">
              <a:lnSpc>
                <a:spcPct val="100600"/>
              </a:lnSpc>
              <a:spcBef>
                <a:spcPts val="1415"/>
              </a:spcBef>
            </a:pPr>
            <a:r>
              <a:rPr sz="1550" dirty="0"/>
              <a:t>Desafio</a:t>
            </a:r>
            <a:r>
              <a:rPr dirty="0">
                <a:solidFill>
                  <a:srgbClr val="4E4E4E"/>
                </a:solidFill>
              </a:rPr>
              <a:t>: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60" dirty="0">
                <a:solidFill>
                  <a:srgbClr val="4E4E4E"/>
                </a:solidFill>
              </a:rPr>
              <a:t>Facilitar</a:t>
            </a:r>
            <a:r>
              <a:rPr spc="-5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a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spc="-35" dirty="0">
                <a:solidFill>
                  <a:srgbClr val="4E4E4E"/>
                </a:solidFill>
              </a:rPr>
              <a:t>aplicação</a:t>
            </a:r>
            <a:r>
              <a:rPr spc="-4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IA</a:t>
            </a:r>
            <a:r>
              <a:rPr spc="-40" dirty="0">
                <a:solidFill>
                  <a:srgbClr val="4E4E4E"/>
                </a:solidFill>
              </a:rPr>
              <a:t> </a:t>
            </a:r>
            <a:r>
              <a:rPr spc="-25" dirty="0">
                <a:solidFill>
                  <a:srgbClr val="4E4E4E"/>
                </a:solidFill>
              </a:rPr>
              <a:t>na </a:t>
            </a:r>
            <a:r>
              <a:rPr spc="-35" dirty="0">
                <a:solidFill>
                  <a:srgbClr val="4E4E4E"/>
                </a:solidFill>
              </a:rPr>
              <a:t>educação</a:t>
            </a:r>
            <a:r>
              <a:rPr spc="-2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a</a:t>
            </a:r>
            <a:r>
              <a:rPr spc="-2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partir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da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organização, </a:t>
            </a:r>
            <a:r>
              <a:rPr spc="-20" dirty="0">
                <a:solidFill>
                  <a:srgbClr val="4E4E4E"/>
                </a:solidFill>
              </a:rPr>
              <a:t>integração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e</a:t>
            </a:r>
            <a:r>
              <a:rPr spc="-20" dirty="0">
                <a:solidFill>
                  <a:srgbClr val="4E4E4E"/>
                </a:solidFill>
              </a:rPr>
              <a:t> cruzamento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-20" dirty="0">
                <a:solidFill>
                  <a:srgbClr val="4E4E4E"/>
                </a:solidFill>
              </a:rPr>
              <a:t> dados </a:t>
            </a:r>
            <a:r>
              <a:rPr spc="-45" dirty="0">
                <a:solidFill>
                  <a:srgbClr val="4E4E4E"/>
                </a:solidFill>
              </a:rPr>
              <a:t>educacionais,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e</a:t>
            </a:r>
            <a:r>
              <a:rPr spc="-1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promover</a:t>
            </a:r>
            <a:r>
              <a:rPr spc="-2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o</a:t>
            </a:r>
            <a:r>
              <a:rPr spc="-15" dirty="0">
                <a:solidFill>
                  <a:srgbClr val="4E4E4E"/>
                </a:solidFill>
              </a:rPr>
              <a:t> </a:t>
            </a:r>
            <a:r>
              <a:rPr spc="-85" dirty="0">
                <a:solidFill>
                  <a:srgbClr val="4E4E4E"/>
                </a:solidFill>
              </a:rPr>
              <a:t>acesso</a:t>
            </a:r>
            <a:r>
              <a:rPr spc="-15" dirty="0">
                <a:solidFill>
                  <a:srgbClr val="4E4E4E"/>
                </a:solidFill>
              </a:rPr>
              <a:t> </a:t>
            </a:r>
            <a:r>
              <a:rPr spc="-50" dirty="0">
                <a:solidFill>
                  <a:srgbClr val="4E4E4E"/>
                </a:solidFill>
              </a:rPr>
              <a:t>a </a:t>
            </a:r>
            <a:r>
              <a:rPr spc="-10" dirty="0">
                <a:solidFill>
                  <a:srgbClr val="4E4E4E"/>
                </a:solidFill>
              </a:rPr>
              <a:t>dados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forma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spc="-25" dirty="0">
                <a:solidFill>
                  <a:srgbClr val="4E4E4E"/>
                </a:solidFill>
              </a:rPr>
              <a:t>anonimizada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spc="-20" dirty="0">
                <a:solidFill>
                  <a:srgbClr val="4E4E4E"/>
                </a:solidFill>
              </a:rPr>
              <a:t>para </a:t>
            </a:r>
            <a:r>
              <a:rPr spc="-50" dirty="0">
                <a:solidFill>
                  <a:srgbClr val="4E4E4E"/>
                </a:solidFill>
              </a:rPr>
              <a:t>pesquisadores</a:t>
            </a:r>
            <a:r>
              <a:rPr spc="-2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e</a:t>
            </a:r>
            <a:r>
              <a:rPr spc="-1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para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o</a:t>
            </a:r>
            <a:r>
              <a:rPr spc="-1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público </a:t>
            </a:r>
            <a:r>
              <a:rPr spc="-25" dirty="0">
                <a:solidFill>
                  <a:srgbClr val="4E4E4E"/>
                </a:solidFill>
              </a:rPr>
              <a:t>credenciado</a:t>
            </a:r>
            <a:r>
              <a:rPr spc="-50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(atendimento</a:t>
            </a:r>
            <a:r>
              <a:rPr spc="-4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à</a:t>
            </a:r>
            <a:r>
              <a:rPr spc="-55" dirty="0">
                <a:solidFill>
                  <a:srgbClr val="4E4E4E"/>
                </a:solidFill>
              </a:rPr>
              <a:t> </a:t>
            </a:r>
            <a:r>
              <a:rPr spc="-20" dirty="0">
                <a:solidFill>
                  <a:srgbClr val="4E4E4E"/>
                </a:solidFill>
              </a:rPr>
              <a:t>LGPD)</a:t>
            </a:r>
            <a:endParaRPr sz="1550"/>
          </a:p>
          <a:p>
            <a:pPr marL="12700" marR="50165">
              <a:lnSpc>
                <a:spcPts val="1900"/>
              </a:lnSpc>
              <a:spcBef>
                <a:spcPts val="1470"/>
              </a:spcBef>
            </a:pPr>
            <a:r>
              <a:rPr sz="1550" dirty="0"/>
              <a:t>Meta:</a:t>
            </a:r>
            <a:r>
              <a:rPr sz="1550" spc="75" dirty="0"/>
              <a:t> </a:t>
            </a:r>
            <a:r>
              <a:rPr spc="-45" dirty="0">
                <a:solidFill>
                  <a:srgbClr val="4E4E4E"/>
                </a:solidFill>
              </a:rPr>
              <a:t>Estabelecimento</a:t>
            </a:r>
            <a:r>
              <a:rPr spc="4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40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infraestrutura </a:t>
            </a:r>
            <a:r>
              <a:rPr spc="-20" dirty="0">
                <a:solidFill>
                  <a:srgbClr val="4E4E4E"/>
                </a:solidFill>
              </a:rPr>
              <a:t>inicial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a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partir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da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spc="-35" dirty="0">
                <a:solidFill>
                  <a:srgbClr val="4E4E4E"/>
                </a:solidFill>
              </a:rPr>
              <a:t>organização,</a:t>
            </a:r>
            <a:r>
              <a:rPr spc="-25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integração </a:t>
            </a:r>
            <a:r>
              <a:rPr dirty="0">
                <a:solidFill>
                  <a:srgbClr val="4E4E4E"/>
                </a:solidFill>
              </a:rPr>
              <a:t>e</a:t>
            </a:r>
            <a:r>
              <a:rPr spc="-35" dirty="0">
                <a:solidFill>
                  <a:srgbClr val="4E4E4E"/>
                </a:solidFill>
              </a:rPr>
              <a:t> </a:t>
            </a:r>
            <a:r>
              <a:rPr spc="-30" dirty="0">
                <a:solidFill>
                  <a:srgbClr val="4E4E4E"/>
                </a:solidFill>
              </a:rPr>
              <a:t>operacionalização </a:t>
            </a:r>
            <a:r>
              <a:rPr spc="-50" dirty="0">
                <a:solidFill>
                  <a:srgbClr val="4E4E4E"/>
                </a:solidFill>
              </a:rPr>
              <a:t>das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spc="-80" dirty="0">
                <a:solidFill>
                  <a:srgbClr val="4E4E4E"/>
                </a:solidFill>
              </a:rPr>
              <a:t>bases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de</a:t>
            </a:r>
            <a:r>
              <a:rPr spc="-30" dirty="0">
                <a:solidFill>
                  <a:srgbClr val="4E4E4E"/>
                </a:solidFill>
              </a:rPr>
              <a:t> </a:t>
            </a:r>
            <a:r>
              <a:rPr spc="-10" dirty="0">
                <a:solidFill>
                  <a:srgbClr val="4E4E4E"/>
                </a:solidFill>
              </a:rPr>
              <a:t>dados </a:t>
            </a:r>
            <a:r>
              <a:rPr spc="-40" dirty="0">
                <a:solidFill>
                  <a:srgbClr val="4E4E4E"/>
                </a:solidFill>
              </a:rPr>
              <a:t>educacionais</a:t>
            </a:r>
            <a:r>
              <a:rPr spc="-3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do</a:t>
            </a:r>
            <a:r>
              <a:rPr spc="-5" dirty="0">
                <a:solidFill>
                  <a:srgbClr val="4E4E4E"/>
                </a:solidFill>
              </a:rPr>
              <a:t> </a:t>
            </a:r>
            <a:r>
              <a:rPr spc="-135" dirty="0">
                <a:solidFill>
                  <a:srgbClr val="4E4E4E"/>
                </a:solidFill>
              </a:rPr>
              <a:t>MEC</a:t>
            </a:r>
            <a:r>
              <a:rPr spc="25" dirty="0">
                <a:solidFill>
                  <a:srgbClr val="4E4E4E"/>
                </a:solidFill>
              </a:rPr>
              <a:t> </a:t>
            </a:r>
            <a:r>
              <a:rPr dirty="0">
                <a:solidFill>
                  <a:srgbClr val="4E4E4E"/>
                </a:solidFill>
              </a:rPr>
              <a:t>até</a:t>
            </a:r>
            <a:r>
              <a:rPr spc="-5" dirty="0">
                <a:solidFill>
                  <a:srgbClr val="4E4E4E"/>
                </a:solidFill>
              </a:rPr>
              <a:t> </a:t>
            </a:r>
            <a:r>
              <a:rPr spc="-20" dirty="0">
                <a:solidFill>
                  <a:srgbClr val="4E4E4E"/>
                </a:solidFill>
              </a:rPr>
              <a:t>2026</a:t>
            </a:r>
            <a:endParaRPr sz="1550"/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50" spc="-20" dirty="0"/>
              <a:t>Recursos</a:t>
            </a:r>
            <a:r>
              <a:rPr sz="1550" spc="20" dirty="0"/>
              <a:t> </a:t>
            </a:r>
            <a:r>
              <a:rPr sz="1550" dirty="0"/>
              <a:t>(2024-28):</a:t>
            </a:r>
            <a:r>
              <a:rPr sz="1550" spc="45" dirty="0"/>
              <a:t> </a:t>
            </a:r>
            <a:r>
              <a:rPr spc="-160" dirty="0">
                <a:solidFill>
                  <a:srgbClr val="4E4E4E"/>
                </a:solidFill>
              </a:rPr>
              <a:t>R$</a:t>
            </a:r>
            <a:r>
              <a:rPr spc="30" dirty="0">
                <a:solidFill>
                  <a:srgbClr val="4E4E4E"/>
                </a:solidFill>
              </a:rPr>
              <a:t> </a:t>
            </a:r>
            <a:r>
              <a:rPr spc="-20" dirty="0">
                <a:solidFill>
                  <a:srgbClr val="4E4E4E"/>
                </a:solidFill>
              </a:rPr>
              <a:t>258</a:t>
            </a:r>
            <a:r>
              <a:rPr spc="5" dirty="0">
                <a:solidFill>
                  <a:srgbClr val="4E4E4E"/>
                </a:solidFill>
              </a:rPr>
              <a:t> </a:t>
            </a:r>
            <a:r>
              <a:rPr spc="-25" dirty="0">
                <a:solidFill>
                  <a:srgbClr val="4E4E4E"/>
                </a:solidFill>
              </a:rPr>
              <a:t>milhões</a:t>
            </a:r>
            <a:r>
              <a:rPr spc="5" dirty="0">
                <a:solidFill>
                  <a:srgbClr val="4E4E4E"/>
                </a:solidFill>
              </a:rPr>
              <a:t> </a:t>
            </a:r>
            <a:r>
              <a:rPr sz="1200" spc="-30" dirty="0">
                <a:solidFill>
                  <a:srgbClr val="4E4E4E"/>
                </a:solidFill>
              </a:rPr>
              <a:t>(MEC)</a:t>
            </a:r>
            <a:endParaRPr sz="1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1181" y="1362964"/>
            <a:ext cx="3251200" cy="481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33.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Soluções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  <a:p>
            <a:pPr marL="12700" marR="644525">
              <a:lnSpc>
                <a:spcPct val="102200"/>
              </a:lnSpc>
              <a:spcBef>
                <a:spcPts val="13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Lançamento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chamadas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periódicas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desenvolver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soluções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atendam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desafios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público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fomentem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startups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50" i="1" spc="-30" dirty="0">
                <a:solidFill>
                  <a:srgbClr val="4E4E4E"/>
                </a:solidFill>
                <a:latin typeface="Arial"/>
                <a:cs typeface="Arial"/>
              </a:rPr>
              <a:t>govtechs</a:t>
            </a:r>
            <a:endParaRPr sz="1650">
              <a:latin typeface="Arial"/>
              <a:cs typeface="Arial"/>
            </a:endParaRPr>
          </a:p>
          <a:p>
            <a:pPr marL="12700" marR="79375">
              <a:lnSpc>
                <a:spcPct val="100299"/>
              </a:lnSpc>
              <a:spcBef>
                <a:spcPts val="13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qualidade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eficiência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públicos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com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análise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grande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volume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governamentais disponíveis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13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Lançamento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duas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chamadas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anuais;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Implementação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estruturantes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10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órgãos/ano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14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486" y="929859"/>
            <a:ext cx="578294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3.3.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Soluções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Serviços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Públicos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3070" y="1362964"/>
            <a:ext cx="3228340" cy="48190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140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34.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para 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Cibersegurança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Governo</a:t>
            </a:r>
            <a:endParaRPr sz="1600">
              <a:latin typeface="Arial"/>
              <a:cs typeface="Arial"/>
            </a:endParaRPr>
          </a:p>
          <a:p>
            <a:pPr marL="12700" marR="11430">
              <a:lnSpc>
                <a:spcPct val="104099"/>
              </a:lnSpc>
              <a:spcBef>
                <a:spcPts val="12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detecção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resposta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incidentes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segurança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cibernética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endParaRPr sz="1550">
              <a:latin typeface="Arial"/>
              <a:cs typeface="Arial"/>
            </a:endParaRPr>
          </a:p>
          <a:p>
            <a:pPr marL="12700" marR="31750">
              <a:lnSpc>
                <a:spcPts val="1900"/>
              </a:lnSpc>
              <a:spcBef>
                <a:spcPts val="14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capacidade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resposta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ataques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cibernéticos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através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ferramentas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Capacitação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das equipes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órgãos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setoriais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595959"/>
                </a:solidFill>
                <a:latin typeface="Arial"/>
                <a:cs typeface="Arial"/>
              </a:rPr>
              <a:t>SISP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2026;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Implantação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módulos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detecção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resposta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ameaças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órgãos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setoriais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até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14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72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45" dirty="0">
                <a:solidFill>
                  <a:srgbClr val="4E4E4E"/>
                </a:solidFill>
                <a:latin typeface="Arial"/>
                <a:cs typeface="Arial"/>
              </a:rPr>
              <a:t>(MGI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GSI)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4959" y="1362964"/>
            <a:ext cx="3264535" cy="4514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22885">
              <a:lnSpc>
                <a:spcPct val="99400"/>
              </a:lnSpc>
              <a:spcBef>
                <a:spcPts val="110"/>
              </a:spcBef>
            </a:pP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35.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para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aperfeiçoamento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das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contratações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públicas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5200"/>
              </a:lnSpc>
              <a:spcBef>
                <a:spcPts val="70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ferramentas</a:t>
            </a:r>
            <a:r>
              <a:rPr sz="1550" spc="500" dirty="0">
                <a:solidFill>
                  <a:srgbClr val="4E4E4E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otimizar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contratações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endParaRPr sz="1550">
              <a:latin typeface="Arial"/>
              <a:cs typeface="Arial"/>
            </a:endParaRPr>
          </a:p>
          <a:p>
            <a:pPr marL="12700" marR="136525">
              <a:lnSpc>
                <a:spcPct val="100000"/>
              </a:lnSpc>
              <a:spcBef>
                <a:spcPts val="8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padrões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nas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contratações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foco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agilidade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processos,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redução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custos,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correção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erros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fraudes,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aumento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transparência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eficácia</a:t>
            </a:r>
            <a:endParaRPr sz="1600">
              <a:latin typeface="Arial"/>
              <a:cs typeface="Arial"/>
            </a:endParaRPr>
          </a:p>
          <a:p>
            <a:pPr marL="12700" marR="410209">
              <a:lnSpc>
                <a:spcPts val="1900"/>
              </a:lnSpc>
              <a:spcBef>
                <a:spcPts val="869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Incorporação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uso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ferramentas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nas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rotinas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contratação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pública.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819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30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486" y="929859"/>
            <a:ext cx="578294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3.3.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Soluções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Serviços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Públicos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562" y="1362964"/>
            <a:ext cx="3289935" cy="45142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67640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36.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Gestão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dos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Educação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69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Utilização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simplificação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automatização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prestação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contas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recursos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financeiros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oriundos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repasses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65" dirty="0">
                <a:solidFill>
                  <a:srgbClr val="4E4E4E"/>
                </a:solidFill>
                <a:latin typeface="Arial"/>
                <a:cs typeface="Arial"/>
              </a:rPr>
              <a:t>FNDE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Programa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Dinheiro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Direto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Escola</a:t>
            </a:r>
            <a:endParaRPr sz="1550">
              <a:latin typeface="Arial"/>
              <a:cs typeface="Arial"/>
            </a:endParaRPr>
          </a:p>
          <a:p>
            <a:pPr marL="12700" marR="149860">
              <a:lnSpc>
                <a:spcPct val="101899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Modernizar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otimizar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gestão,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monitoramento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prestação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contas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através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469900">
              <a:lnSpc>
                <a:spcPct val="99200"/>
              </a:lnSpc>
              <a:spcBef>
                <a:spcPts val="7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solução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até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24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8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16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(MEC/FNDE)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8760" y="1362964"/>
            <a:ext cx="3279140" cy="4325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9725">
              <a:lnSpc>
                <a:spcPts val="1900"/>
              </a:lnSpc>
              <a:spcBef>
                <a:spcPts val="180"/>
              </a:spcBef>
            </a:pP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37.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Uso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aperfeiçoar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os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processos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Gestão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Pessoas</a:t>
            </a:r>
            <a:endParaRPr sz="1600">
              <a:latin typeface="Arial"/>
              <a:cs typeface="Arial"/>
            </a:endParaRPr>
          </a:p>
          <a:p>
            <a:pPr marL="12700" marR="283210">
              <a:lnSpc>
                <a:spcPct val="104099"/>
              </a:lnSpc>
              <a:spcBef>
                <a:spcPts val="12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relacionados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área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4E4E4E"/>
                </a:solidFill>
                <a:latin typeface="Arial"/>
                <a:cs typeface="Arial"/>
              </a:rPr>
              <a:t>Pessoas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serviço público</a:t>
            </a:r>
            <a:endParaRPr sz="1550">
              <a:latin typeface="Arial"/>
              <a:cs typeface="Arial"/>
            </a:endParaRPr>
          </a:p>
          <a:p>
            <a:pPr marL="12700" marR="593725">
              <a:lnSpc>
                <a:spcPts val="1900"/>
              </a:lnSpc>
              <a:spcBef>
                <a:spcPts val="14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eficiência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operacional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dos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recursos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humanos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299"/>
              </a:lnSpc>
              <a:spcBef>
                <a:spcPts val="12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Implementação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7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alto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impacto,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relacionados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à área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Gestão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Pessoas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serviço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público,</a:t>
            </a:r>
            <a:r>
              <a:rPr sz="16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13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8956" y="1362964"/>
            <a:ext cx="3279140" cy="45783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5590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38.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Uso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aperfeiçoar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os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processos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Patrimônio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União</a:t>
            </a:r>
            <a:endParaRPr sz="1600">
              <a:latin typeface="Arial"/>
              <a:cs typeface="Arial"/>
            </a:endParaRPr>
          </a:p>
          <a:p>
            <a:pPr marL="12700" marR="132715">
              <a:lnSpc>
                <a:spcPct val="1018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Patrimônio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União</a:t>
            </a:r>
            <a:endParaRPr sz="155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  <a:spcBef>
                <a:spcPts val="142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Melhorar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acompanhamento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imóveis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União,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valoração,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identificação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incorporação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novos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imóveis,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apoiar</a:t>
            </a:r>
            <a:r>
              <a:rPr sz="1600" spc="-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operações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fiscalização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imóveis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União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14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Implementação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9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alto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impacto,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relacionados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à área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Gestão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Patrimônio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da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União,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10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8486" y="1362964"/>
            <a:ext cx="4959985" cy="39027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61315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39.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Apoio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desenvolvimento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projetos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nas 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empresas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estatais</a:t>
            </a:r>
            <a:endParaRPr sz="1600">
              <a:latin typeface="Arial"/>
              <a:cs typeface="Arial"/>
            </a:endParaRPr>
          </a:p>
          <a:p>
            <a:pPr marL="12700" marR="252095">
              <a:lnSpc>
                <a:spcPct val="1018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Prospecção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estruturação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projetos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estratégicos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relacionados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nas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55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estatais</a:t>
            </a:r>
            <a:endParaRPr sz="1550">
              <a:latin typeface="Arial"/>
              <a:cs typeface="Arial"/>
            </a:endParaRPr>
          </a:p>
          <a:p>
            <a:pPr marL="12700" marR="141605">
              <a:lnSpc>
                <a:spcPts val="1900"/>
              </a:lnSpc>
              <a:spcBef>
                <a:spcPts val="16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Identificar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oportunidades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desenvolvimento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lA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nas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estatais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alinhados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ao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alcance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objetivos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políticas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13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Identificação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lA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curso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nas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empresas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estatais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oportunidades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indução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do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ecossistema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soluções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lA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no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país.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4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(MGI)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743775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3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50" dirty="0">
                <a:solidFill>
                  <a:srgbClr val="173EFF"/>
                </a:solidFill>
              </a:rPr>
              <a:t>Melhoria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315" dirty="0">
                <a:solidFill>
                  <a:srgbClr val="173EFF"/>
                </a:solidFill>
              </a:rPr>
              <a:t>dos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Serviços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Públicos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486" y="929859"/>
            <a:ext cx="578294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3.3.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Soluções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0" dirty="0">
                <a:solidFill>
                  <a:srgbClr val="767171"/>
                </a:solidFill>
                <a:latin typeface="Arial"/>
                <a:cs typeface="Arial"/>
              </a:rPr>
              <a:t>Serviços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Públicos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0764" y="1362964"/>
            <a:ext cx="4966970" cy="46405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223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40.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85" dirty="0">
                <a:solidFill>
                  <a:srgbClr val="FF0000"/>
                </a:solidFill>
                <a:latin typeface="Arial"/>
                <a:cs typeface="Arial"/>
              </a:rPr>
              <a:t>SIPEC</a:t>
            </a:r>
            <a:r>
              <a:rPr sz="16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Sistema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Inteligente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Previsão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Extremos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Climáticos</a:t>
            </a:r>
            <a:endParaRPr sz="1600">
              <a:latin typeface="Arial"/>
              <a:cs typeface="Arial"/>
            </a:endParaRPr>
          </a:p>
          <a:p>
            <a:pPr marL="12700" marR="116205">
              <a:lnSpc>
                <a:spcPct val="103000"/>
              </a:lnSpc>
              <a:spcBef>
                <a:spcPts val="130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sistema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baseado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previsão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eventos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climáticos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extremos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alto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grau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confiabilidade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(sem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vieses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remover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erros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sistemáticos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previsão)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específico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características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brasileiras,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aprimorando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modelo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acoplado</a:t>
            </a:r>
            <a:r>
              <a:rPr sz="1550" spc="1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oceano-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atmosfera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4E4E4E"/>
                </a:solidFill>
                <a:latin typeface="Arial"/>
                <a:cs typeface="Arial"/>
              </a:rPr>
              <a:t>BESM-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INPE</a:t>
            </a:r>
            <a:endParaRPr sz="1550">
              <a:latin typeface="Arial"/>
              <a:cs typeface="Arial"/>
            </a:endParaRPr>
          </a:p>
          <a:p>
            <a:pPr marL="12700" marR="506095">
              <a:lnSpc>
                <a:spcPct val="103699"/>
              </a:lnSpc>
              <a:spcBef>
                <a:spcPts val="13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Prever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prevenir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eventos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climáticos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extremos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danos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causados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sociedade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13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implantação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um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ano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um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sistema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inteligência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artificial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capaz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prever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eventos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climáticos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extremos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com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antecedência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12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4E4E4E"/>
                </a:solidFill>
                <a:latin typeface="Arial"/>
                <a:cs typeface="Arial"/>
              </a:rPr>
              <a:t>15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renovável)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329" y="1502538"/>
            <a:ext cx="9222740" cy="1259205"/>
          </a:xfrm>
          <a:custGeom>
            <a:avLst/>
            <a:gdLst/>
            <a:ahLst/>
            <a:cxnLst/>
            <a:rect l="l" t="t" r="r" b="b"/>
            <a:pathLst>
              <a:path w="9222740" h="1259205">
                <a:moveTo>
                  <a:pt x="9012723" y="0"/>
                </a:moveTo>
                <a:lnTo>
                  <a:pt x="209776" y="0"/>
                </a:lnTo>
                <a:lnTo>
                  <a:pt x="161676" y="5540"/>
                </a:lnTo>
                <a:lnTo>
                  <a:pt x="117522" y="21321"/>
                </a:lnTo>
                <a:lnTo>
                  <a:pt x="78571" y="46085"/>
                </a:lnTo>
                <a:lnTo>
                  <a:pt x="46085" y="78571"/>
                </a:lnTo>
                <a:lnTo>
                  <a:pt x="21321" y="117522"/>
                </a:lnTo>
                <a:lnTo>
                  <a:pt x="5540" y="161676"/>
                </a:lnTo>
                <a:lnTo>
                  <a:pt x="0" y="209776"/>
                </a:lnTo>
                <a:lnTo>
                  <a:pt x="0" y="1048863"/>
                </a:lnTo>
                <a:lnTo>
                  <a:pt x="5540" y="1096963"/>
                </a:lnTo>
                <a:lnTo>
                  <a:pt x="21321" y="1141118"/>
                </a:lnTo>
                <a:lnTo>
                  <a:pt x="46085" y="1180068"/>
                </a:lnTo>
                <a:lnTo>
                  <a:pt x="78571" y="1212555"/>
                </a:lnTo>
                <a:lnTo>
                  <a:pt x="117522" y="1237319"/>
                </a:lnTo>
                <a:lnTo>
                  <a:pt x="161676" y="1253100"/>
                </a:lnTo>
                <a:lnTo>
                  <a:pt x="209776" y="1258641"/>
                </a:lnTo>
                <a:lnTo>
                  <a:pt x="9012723" y="1258641"/>
                </a:lnTo>
                <a:lnTo>
                  <a:pt x="9060823" y="1253100"/>
                </a:lnTo>
                <a:lnTo>
                  <a:pt x="9104977" y="1237319"/>
                </a:lnTo>
                <a:lnTo>
                  <a:pt x="9143927" y="1212555"/>
                </a:lnTo>
                <a:lnTo>
                  <a:pt x="9176413" y="1180068"/>
                </a:lnTo>
                <a:lnTo>
                  <a:pt x="9201177" y="1141118"/>
                </a:lnTo>
                <a:lnTo>
                  <a:pt x="9216958" y="1096963"/>
                </a:lnTo>
                <a:lnTo>
                  <a:pt x="9222498" y="1048863"/>
                </a:lnTo>
                <a:lnTo>
                  <a:pt x="9222498" y="209776"/>
                </a:lnTo>
                <a:lnTo>
                  <a:pt x="9216958" y="161676"/>
                </a:lnTo>
                <a:lnTo>
                  <a:pt x="9201177" y="117522"/>
                </a:lnTo>
                <a:lnTo>
                  <a:pt x="9176413" y="78571"/>
                </a:lnTo>
                <a:lnTo>
                  <a:pt x="9143927" y="46085"/>
                </a:lnTo>
                <a:lnTo>
                  <a:pt x="9104977" y="21321"/>
                </a:lnTo>
                <a:lnTo>
                  <a:pt x="9060823" y="5540"/>
                </a:lnTo>
                <a:lnTo>
                  <a:pt x="9012723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5892224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IA para Inovação Empresarial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155" y="781733"/>
            <a:ext cx="1508105" cy="4373959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4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37376" y="1702308"/>
            <a:ext cx="899985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>
              <a:lnSpc>
                <a:spcPct val="100000"/>
              </a:lnSpc>
              <a:spcBef>
                <a:spcPts val="100"/>
              </a:spcBef>
            </a:pPr>
            <a:r>
              <a:rPr sz="2925" baseline="1424" dirty="0">
                <a:solidFill>
                  <a:srgbClr val="FFDA00"/>
                </a:solidFill>
                <a:latin typeface="Arial"/>
                <a:cs typeface="Arial"/>
              </a:rPr>
              <a:t>Objetivo:</a:t>
            </a:r>
            <a:r>
              <a:rPr sz="2925" spc="7" baseline="1424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Estruturar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robusta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cadeia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Brasil,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apoio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direto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às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missões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Nova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Indústria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(NIB),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posicionando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País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polo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IA.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R$ 13,79 bilhões para 9 ações divididas em: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75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Fomento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Cadeia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4,40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bilhões</a:t>
            </a:r>
            <a:endParaRPr sz="17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desafios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indústria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brasileira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9,39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bilhões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4510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FFFFFF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46966" y="1977655"/>
            <a:ext cx="8545195" cy="4880610"/>
          </a:xfrm>
          <a:custGeom>
            <a:avLst/>
            <a:gdLst/>
            <a:ahLst/>
            <a:cxnLst/>
            <a:rect l="l" t="t" r="r" b="b"/>
            <a:pathLst>
              <a:path w="8545195" h="4880609">
                <a:moveTo>
                  <a:pt x="0" y="0"/>
                </a:moveTo>
                <a:lnTo>
                  <a:pt x="8545033" y="0"/>
                </a:lnTo>
                <a:lnTo>
                  <a:pt x="8545033" y="4880343"/>
                </a:lnTo>
                <a:lnTo>
                  <a:pt x="0" y="48803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8072" y="2943859"/>
            <a:ext cx="7675880" cy="33997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216535" indent="-342900">
              <a:lnSpc>
                <a:spcPts val="2090"/>
              </a:lnSpc>
              <a:spcBef>
                <a:spcPts val="225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desafios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indústria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brasileira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(incluindo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comércio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serviços)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aumento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produtividade.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Estruturação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fortalecimento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cadeia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produtiva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Brasil.</a:t>
            </a:r>
            <a:endParaRPr sz="1750">
              <a:latin typeface="Arial"/>
              <a:cs typeface="Arial"/>
            </a:endParaRPr>
          </a:p>
          <a:p>
            <a:pPr marL="355600" marR="5080" indent="-342900">
              <a:lnSpc>
                <a:spcPct val="104299"/>
              </a:lnSpc>
              <a:spcBef>
                <a:spcPts val="84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Estabelecimento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datacenters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“verdes”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alta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capacidade,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alimentados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energias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renováveis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otimizados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sustentável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recursos hídricos.</a:t>
            </a:r>
            <a:endParaRPr sz="1750">
              <a:latin typeface="Arial"/>
              <a:cs typeface="Arial"/>
            </a:endParaRPr>
          </a:p>
          <a:p>
            <a:pPr marL="355600" marR="688340" indent="-342900">
              <a:lnSpc>
                <a:spcPct val="103400"/>
              </a:lnSpc>
              <a:spcBef>
                <a:spcPts val="894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Criação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centros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indústria,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fornecendo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recursos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técnicos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consultoria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especializada.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Fomento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aceleração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startups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especializadas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Incorporação e retenção de talentos de IA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30" dirty="0">
                <a:solidFill>
                  <a:srgbClr val="FFFFFF"/>
                </a:solidFill>
                <a:latin typeface="Arial"/>
                <a:cs typeface="Arial"/>
              </a:rPr>
              <a:t>empresas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brasileiras.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8073" y="2285491"/>
            <a:ext cx="144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Destaques: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7376" y="772858"/>
            <a:ext cx="487045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20" dirty="0">
                <a:solidFill>
                  <a:srgbClr val="FFFFFF"/>
                </a:solidFill>
              </a:rPr>
              <a:t>IA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spc="-170" dirty="0">
                <a:solidFill>
                  <a:srgbClr val="FFFFFF"/>
                </a:solidFill>
              </a:rPr>
              <a:t>para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-200" dirty="0">
                <a:solidFill>
                  <a:srgbClr val="FFFFFF"/>
                </a:solidFill>
              </a:rPr>
              <a:t>Inovação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175" dirty="0">
                <a:solidFill>
                  <a:srgbClr val="FFFFFF"/>
                </a:solidFill>
              </a:rPr>
              <a:t>Empresarial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155" y="781733"/>
            <a:ext cx="1508105" cy="4323667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4</a:t>
            </a:r>
            <a:endParaRPr sz="9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8486" y="1362964"/>
            <a:ext cx="3264535" cy="3840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</a:pP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41.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Desenvolvimento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Datacenters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Nacionais</a:t>
            </a:r>
            <a:endParaRPr sz="1600">
              <a:latin typeface="Arial"/>
              <a:cs typeface="Arial"/>
            </a:endParaRPr>
          </a:p>
          <a:p>
            <a:pPr marL="12700" marR="50800">
              <a:lnSpc>
                <a:spcPct val="1040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datacenters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alimentados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fontes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energia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renováveis,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priorizando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regiões 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Norte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Nordeste</a:t>
            </a:r>
            <a:endParaRPr sz="1550">
              <a:latin typeface="Arial"/>
              <a:cs typeface="Arial"/>
            </a:endParaRPr>
          </a:p>
          <a:p>
            <a:pPr marL="12700" marR="175895">
              <a:lnSpc>
                <a:spcPct val="99400"/>
              </a:lnSpc>
              <a:spcBef>
                <a:spcPts val="14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Desenvolver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fortalecer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cadeia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fornecedores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datacenters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800"/>
              </a:lnSpc>
              <a:spcBef>
                <a:spcPts val="129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Metas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específicas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iniciativa 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(BNDES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FINEP)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13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2,3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0" dirty="0">
                <a:solidFill>
                  <a:srgbClr val="4E4E4E"/>
                </a:solidFill>
                <a:latin typeface="Arial"/>
                <a:cs typeface="Arial"/>
              </a:rPr>
              <a:t>(BNDES</a:t>
            </a:r>
            <a:r>
              <a:rPr sz="12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FNDCT-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5912" y="1362964"/>
            <a:ext cx="3328035" cy="530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42.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Apoio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Sistêmico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Cadeia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Valor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99390">
              <a:lnSpc>
                <a:spcPct val="104099"/>
              </a:lnSpc>
              <a:spcBef>
                <a:spcPts val="132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cadeia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valor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integrando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expandindo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as</a:t>
            </a:r>
            <a:r>
              <a:rPr sz="1550" spc="1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ações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4E4E4E"/>
                </a:solidFill>
                <a:latin typeface="Arial"/>
                <a:cs typeface="Arial"/>
              </a:rPr>
              <a:t>EMBRAPII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relacionadas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279400">
              <a:lnSpc>
                <a:spcPts val="1900"/>
              </a:lnSpc>
              <a:spcBef>
                <a:spcPts val="148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Fortalecer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capacidade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produtiva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cadeia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132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Aumento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20%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a.a.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n°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PD&amp;I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IA;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Estruturação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Rede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Embrapii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Competência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com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25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unidades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Centros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Competência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2026;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Ampliação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190" dirty="0">
                <a:solidFill>
                  <a:srgbClr val="595959"/>
                </a:solidFill>
                <a:latin typeface="Arial"/>
                <a:cs typeface="Arial"/>
              </a:rPr>
              <a:t>15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35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n°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Unidades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Embrapii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habilitadas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2026;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Contratação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5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estruturantes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667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reembolsável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588581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4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04" dirty="0">
                <a:solidFill>
                  <a:srgbClr val="173EFF"/>
                </a:solidFill>
              </a:rPr>
              <a:t>Inovação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65" dirty="0">
                <a:solidFill>
                  <a:srgbClr val="173EFF"/>
                </a:solidFill>
              </a:rPr>
              <a:t>Empresarial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486" y="929859"/>
            <a:ext cx="51288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4.1.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75" dirty="0">
                <a:solidFill>
                  <a:srgbClr val="767171"/>
                </a:solidFill>
                <a:latin typeface="Arial"/>
                <a:cs typeface="Arial"/>
              </a:rPr>
              <a:t>Fomento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à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Cadeia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767171"/>
                </a:solidFill>
                <a:latin typeface="Arial"/>
                <a:cs typeface="Arial"/>
              </a:rPr>
              <a:t>Valor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da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340" y="1259099"/>
            <a:ext cx="3264535" cy="35788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43.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Apoio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Startups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147955">
              <a:lnSpc>
                <a:spcPct val="101899"/>
              </a:lnSpc>
              <a:spcBef>
                <a:spcPts val="7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fundo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investimentos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startups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incluindo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recursos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Plano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155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Produção</a:t>
            </a:r>
            <a:endParaRPr sz="1550">
              <a:latin typeface="Arial"/>
              <a:cs typeface="Arial"/>
            </a:endParaRPr>
          </a:p>
          <a:p>
            <a:pPr marL="12700" marR="127000">
              <a:lnSpc>
                <a:spcPts val="1900"/>
              </a:lnSpc>
              <a:spcBef>
                <a:spcPts val="10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número,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faturamento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presença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global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startups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brasileiras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80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Metas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específicas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por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iniciativa 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(BNDES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FINEP)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82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595959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400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 marR="471805">
              <a:lnSpc>
                <a:spcPts val="1420"/>
              </a:lnSpc>
              <a:spcBef>
                <a:spcPts val="45"/>
              </a:spcBef>
            </a:pPr>
            <a:r>
              <a:rPr sz="1200" spc="-95" dirty="0">
                <a:solidFill>
                  <a:srgbClr val="262626"/>
                </a:solidFill>
                <a:latin typeface="Arial"/>
                <a:cs typeface="Arial"/>
              </a:rPr>
              <a:t>(BNDES,</a:t>
            </a:r>
            <a:r>
              <a:rPr sz="1200" spc="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62626"/>
                </a:solidFill>
                <a:latin typeface="Arial"/>
                <a:cs typeface="Arial"/>
              </a:rPr>
              <a:t>FNDCT-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não</a:t>
            </a:r>
            <a:r>
              <a:rPr sz="1200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62626"/>
                </a:solidFill>
                <a:latin typeface="Arial"/>
                <a:cs typeface="Arial"/>
              </a:rPr>
              <a:t>reembolsável</a:t>
            </a:r>
            <a:r>
              <a:rPr sz="1200" spc="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62626"/>
                </a:solidFill>
                <a:latin typeface="Arial"/>
                <a:cs typeface="Arial"/>
              </a:rPr>
              <a:t>setor </a:t>
            </a:r>
            <a:r>
              <a:rPr sz="1200" spc="-10" dirty="0">
                <a:solidFill>
                  <a:srgbClr val="262626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484" y="1617423"/>
            <a:ext cx="5043514" cy="52405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spc="-275" dirty="0"/>
              <a:t>Processo</a:t>
            </a:r>
            <a:r>
              <a:rPr spc="-175" dirty="0"/>
              <a:t> </a:t>
            </a:r>
            <a:r>
              <a:rPr spc="-254" dirty="0"/>
              <a:t>de</a:t>
            </a:r>
            <a:r>
              <a:rPr spc="-165" dirty="0"/>
              <a:t> </a:t>
            </a:r>
            <a:r>
              <a:rPr spc="-170" dirty="0"/>
              <a:t>elaboração</a:t>
            </a:r>
            <a:r>
              <a:rPr spc="-175" dirty="0"/>
              <a:t> </a:t>
            </a:r>
            <a:r>
              <a:rPr spc="-240" dirty="0"/>
              <a:t>da</a:t>
            </a:r>
            <a:r>
              <a:rPr spc="-160" dirty="0"/>
              <a:t> </a:t>
            </a:r>
            <a:r>
              <a:rPr spc="-204" dirty="0"/>
              <a:t>proposta</a:t>
            </a:r>
            <a:r>
              <a:rPr spc="-165" dirty="0"/>
              <a:t> </a:t>
            </a:r>
            <a:r>
              <a:rPr spc="-254" dirty="0"/>
              <a:t>de</a:t>
            </a:r>
            <a:r>
              <a:rPr spc="-165" dirty="0"/>
              <a:t> </a:t>
            </a:r>
            <a:r>
              <a:rPr spc="-190" dirty="0"/>
              <a:t>plano</a:t>
            </a:r>
            <a:r>
              <a:rPr spc="-170" dirty="0"/>
              <a:t> </a:t>
            </a:r>
            <a:r>
              <a:rPr spc="-254" dirty="0"/>
              <a:t>de</a:t>
            </a:r>
            <a:r>
              <a:rPr spc="-170" dirty="0"/>
              <a:t> </a:t>
            </a:r>
            <a:r>
              <a:rPr spc="-305" dirty="0"/>
              <a:t>IA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8558" y="1548603"/>
            <a:ext cx="10099040" cy="3721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9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65" dirty="0">
                <a:solidFill>
                  <a:srgbClr val="4E4E4E"/>
                </a:solidFill>
                <a:latin typeface="Arial"/>
                <a:cs typeface="Arial"/>
              </a:rPr>
              <a:t>PBIA</a:t>
            </a:r>
            <a:r>
              <a:rPr sz="19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foi</a:t>
            </a:r>
            <a:r>
              <a:rPr sz="19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desenvolvido</a:t>
            </a:r>
            <a:r>
              <a:rPr sz="19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19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19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9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9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processo</a:t>
            </a:r>
            <a:r>
              <a:rPr sz="19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altamente</a:t>
            </a:r>
            <a:r>
              <a:rPr sz="19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participativo</a:t>
            </a:r>
            <a:r>
              <a:rPr sz="19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9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4E4E4E"/>
                </a:solidFill>
                <a:latin typeface="Arial"/>
                <a:cs typeface="Arial"/>
              </a:rPr>
              <a:t>inclusivo: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105" dirty="0">
                <a:solidFill>
                  <a:srgbClr val="4E4E4E"/>
                </a:solidFill>
                <a:latin typeface="Arial"/>
                <a:cs typeface="Arial"/>
              </a:rPr>
              <a:t>Duas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reuniões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trabalho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CCT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38</a:t>
            </a:r>
            <a:r>
              <a:rPr sz="2000" spc="-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documentos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recebidos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4E4E4E"/>
                </a:solidFill>
                <a:latin typeface="Arial"/>
                <a:cs typeface="Arial"/>
              </a:rPr>
              <a:t>CCT</a:t>
            </a:r>
            <a:r>
              <a:rPr sz="20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300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propostas</a:t>
            </a:r>
            <a:endParaRPr sz="20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1010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300</a:t>
            </a:r>
            <a:r>
              <a:rPr sz="20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participantes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6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oficinas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realizadas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membros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4E4E4E"/>
                </a:solidFill>
                <a:latin typeface="Arial"/>
                <a:cs typeface="Arial"/>
              </a:rPr>
              <a:t>CCT,</a:t>
            </a:r>
            <a:r>
              <a:rPr sz="20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E4E4E"/>
                </a:solidFill>
                <a:latin typeface="Arial"/>
                <a:cs typeface="Arial"/>
              </a:rPr>
              <a:t>especialistas,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instituições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r>
              <a:rPr sz="20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E4E4E"/>
                </a:solidFill>
                <a:latin typeface="Arial"/>
                <a:cs typeface="Arial"/>
              </a:rPr>
              <a:t>TI,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privado,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sociedade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civil,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governo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federal,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órgãos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regulação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controle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6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documentos-</a:t>
            </a:r>
            <a:r>
              <a:rPr sz="2000" spc="-95" dirty="0">
                <a:solidFill>
                  <a:srgbClr val="4E4E4E"/>
                </a:solidFill>
                <a:latin typeface="Arial"/>
                <a:cs typeface="Arial"/>
              </a:rPr>
              <a:t>síntese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20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oficinas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300" dirty="0">
                <a:solidFill>
                  <a:srgbClr val="4E4E4E"/>
                </a:solidFill>
                <a:latin typeface="Arial"/>
                <a:cs typeface="Arial"/>
              </a:rPr>
              <a:t>117</a:t>
            </a:r>
            <a:r>
              <a:rPr sz="20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instituições</a:t>
            </a:r>
            <a:r>
              <a:rPr sz="2000" spc="-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públicas,</a:t>
            </a:r>
            <a:r>
              <a:rPr sz="20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privadas</a:t>
            </a:r>
            <a:r>
              <a:rPr sz="20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sociedade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civil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representadas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30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reuniões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bilaterais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instituições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públicas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privadas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7618" y="0"/>
            <a:ext cx="1474379" cy="14482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8486" y="1259099"/>
            <a:ext cx="3266440" cy="41243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44.</a:t>
            </a:r>
            <a:r>
              <a:rPr sz="16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MPEs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MEIs</a:t>
            </a:r>
            <a:endParaRPr sz="1600">
              <a:latin typeface="Arial"/>
              <a:cs typeface="Arial"/>
            </a:endParaRPr>
          </a:p>
          <a:p>
            <a:pPr marL="12700" marR="28575">
              <a:lnSpc>
                <a:spcPct val="101899"/>
              </a:lnSpc>
              <a:spcBef>
                <a:spcPts val="7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Estímulo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ampliação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adoção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diferentes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segmentos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pequenos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negócios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3699"/>
              </a:lnSpc>
              <a:spcBef>
                <a:spcPts val="75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produtividade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competitividade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4E4E4E"/>
                </a:solidFill>
                <a:latin typeface="Arial"/>
                <a:cs typeface="Arial"/>
              </a:rPr>
              <a:t>MPEs</a:t>
            </a:r>
            <a:r>
              <a:rPr sz="160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MEIs</a:t>
            </a:r>
            <a:endParaRPr sz="160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  <a:spcBef>
                <a:spcPts val="76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Programas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de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aceleração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em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595959"/>
                </a:solidFill>
                <a:latin typeface="Arial"/>
                <a:cs typeface="Arial"/>
              </a:rPr>
              <a:t>MPEs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setores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intensivos; </a:t>
            </a: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Execução</a:t>
            </a:r>
            <a:r>
              <a:rPr sz="16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projetos-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piloto</a:t>
            </a:r>
            <a:r>
              <a:rPr sz="16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inclusão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digital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estados;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aplicação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estudos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aprimoramento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no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suporte</a:t>
            </a:r>
            <a:r>
              <a:rPr sz="16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aos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MEIs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595959"/>
                </a:solidFill>
                <a:latin typeface="Arial"/>
                <a:cs typeface="Arial"/>
              </a:rPr>
              <a:t>12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305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(SEBRAE)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588581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4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04" dirty="0">
                <a:solidFill>
                  <a:srgbClr val="173EFF"/>
                </a:solidFill>
              </a:rPr>
              <a:t>Inovação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65" dirty="0">
                <a:solidFill>
                  <a:srgbClr val="173EFF"/>
                </a:solidFill>
              </a:rPr>
              <a:t>Empresarial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486" y="929859"/>
            <a:ext cx="51288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4.1.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75" dirty="0">
                <a:solidFill>
                  <a:srgbClr val="767171"/>
                </a:solidFill>
                <a:latin typeface="Arial"/>
                <a:cs typeface="Arial"/>
              </a:rPr>
              <a:t>Fomento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à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Cadeia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767171"/>
                </a:solidFill>
                <a:latin typeface="Arial"/>
                <a:cs typeface="Arial"/>
              </a:rPr>
              <a:t>Valor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da</a:t>
            </a:r>
            <a:r>
              <a:rPr sz="1950" b="1" spc="-9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7829" y="1362964"/>
            <a:ext cx="3192145" cy="48190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0226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45.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Humanos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Áreas 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Estratégicas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(RHAE)</a:t>
            </a:r>
            <a:r>
              <a:rPr sz="1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215265">
              <a:lnSpc>
                <a:spcPct val="104099"/>
              </a:lnSpc>
              <a:spcBef>
                <a:spcPts val="128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Inserção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mestres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doutores especialistas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empresas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privadas,</a:t>
            </a:r>
            <a:r>
              <a:rPr sz="1550" spc="2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preferencialmente</a:t>
            </a:r>
            <a:r>
              <a:rPr sz="1550" spc="2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micro,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pequeno</a:t>
            </a:r>
            <a:r>
              <a:rPr sz="1550" spc="1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médio</a:t>
            </a:r>
            <a:r>
              <a:rPr sz="15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porte</a:t>
            </a:r>
            <a:endParaRPr sz="1550">
              <a:latin typeface="Arial"/>
              <a:cs typeface="Arial"/>
            </a:endParaRPr>
          </a:p>
          <a:p>
            <a:pPr marL="12700" marR="17145">
              <a:lnSpc>
                <a:spcPct val="100299"/>
              </a:lnSpc>
              <a:spcBef>
                <a:spcPts val="139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inserção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mestres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doutores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empresas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privadas,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preferencialmente </a:t>
            </a:r>
            <a:r>
              <a:rPr sz="1600" spc="-90" dirty="0">
                <a:solidFill>
                  <a:srgbClr val="4E4E4E"/>
                </a:solidFill>
                <a:latin typeface="Arial"/>
                <a:cs typeface="Arial"/>
              </a:rPr>
              <a:t>MPMEs,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maior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interação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entre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universidades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endParaRPr sz="1600">
              <a:latin typeface="Arial"/>
              <a:cs typeface="Arial"/>
            </a:endParaRPr>
          </a:p>
          <a:p>
            <a:pPr marL="12700" marR="280035">
              <a:lnSpc>
                <a:spcPct val="99200"/>
              </a:lnSpc>
              <a:spcBef>
                <a:spcPts val="13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Concessão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595959"/>
                </a:solidFill>
                <a:latin typeface="Arial"/>
                <a:cs typeface="Arial"/>
              </a:rPr>
              <a:t>1.200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bolsas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pesquisadores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2026,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focadas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soluções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MPMEs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149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4E4E4E"/>
                </a:solidFill>
                <a:latin typeface="Arial"/>
                <a:cs typeface="Arial"/>
              </a:rPr>
              <a:t>100</a:t>
            </a:r>
            <a:r>
              <a:rPr sz="160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(CNPq)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173" y="1362964"/>
            <a:ext cx="3223895" cy="4325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82295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46.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Retenção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Talentos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para 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Inovação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52705">
              <a:lnSpc>
                <a:spcPct val="101899"/>
              </a:lnSpc>
              <a:spcBef>
                <a:spcPts val="1320"/>
              </a:spcBef>
            </a:pPr>
            <a:r>
              <a:rPr sz="1550" spc="-30" dirty="0">
                <a:solidFill>
                  <a:srgbClr val="4E4E4E"/>
                </a:solidFill>
                <a:latin typeface="Arial"/>
                <a:cs typeface="Arial"/>
              </a:rPr>
              <a:t>Bolsas</a:t>
            </a:r>
            <a:r>
              <a:rPr sz="1550" spc="1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complementação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salarial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retenção</a:t>
            </a:r>
            <a:r>
              <a:rPr sz="15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talentos</a:t>
            </a:r>
            <a:r>
              <a:rPr sz="1550" spc="1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1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34925">
              <a:lnSpc>
                <a:spcPct val="100400"/>
              </a:lnSpc>
              <a:spcBef>
                <a:spcPts val="14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retenção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força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trabalho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altamente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qualificada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Brasil,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evitando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evasão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mercados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concorrentes</a:t>
            </a:r>
            <a:endParaRPr sz="1600">
              <a:latin typeface="Arial"/>
              <a:cs typeface="Arial"/>
            </a:endParaRPr>
          </a:p>
          <a:p>
            <a:pPr marL="12700" marR="156210">
              <a:lnSpc>
                <a:spcPct val="100299"/>
              </a:lnSpc>
              <a:spcBef>
                <a:spcPts val="13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Apoio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595959"/>
                </a:solidFill>
                <a:latin typeface="Arial"/>
                <a:cs typeface="Arial"/>
              </a:rPr>
              <a:t>1.000</a:t>
            </a:r>
            <a:r>
              <a:rPr sz="16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profissionais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qualificados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PD&amp;I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empresariais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2026,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com retenção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país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dos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formados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em 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600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Setor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privado)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2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600" b="1" spc="-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FFDA00"/>
                </a:solidFill>
                <a:latin typeface="Arial"/>
                <a:cs typeface="Arial"/>
              </a:rPr>
              <a:t>IA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Arial"/>
                <a:cs typeface="Arial"/>
              </a:rPr>
              <a:t>para </a:t>
            </a:r>
            <a:r>
              <a:rPr sz="1600" b="1" spc="-229" dirty="0">
                <a:solidFill>
                  <a:srgbClr val="FFDA00"/>
                </a:solidFill>
                <a:latin typeface="Arial"/>
                <a:cs typeface="Arial"/>
              </a:rPr>
              <a:t>o</a:t>
            </a:r>
            <a:r>
              <a:rPr sz="1600" b="1" spc="-13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FFDA00"/>
                </a:solidFill>
                <a:latin typeface="Arial"/>
                <a:cs typeface="Arial"/>
              </a:rPr>
              <a:t>Bem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FFDA00"/>
                </a:solidFill>
                <a:latin typeface="Arial"/>
                <a:cs typeface="Arial"/>
              </a:rPr>
              <a:t>de</a:t>
            </a:r>
            <a:r>
              <a:rPr sz="1600" b="1" spc="-14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600" b="1" spc="-280" dirty="0">
                <a:solidFill>
                  <a:srgbClr val="FFDA00"/>
                </a:solidFill>
                <a:latin typeface="Arial"/>
                <a:cs typeface="Arial"/>
              </a:rPr>
              <a:t>Todos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07721" y="1369059"/>
            <a:ext cx="3357879" cy="53009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03505">
              <a:lnSpc>
                <a:spcPts val="1900"/>
              </a:lnSpc>
              <a:spcBef>
                <a:spcPts val="180"/>
              </a:spcBef>
            </a:pP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48.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Arial"/>
                <a:cs typeface="Arial"/>
              </a:rPr>
              <a:t>Soluções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Arial"/>
                <a:cs typeface="Arial"/>
              </a:rPr>
              <a:t>Missões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da NIB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000"/>
              </a:lnSpc>
              <a:spcBef>
                <a:spcPts val="127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Direcionamento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recursos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Plano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Produção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Programa</a:t>
            </a:r>
            <a:r>
              <a:rPr sz="155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Mais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Inovação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projetos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aplicada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indústria,</a:t>
            </a:r>
            <a:r>
              <a:rPr sz="155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15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foco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nas</a:t>
            </a:r>
            <a:r>
              <a:rPr sz="155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cadeias</a:t>
            </a:r>
            <a:r>
              <a:rPr sz="155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aplicação</a:t>
            </a:r>
            <a:r>
              <a:rPr sz="155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definidas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nas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4E4E4E"/>
                </a:solidFill>
                <a:latin typeface="Arial"/>
                <a:cs typeface="Arial"/>
              </a:rPr>
              <a:t>missões</a:t>
            </a:r>
            <a:r>
              <a:rPr sz="155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Nova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Indústria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5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empresas</a:t>
            </a:r>
            <a:r>
              <a:rPr sz="155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brasileiras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fornecedoras</a:t>
            </a:r>
            <a:r>
              <a:rPr sz="155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spc="-35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55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especialistas</a:t>
            </a:r>
            <a:endParaRPr sz="1550">
              <a:latin typeface="Arial"/>
              <a:cs typeface="Arial"/>
            </a:endParaRPr>
          </a:p>
          <a:p>
            <a:pPr marL="12700" marR="180340">
              <a:lnSpc>
                <a:spcPct val="99200"/>
              </a:lnSpc>
              <a:spcBef>
                <a:spcPts val="1510"/>
              </a:spcBef>
            </a:pP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Adotar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soluções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alinhadas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4E4E4E"/>
                </a:solidFill>
                <a:latin typeface="Arial"/>
                <a:cs typeface="Arial"/>
              </a:rPr>
              <a:t>às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necessidades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específicas </a:t>
            </a:r>
            <a:r>
              <a:rPr sz="1600" spc="-95" dirty="0">
                <a:solidFill>
                  <a:srgbClr val="4E4E4E"/>
                </a:solidFill>
                <a:latin typeface="Arial"/>
                <a:cs typeface="Arial"/>
              </a:rPr>
              <a:t>das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4E4E4E"/>
                </a:solidFill>
                <a:latin typeface="Arial"/>
                <a:cs typeface="Arial"/>
              </a:rPr>
              <a:t>missões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Nova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Indústrias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Brasil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(NIB)</a:t>
            </a:r>
            <a:endParaRPr sz="1600">
              <a:latin typeface="Arial"/>
              <a:cs typeface="Arial"/>
            </a:endParaRPr>
          </a:p>
          <a:p>
            <a:pPr marL="12700" marR="211454">
              <a:lnSpc>
                <a:spcPct val="101899"/>
              </a:lnSpc>
              <a:spcBef>
                <a:spcPts val="133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Financiamento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pelo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menos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500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projetos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IA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aplicados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à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indústria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até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2028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65"/>
              </a:spcBef>
            </a:pPr>
            <a:r>
              <a:rPr sz="1550" spc="-45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4E4E4E"/>
                </a:solidFill>
                <a:latin typeface="Arial"/>
                <a:cs typeface="Arial"/>
              </a:rPr>
              <a:t>9,1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8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BNDES)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588581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4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04" dirty="0">
                <a:solidFill>
                  <a:srgbClr val="173EFF"/>
                </a:solidFill>
              </a:rPr>
              <a:t>Inovação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65" dirty="0">
                <a:solidFill>
                  <a:srgbClr val="173EFF"/>
                </a:solidFill>
              </a:rPr>
              <a:t>Empresarial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486" y="929859"/>
            <a:ext cx="595947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50" dirty="0">
                <a:solidFill>
                  <a:srgbClr val="767171"/>
                </a:solidFill>
                <a:latin typeface="Arial"/>
                <a:cs typeface="Arial"/>
              </a:rPr>
              <a:t>4.2.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40" dirty="0">
                <a:solidFill>
                  <a:srgbClr val="767171"/>
                </a:solidFill>
                <a:latin typeface="Arial"/>
                <a:cs typeface="Arial"/>
              </a:rPr>
              <a:t>Desafios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da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Indústria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Brasileira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8956" y="1369059"/>
            <a:ext cx="3487420" cy="5059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2827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49.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aumento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produtividade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FF0000"/>
                </a:solidFill>
                <a:latin typeface="Arial"/>
                <a:cs typeface="Arial"/>
              </a:rPr>
              <a:t>MPMEs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industriais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  <a:spcBef>
                <a:spcPts val="127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Implementação</a:t>
            </a:r>
            <a:r>
              <a:rPr sz="1550" spc="2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5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ferramentas</a:t>
            </a:r>
            <a:r>
              <a:rPr sz="1550" spc="2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(IA)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2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programa Brasil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Mais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Produtivo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(B+P),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abrangendo</a:t>
            </a:r>
            <a:r>
              <a:rPr sz="1550" spc="2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três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vertentes</a:t>
            </a:r>
            <a:r>
              <a:rPr sz="1550" spc="2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principais: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dataspace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industrial,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otimização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inscrição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implantação</a:t>
            </a:r>
            <a:r>
              <a:rPr sz="15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biblioteca</a:t>
            </a:r>
            <a:r>
              <a:rPr sz="1550" spc="2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2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108585">
              <a:lnSpc>
                <a:spcPct val="103699"/>
              </a:lnSpc>
              <a:spcBef>
                <a:spcPts val="133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Aumentar</a:t>
            </a:r>
            <a:r>
              <a:rPr sz="1600" spc="-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produtividade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114" dirty="0">
                <a:solidFill>
                  <a:srgbClr val="4E4E4E"/>
                </a:solidFill>
                <a:latin typeface="Arial"/>
                <a:cs typeface="Arial"/>
              </a:rPr>
              <a:t>MPMEs</a:t>
            </a:r>
            <a:r>
              <a:rPr sz="1600" spc="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industriais</a:t>
            </a:r>
            <a:endParaRPr sz="1600">
              <a:latin typeface="Arial"/>
              <a:cs typeface="Arial"/>
            </a:endParaRPr>
          </a:p>
          <a:p>
            <a:pPr marL="12700" marR="27305">
              <a:lnSpc>
                <a:spcPct val="100299"/>
              </a:lnSpc>
              <a:spcBef>
                <a:spcPts val="138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Estruturação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base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dados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levantamento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requisitos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data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space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6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meses;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Implantação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da infraestrutura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digital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pública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capacitação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instituições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20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13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28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484" y="1362964"/>
            <a:ext cx="3229610" cy="45783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29895">
              <a:lnSpc>
                <a:spcPts val="1900"/>
              </a:lnSpc>
              <a:spcBef>
                <a:spcPts val="180"/>
              </a:spcBef>
            </a:pP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47.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Nacional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Indústria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(CNIA4I)</a:t>
            </a:r>
            <a:endParaRPr sz="1600">
              <a:latin typeface="Arial"/>
              <a:cs typeface="Arial"/>
            </a:endParaRPr>
          </a:p>
          <a:p>
            <a:pPr marL="12700" marR="365760">
              <a:lnSpc>
                <a:spcPct val="101899"/>
              </a:lnSpc>
              <a:spcBef>
                <a:spcPts val="1320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centro</a:t>
            </a:r>
            <a:r>
              <a:rPr sz="155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tecnologias </a:t>
            </a:r>
            <a:r>
              <a:rPr sz="1550" spc="-35" dirty="0">
                <a:solidFill>
                  <a:srgbClr val="4E4E4E"/>
                </a:solidFill>
                <a:latin typeface="Arial"/>
                <a:cs typeface="Arial"/>
              </a:rPr>
              <a:t>baseadas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 indústria</a:t>
            </a:r>
            <a:endParaRPr sz="1550">
              <a:latin typeface="Arial"/>
              <a:cs typeface="Arial"/>
            </a:endParaRPr>
          </a:p>
          <a:p>
            <a:pPr marL="12700" marR="200025">
              <a:lnSpc>
                <a:spcPts val="1900"/>
              </a:lnSpc>
              <a:spcBef>
                <a:spcPts val="1600"/>
              </a:spcBef>
            </a:pPr>
            <a:r>
              <a:rPr sz="1550" spc="-25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Fomentar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ecossistema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tecnológico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adequado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modelos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aplicações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industriais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131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Composição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redes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instituições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4" dirty="0">
                <a:solidFill>
                  <a:srgbClr val="595959"/>
                </a:solidFill>
                <a:latin typeface="Arial"/>
                <a:cs typeface="Arial"/>
              </a:rPr>
              <a:t>12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595959"/>
                </a:solidFill>
                <a:latin typeface="Arial"/>
                <a:cs typeface="Arial"/>
              </a:rPr>
              <a:t>meses;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Modelagem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inicio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programa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capacitação em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0" dirty="0">
                <a:solidFill>
                  <a:srgbClr val="595959"/>
                </a:solidFill>
                <a:latin typeface="Arial"/>
                <a:cs typeface="Arial"/>
              </a:rPr>
              <a:t>12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595959"/>
                </a:solidFill>
                <a:latin typeface="Arial"/>
                <a:cs typeface="Arial"/>
              </a:rPr>
              <a:t>meses;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Inauguração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CNIA4I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0" dirty="0">
                <a:solidFill>
                  <a:srgbClr val="595959"/>
                </a:solidFill>
                <a:latin typeface="Arial"/>
                <a:cs typeface="Arial"/>
              </a:rPr>
              <a:t>18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550" spc="-45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 (2024-26):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75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260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8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privado)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588581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4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320" dirty="0">
                <a:solidFill>
                  <a:srgbClr val="173EFF"/>
                </a:solidFill>
              </a:rPr>
              <a:t>IA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170" dirty="0">
                <a:solidFill>
                  <a:srgbClr val="173EFF"/>
                </a:solidFill>
              </a:rPr>
              <a:t>para</a:t>
            </a:r>
            <a:r>
              <a:rPr spc="-160" dirty="0">
                <a:solidFill>
                  <a:srgbClr val="173EFF"/>
                </a:solidFill>
              </a:rPr>
              <a:t> </a:t>
            </a:r>
            <a:r>
              <a:rPr spc="-204" dirty="0">
                <a:solidFill>
                  <a:srgbClr val="173EFF"/>
                </a:solidFill>
              </a:rPr>
              <a:t>Inovação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165" dirty="0">
                <a:solidFill>
                  <a:srgbClr val="173EFF"/>
                </a:solidFill>
              </a:rPr>
              <a:t>Empresarial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649" y="1324273"/>
          <a:ext cx="10367645" cy="119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Descrição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664845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Nacional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aplicada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agricultura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Pecuária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16230">
                        <a:lnSpc>
                          <a:spcPts val="1900"/>
                        </a:lnSpc>
                        <a:spcBef>
                          <a:spcPts val="1400"/>
                        </a:spcBef>
                      </a:pPr>
                      <a:r>
                        <a:rPr sz="1600" spc="-70" dirty="0">
                          <a:latin typeface="Arial"/>
                          <a:cs typeface="Arial"/>
                        </a:rPr>
                        <a:t>4.2.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Programa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IA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Desafios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Indústria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Brasileira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528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Criação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IA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Agropecuária,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incorporando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expertise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Embrapa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agrointeligência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EFF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68486" y="929859"/>
            <a:ext cx="694499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215" dirty="0">
                <a:solidFill>
                  <a:srgbClr val="767171"/>
                </a:solidFill>
                <a:latin typeface="Arial"/>
                <a:cs typeface="Arial"/>
              </a:rPr>
              <a:t>Ações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estruturantes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0" dirty="0">
                <a:solidFill>
                  <a:srgbClr val="767171"/>
                </a:solidFill>
                <a:latin typeface="Arial"/>
                <a:cs typeface="Arial"/>
              </a:rPr>
              <a:t>aguardando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definição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8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767171"/>
                </a:solidFill>
                <a:latin typeface="Arial"/>
                <a:cs typeface="Arial"/>
              </a:rPr>
              <a:t>fonte</a:t>
            </a:r>
            <a:r>
              <a:rPr sz="1950" b="1" spc="-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767171"/>
                </a:solidFill>
                <a:latin typeface="Arial"/>
                <a:cs typeface="Arial"/>
              </a:rPr>
              <a:t>orçamentária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4329" y="1502538"/>
            <a:ext cx="9222740" cy="1259205"/>
          </a:xfrm>
          <a:custGeom>
            <a:avLst/>
            <a:gdLst/>
            <a:ahLst/>
            <a:cxnLst/>
            <a:rect l="l" t="t" r="r" b="b"/>
            <a:pathLst>
              <a:path w="9222740" h="1259205">
                <a:moveTo>
                  <a:pt x="9012723" y="0"/>
                </a:moveTo>
                <a:lnTo>
                  <a:pt x="209776" y="0"/>
                </a:lnTo>
                <a:lnTo>
                  <a:pt x="161676" y="5540"/>
                </a:lnTo>
                <a:lnTo>
                  <a:pt x="117522" y="21321"/>
                </a:lnTo>
                <a:lnTo>
                  <a:pt x="78571" y="46085"/>
                </a:lnTo>
                <a:lnTo>
                  <a:pt x="46085" y="78571"/>
                </a:lnTo>
                <a:lnTo>
                  <a:pt x="21321" y="117522"/>
                </a:lnTo>
                <a:lnTo>
                  <a:pt x="5540" y="161676"/>
                </a:lnTo>
                <a:lnTo>
                  <a:pt x="0" y="209776"/>
                </a:lnTo>
                <a:lnTo>
                  <a:pt x="0" y="1048863"/>
                </a:lnTo>
                <a:lnTo>
                  <a:pt x="5540" y="1096963"/>
                </a:lnTo>
                <a:lnTo>
                  <a:pt x="21321" y="1141118"/>
                </a:lnTo>
                <a:lnTo>
                  <a:pt x="46085" y="1180068"/>
                </a:lnTo>
                <a:lnTo>
                  <a:pt x="78571" y="1212555"/>
                </a:lnTo>
                <a:lnTo>
                  <a:pt x="117522" y="1237319"/>
                </a:lnTo>
                <a:lnTo>
                  <a:pt x="161676" y="1253100"/>
                </a:lnTo>
                <a:lnTo>
                  <a:pt x="209776" y="1258641"/>
                </a:lnTo>
                <a:lnTo>
                  <a:pt x="9012723" y="1258641"/>
                </a:lnTo>
                <a:lnTo>
                  <a:pt x="9060823" y="1253100"/>
                </a:lnTo>
                <a:lnTo>
                  <a:pt x="9104977" y="1237319"/>
                </a:lnTo>
                <a:lnTo>
                  <a:pt x="9143927" y="1212555"/>
                </a:lnTo>
                <a:lnTo>
                  <a:pt x="9176413" y="1180068"/>
                </a:lnTo>
                <a:lnTo>
                  <a:pt x="9201177" y="1141118"/>
                </a:lnTo>
                <a:lnTo>
                  <a:pt x="9216958" y="1096963"/>
                </a:lnTo>
                <a:lnTo>
                  <a:pt x="9222498" y="1048863"/>
                </a:lnTo>
                <a:lnTo>
                  <a:pt x="9222498" y="209776"/>
                </a:lnTo>
                <a:lnTo>
                  <a:pt x="9216958" y="161676"/>
                </a:lnTo>
                <a:lnTo>
                  <a:pt x="9201177" y="117522"/>
                </a:lnTo>
                <a:lnTo>
                  <a:pt x="9176413" y="78571"/>
                </a:lnTo>
                <a:lnTo>
                  <a:pt x="9143927" y="46085"/>
                </a:lnTo>
                <a:lnTo>
                  <a:pt x="9104977" y="21321"/>
                </a:lnTo>
                <a:lnTo>
                  <a:pt x="9060823" y="5540"/>
                </a:lnTo>
                <a:lnTo>
                  <a:pt x="9012723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8370" y="779832"/>
            <a:ext cx="10591800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dirty="0">
                <a:solidFill>
                  <a:srgbClr val="FFFFFF"/>
                </a:solidFill>
              </a:rPr>
              <a:t>Apoio ao Processo Regulatório e de Governança da IA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155" y="781733"/>
            <a:ext cx="1508105" cy="4399867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5</a:t>
            </a:r>
            <a:endParaRPr sz="9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37376" y="1434084"/>
            <a:ext cx="9299575" cy="312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>
              <a:lnSpc>
                <a:spcPct val="100000"/>
              </a:lnSpc>
              <a:spcBef>
                <a:spcPts val="100"/>
              </a:spcBef>
            </a:pPr>
            <a:r>
              <a:rPr sz="2925" baseline="1424" dirty="0">
                <a:solidFill>
                  <a:srgbClr val="FFDA00"/>
                </a:solidFill>
                <a:latin typeface="Arial"/>
                <a:cs typeface="Arial"/>
              </a:rPr>
              <a:t>Objetivo:</a:t>
            </a:r>
            <a:r>
              <a:rPr sz="2925" spc="22" baseline="1424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ontribuir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consolidação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arcabouço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promova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inovação,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assegure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direito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desenvolvimento,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proteja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direitos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humanos,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integridade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informação,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direitos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autorais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conexos,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trabalhadores,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posicione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referência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confiável.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R$ 103,25 milhões para 5 ações divididas em: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75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Aperfeiçoamento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Marco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Regulatório</a:t>
            </a:r>
            <a:r>
              <a:rPr sz="17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40,5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FFDA00"/>
              </a:buClr>
              <a:buAutoNum type="arabicPeriod"/>
              <a:tabLst>
                <a:tab pos="354965" algn="l"/>
              </a:tabLst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sz="17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R$</a:t>
            </a:r>
            <a:r>
              <a:rPr sz="17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62,8</a:t>
            </a:r>
            <a:r>
              <a:rPr sz="17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milhões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646966" y="1977655"/>
            <a:ext cx="8545195" cy="4880610"/>
          </a:xfrm>
          <a:custGeom>
            <a:avLst/>
            <a:gdLst/>
            <a:ahLst/>
            <a:cxnLst/>
            <a:rect l="l" t="t" r="r" b="b"/>
            <a:pathLst>
              <a:path w="8545195" h="4880609">
                <a:moveTo>
                  <a:pt x="0" y="0"/>
                </a:moveTo>
                <a:lnTo>
                  <a:pt x="8545033" y="0"/>
                </a:lnTo>
                <a:lnTo>
                  <a:pt x="8545033" y="4880343"/>
                </a:lnTo>
                <a:lnTo>
                  <a:pt x="0" y="48803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D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0772" y="2343403"/>
            <a:ext cx="6763384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Destaques: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Observatório</a:t>
            </a:r>
            <a:r>
              <a:rPr sz="175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Brasileiro</a:t>
            </a:r>
            <a:r>
              <a:rPr sz="175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175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75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(OBIA).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Transparência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Algorítmica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Confiável.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Guias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Responsável.</a:t>
            </a:r>
            <a:endParaRPr sz="1750">
              <a:latin typeface="Arial"/>
              <a:cs typeface="Arial"/>
            </a:endParaRPr>
          </a:p>
          <a:p>
            <a:pPr marL="342900" marR="5080" indent="-342900">
              <a:lnSpc>
                <a:spcPct val="103400"/>
              </a:lnSpc>
              <a:spcBef>
                <a:spcPts val="865"/>
              </a:spcBef>
              <a:tabLst>
                <a:tab pos="342265" algn="l"/>
              </a:tabLst>
            </a:pPr>
            <a:r>
              <a:rPr sz="18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especialistas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apoiar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qualificar</a:t>
            </a:r>
            <a:r>
              <a:rPr sz="17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participação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3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sz="17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nos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debates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fóruns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internacionais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pertinentes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6470" y="781733"/>
            <a:ext cx="10159424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dirty="0">
                <a:solidFill>
                  <a:srgbClr val="FFFFFF"/>
                </a:solidFill>
              </a:rPr>
              <a:t>Apoio ao Processo Regulatório e de Governança da 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0155" y="781733"/>
            <a:ext cx="1508105" cy="4323667"/>
          </a:xfrm>
          <a:prstGeom prst="rect">
            <a:avLst/>
          </a:prstGeom>
        </p:spPr>
        <p:txBody>
          <a:bodyPr vert="vert270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9800" b="1" dirty="0">
                <a:solidFill>
                  <a:srgbClr val="FFDA00"/>
                </a:solidFill>
                <a:latin typeface="Arial"/>
                <a:cs typeface="Arial"/>
              </a:rPr>
              <a:t>EIXO 5</a:t>
            </a:r>
            <a:endParaRPr sz="9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8486" y="1783355"/>
            <a:ext cx="4999990" cy="34607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50.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Arial"/>
                <a:cs typeface="Arial"/>
              </a:rPr>
              <a:t>Guias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Brasileiros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Responsável</a:t>
            </a:r>
            <a:endParaRPr sz="1600">
              <a:latin typeface="Arial"/>
              <a:cs typeface="Arial"/>
            </a:endParaRPr>
          </a:p>
          <a:p>
            <a:pPr marL="12700" marR="102870">
              <a:lnSpc>
                <a:spcPct val="101899"/>
              </a:lnSpc>
              <a:spcBef>
                <a:spcPts val="785"/>
              </a:spcBef>
            </a:pP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Série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guias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promover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uso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responsável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adaptado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realidade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299"/>
              </a:lnSpc>
              <a:spcBef>
                <a:spcPts val="80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Necessidade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promoção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confiança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pública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na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adaptação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padrões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globais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realidade brasileira.</a:t>
            </a:r>
            <a:endParaRPr sz="1600">
              <a:latin typeface="Arial"/>
              <a:cs typeface="Arial"/>
            </a:endParaRPr>
          </a:p>
          <a:p>
            <a:pPr marL="12700" marR="219075">
              <a:lnSpc>
                <a:spcPct val="100000"/>
              </a:lnSpc>
              <a:spcBef>
                <a:spcPts val="79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Elaboração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publicação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Guia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Ética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Responsável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meses;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Lançamento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Guia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IA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Setor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Público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6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meses;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Realização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workshops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eventos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periódicos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divulgação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dos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guias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500</a:t>
            </a:r>
            <a:r>
              <a:rPr sz="16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mil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(MJSP)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7269" y="1887220"/>
            <a:ext cx="4963795" cy="383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9875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51.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Nacional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Transparência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Algorítmica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IA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Confiável</a:t>
            </a:r>
            <a:endParaRPr sz="1600">
              <a:latin typeface="Arial"/>
              <a:cs typeface="Arial"/>
            </a:endParaRPr>
          </a:p>
          <a:p>
            <a:pPr marL="12700" marR="563880">
              <a:lnSpc>
                <a:spcPct val="101899"/>
              </a:lnSpc>
              <a:spcBef>
                <a:spcPts val="760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Criação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um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centro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nacional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desenvolver pesquisas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estudos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riscos,</a:t>
            </a:r>
            <a:r>
              <a:rPr sz="155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segurança,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transparência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confiabilidade</a:t>
            </a:r>
            <a:r>
              <a:rPr sz="1550" spc="1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1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 marR="675640">
              <a:lnSpc>
                <a:spcPct val="99200"/>
              </a:lnSpc>
              <a:spcBef>
                <a:spcPts val="93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Redução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riscos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associados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e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IA,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forma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garantir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transparência,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integridade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informação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confiabilidade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nos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sistemas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205740">
              <a:lnSpc>
                <a:spcPct val="100800"/>
              </a:lnSpc>
              <a:spcBef>
                <a:spcPts val="75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Estabelecimento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do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Centro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 em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até 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120</a:t>
            </a:r>
            <a:r>
              <a:rPr sz="16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dias;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Publicação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estudo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sobre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riscos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práticas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transparência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algorítmica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6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após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criação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do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Centro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40</a:t>
            </a:r>
            <a:r>
              <a:rPr sz="1600" spc="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513" y="312610"/>
            <a:ext cx="635254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pc="-360" dirty="0">
                <a:solidFill>
                  <a:srgbClr val="173EFF"/>
                </a:solidFill>
              </a:rPr>
              <a:t>Eixo</a:t>
            </a:r>
            <a:r>
              <a:rPr spc="-180" dirty="0">
                <a:solidFill>
                  <a:srgbClr val="173EFF"/>
                </a:solidFill>
              </a:rPr>
              <a:t> </a:t>
            </a:r>
            <a:r>
              <a:rPr spc="-250" dirty="0">
                <a:solidFill>
                  <a:srgbClr val="173EFF"/>
                </a:solidFill>
              </a:rPr>
              <a:t>5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305" dirty="0">
                <a:solidFill>
                  <a:srgbClr val="173EFF"/>
                </a:solidFill>
              </a:rPr>
              <a:t>Apoio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54" dirty="0">
                <a:solidFill>
                  <a:srgbClr val="173EFF"/>
                </a:solidFill>
              </a:rPr>
              <a:t>ao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75" dirty="0">
                <a:solidFill>
                  <a:srgbClr val="173EFF"/>
                </a:solidFill>
              </a:rPr>
              <a:t>Processo</a:t>
            </a:r>
            <a:r>
              <a:rPr spc="-180" dirty="0">
                <a:solidFill>
                  <a:srgbClr val="173EFF"/>
                </a:solidFill>
              </a:rPr>
              <a:t> Regulatório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50" dirty="0">
                <a:solidFill>
                  <a:srgbClr val="173EFF"/>
                </a:solidFill>
              </a:rPr>
              <a:t>e </a:t>
            </a:r>
            <a:r>
              <a:rPr spc="-254" dirty="0">
                <a:solidFill>
                  <a:srgbClr val="173EFF"/>
                </a:solidFill>
              </a:rPr>
              <a:t>de</a:t>
            </a:r>
            <a:r>
              <a:rPr spc="-175" dirty="0">
                <a:solidFill>
                  <a:srgbClr val="173EFF"/>
                </a:solidFill>
              </a:rPr>
              <a:t> </a:t>
            </a:r>
            <a:r>
              <a:rPr spc="-260" dirty="0">
                <a:solidFill>
                  <a:srgbClr val="173EFF"/>
                </a:solidFill>
              </a:rPr>
              <a:t>Governança</a:t>
            </a:r>
            <a:r>
              <a:rPr spc="-165" dirty="0">
                <a:solidFill>
                  <a:srgbClr val="173EFF"/>
                </a:solidFill>
              </a:rPr>
              <a:t> </a:t>
            </a:r>
            <a:r>
              <a:rPr spc="-235" dirty="0">
                <a:solidFill>
                  <a:srgbClr val="173EFF"/>
                </a:solidFill>
              </a:rPr>
              <a:t>da</a:t>
            </a:r>
            <a:r>
              <a:rPr spc="-170" dirty="0">
                <a:solidFill>
                  <a:srgbClr val="173EFF"/>
                </a:solidFill>
              </a:rPr>
              <a:t> </a:t>
            </a:r>
            <a:r>
              <a:rPr spc="-345" dirty="0">
                <a:solidFill>
                  <a:srgbClr val="173EFF"/>
                </a:solidFill>
              </a:rPr>
              <a:t>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486" y="1457163"/>
            <a:ext cx="766318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5.1.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50" dirty="0">
                <a:solidFill>
                  <a:srgbClr val="767171"/>
                </a:solidFill>
                <a:latin typeface="Arial"/>
                <a:cs typeface="Arial"/>
              </a:rPr>
              <a:t>Programa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de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5" dirty="0">
                <a:solidFill>
                  <a:srgbClr val="767171"/>
                </a:solidFill>
                <a:latin typeface="Arial"/>
                <a:cs typeface="Arial"/>
              </a:rPr>
              <a:t>apoio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65" dirty="0">
                <a:solidFill>
                  <a:srgbClr val="767171"/>
                </a:solidFill>
                <a:latin typeface="Arial"/>
                <a:cs typeface="Arial"/>
              </a:rPr>
              <a:t>ao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25" dirty="0">
                <a:solidFill>
                  <a:srgbClr val="767171"/>
                </a:solidFill>
                <a:latin typeface="Arial"/>
                <a:cs typeface="Arial"/>
              </a:rPr>
              <a:t>Aperfeiçoamento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10" dirty="0">
                <a:solidFill>
                  <a:srgbClr val="767171"/>
                </a:solidFill>
                <a:latin typeface="Arial"/>
                <a:cs typeface="Arial"/>
              </a:rPr>
              <a:t>do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30" dirty="0">
                <a:solidFill>
                  <a:srgbClr val="767171"/>
                </a:solidFill>
                <a:latin typeface="Arial"/>
                <a:cs typeface="Arial"/>
              </a:rPr>
              <a:t>Marco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14" dirty="0">
                <a:solidFill>
                  <a:srgbClr val="767171"/>
                </a:solidFill>
                <a:latin typeface="Arial"/>
                <a:cs typeface="Arial"/>
              </a:rPr>
              <a:t>Regulatório</a:t>
            </a:r>
            <a:r>
              <a:rPr sz="1950" b="1" spc="-7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767171"/>
                </a:solidFill>
                <a:latin typeface="Arial"/>
                <a:cs typeface="Arial"/>
              </a:rPr>
              <a:t>para</a:t>
            </a:r>
            <a:r>
              <a:rPr sz="1950" b="1" spc="-6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767171"/>
                </a:solidFill>
                <a:latin typeface="Arial"/>
                <a:cs typeface="Arial"/>
              </a:rPr>
              <a:t>IA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6864" y="-1"/>
            <a:ext cx="1655135" cy="16802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8486" y="1457163"/>
            <a:ext cx="5889514" cy="3141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dirty="0">
                <a:solidFill>
                  <a:srgbClr val="767171"/>
                </a:solidFill>
                <a:latin typeface="Arial"/>
                <a:cs typeface="Arial"/>
              </a:rPr>
              <a:t>5.2. Programa de Apoio à Governança da IA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9441" y="1890267"/>
            <a:ext cx="3311525" cy="42703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62915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52.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Observatório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Brasileiro</a:t>
            </a:r>
            <a:r>
              <a:rPr sz="16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(OBIA)</a:t>
            </a:r>
            <a:endParaRPr sz="1600" dirty="0">
              <a:latin typeface="Arial"/>
              <a:cs typeface="Arial"/>
            </a:endParaRPr>
          </a:p>
          <a:p>
            <a:pPr marL="12700" marR="86360">
              <a:lnSpc>
                <a:spcPct val="104099"/>
              </a:lnSpc>
              <a:spcBef>
                <a:spcPts val="65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Consolidação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Observatório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Brasileiro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Artificial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(OBIA)</a:t>
            </a:r>
            <a:r>
              <a:rPr sz="15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como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principal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plataforma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550" dirty="0">
              <a:latin typeface="Arial"/>
              <a:cs typeface="Arial"/>
            </a:endParaRPr>
          </a:p>
          <a:p>
            <a:pPr marL="12700" marR="168910">
              <a:lnSpc>
                <a:spcPts val="1900"/>
              </a:lnSpc>
              <a:spcBef>
                <a:spcPts val="90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Desenvolver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consolidar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indicadores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base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o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acompanhamento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do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uso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600" dirty="0">
              <a:latin typeface="Arial"/>
              <a:cs typeface="Arial"/>
            </a:endParaRPr>
          </a:p>
          <a:p>
            <a:pPr marL="12700" marR="66675">
              <a:lnSpc>
                <a:spcPts val="1900"/>
              </a:lnSpc>
              <a:spcBef>
                <a:spcPts val="894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Lançamento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OBIA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30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dias;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Desenvolvimento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contínuo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indicadores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nas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principais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dimensões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E4E4E"/>
                </a:solidFill>
                <a:latin typeface="Arial"/>
                <a:cs typeface="Arial"/>
              </a:rPr>
              <a:t>11,75</a:t>
            </a:r>
            <a:r>
              <a:rPr sz="160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 e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CGI.br)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1921" y="1890267"/>
            <a:ext cx="3475354" cy="35356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99060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53.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Rede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apoio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governança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IA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Brasil</a:t>
            </a:r>
            <a:endParaRPr sz="1600">
              <a:latin typeface="Arial"/>
              <a:cs typeface="Arial"/>
            </a:endParaRPr>
          </a:p>
          <a:p>
            <a:pPr marL="12700" marR="60325">
              <a:lnSpc>
                <a:spcPct val="102600"/>
              </a:lnSpc>
              <a:spcBef>
                <a:spcPts val="68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Estruturação</a:t>
            </a:r>
            <a:r>
              <a:rPr sz="1550" spc="1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rede</a:t>
            </a:r>
            <a:r>
              <a:rPr sz="1550" spc="1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pesquisa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apoiar</a:t>
            </a:r>
            <a:r>
              <a:rPr sz="1550" spc="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processos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9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governança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550" spc="8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550" spc="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15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91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Reduzir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dependência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atores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externos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capacidades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críticas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governança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IA,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incluindo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setores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específicos</a:t>
            </a:r>
            <a:endParaRPr sz="1600">
              <a:latin typeface="Arial"/>
              <a:cs typeface="Arial"/>
            </a:endParaRPr>
          </a:p>
          <a:p>
            <a:pPr marL="12700" marR="495934">
              <a:lnSpc>
                <a:spcPct val="105000"/>
              </a:lnSpc>
              <a:spcBef>
                <a:spcPts val="670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Estruturação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rede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12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  <a:spcBef>
                <a:spcPts val="77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26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E4E4E"/>
                </a:solidFill>
                <a:latin typeface="Arial"/>
                <a:cs typeface="Arial"/>
              </a:rPr>
              <a:t>reembolsável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 e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E4E4E"/>
                </a:solidFill>
                <a:latin typeface="Arial"/>
                <a:cs typeface="Arial"/>
              </a:rPr>
              <a:t>MEC)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4558" y="1890267"/>
            <a:ext cx="3259454" cy="40176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5244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54.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Arial"/>
                <a:cs typeface="Arial"/>
              </a:rPr>
              <a:t>Rede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apoio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participação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do 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Brasil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debate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internacional</a:t>
            </a:r>
            <a:endParaRPr sz="1600">
              <a:latin typeface="Arial"/>
              <a:cs typeface="Arial"/>
            </a:endParaRPr>
          </a:p>
          <a:p>
            <a:pPr marL="12700" marR="158750">
              <a:lnSpc>
                <a:spcPct val="103499"/>
              </a:lnSpc>
              <a:spcBef>
                <a:spcPts val="665"/>
              </a:spcBef>
            </a:pP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Estruturação</a:t>
            </a:r>
            <a:r>
              <a:rPr sz="1550" spc="10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rede</a:t>
            </a:r>
            <a:r>
              <a:rPr sz="15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pesquisadores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técnicos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E4E4E"/>
                </a:solidFill>
                <a:latin typeface="Arial"/>
                <a:cs typeface="Arial"/>
              </a:rPr>
              <a:t>para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qualificar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5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participação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5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nos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debates</a:t>
            </a:r>
            <a:r>
              <a:rPr sz="15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550" spc="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E4E4E"/>
                </a:solidFill>
                <a:latin typeface="Arial"/>
                <a:cs typeface="Arial"/>
              </a:rPr>
              <a:t>fóruns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internacionais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E4E4E"/>
                </a:solidFill>
                <a:latin typeface="Arial"/>
                <a:cs typeface="Arial"/>
              </a:rPr>
              <a:t>sobre</a:t>
            </a:r>
            <a:r>
              <a:rPr sz="1550" spc="1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825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Desafio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Ampliar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qualificar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participação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Brasil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discussões,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iniciativas,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planos,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normativos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e/ou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resoluções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alcance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global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12700" marR="280035">
              <a:lnSpc>
                <a:spcPts val="1900"/>
              </a:lnSpc>
              <a:spcBef>
                <a:spcPts val="869"/>
              </a:spcBef>
            </a:pP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Meta:</a:t>
            </a:r>
            <a:r>
              <a:rPr sz="15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Estruturação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rede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12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meses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  <a:spcBef>
                <a:spcPts val="730"/>
              </a:spcBef>
            </a:pPr>
            <a:r>
              <a:rPr sz="1550" spc="-20" dirty="0">
                <a:solidFill>
                  <a:srgbClr val="FF0000"/>
                </a:solidFill>
                <a:latin typeface="Arial"/>
                <a:cs typeface="Arial"/>
              </a:rPr>
              <a:t>Recursos</a:t>
            </a:r>
            <a:r>
              <a:rPr sz="155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0000"/>
                </a:solidFill>
                <a:latin typeface="Arial"/>
                <a:cs typeface="Arial"/>
              </a:rPr>
              <a:t>(2024-28):</a:t>
            </a:r>
            <a:r>
              <a:rPr sz="15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4E4E4E"/>
                </a:solidFill>
                <a:latin typeface="Arial"/>
                <a:cs typeface="Arial"/>
              </a:rPr>
              <a:t>R$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25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milhões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60" dirty="0">
                <a:solidFill>
                  <a:srgbClr val="4E4E4E"/>
                </a:solidFill>
                <a:latin typeface="Arial"/>
                <a:cs typeface="Arial"/>
              </a:rPr>
              <a:t>(FNDCT-</a:t>
            </a:r>
            <a:r>
              <a:rPr sz="1200" dirty="0">
                <a:solidFill>
                  <a:srgbClr val="4E4E4E"/>
                </a:solidFill>
                <a:latin typeface="Arial"/>
                <a:cs typeface="Arial"/>
              </a:rPr>
              <a:t>não</a:t>
            </a:r>
            <a:r>
              <a:rPr sz="12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E4E4E"/>
                </a:solidFill>
                <a:latin typeface="Arial"/>
                <a:cs typeface="Arial"/>
              </a:rPr>
              <a:t>reembolsável)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4512" y="312610"/>
            <a:ext cx="7503687" cy="97276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dirty="0">
                <a:solidFill>
                  <a:srgbClr val="173EFF"/>
                </a:solidFill>
              </a:rPr>
              <a:t>Eixo 5 Apoio ao Processo Regulatório e de Governança da IA</a:t>
            </a: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DA71823E-CA61-A7DF-230F-D82C8C749D09}"/>
              </a:ext>
            </a:extLst>
          </p:cNvPr>
          <p:cNvSpPr/>
          <p:nvPr/>
        </p:nvSpPr>
        <p:spPr>
          <a:xfrm>
            <a:off x="674159" y="1856929"/>
            <a:ext cx="3596807" cy="4422628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560" y="3144202"/>
            <a:ext cx="5309839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FFFF"/>
                </a:solidFill>
              </a:rPr>
              <a:t>Ações de Impacto Imediato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Ações de impacto imediato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2498" y="0"/>
            <a:ext cx="1669501" cy="169464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50193" y="2428843"/>
            <a:ext cx="10363200" cy="3185160"/>
          </a:xfrm>
          <a:custGeom>
            <a:avLst/>
            <a:gdLst/>
            <a:ahLst/>
            <a:cxnLst/>
            <a:rect l="l" t="t" r="r" b="b"/>
            <a:pathLst>
              <a:path w="10363200" h="3185160">
                <a:moveTo>
                  <a:pt x="9831977" y="0"/>
                </a:moveTo>
                <a:lnTo>
                  <a:pt x="530869" y="0"/>
                </a:lnTo>
                <a:lnTo>
                  <a:pt x="482549" y="2169"/>
                </a:lnTo>
                <a:lnTo>
                  <a:pt x="435445" y="8553"/>
                </a:lnTo>
                <a:lnTo>
                  <a:pt x="389743" y="18963"/>
                </a:lnTo>
                <a:lnTo>
                  <a:pt x="345632" y="33212"/>
                </a:lnTo>
                <a:lnTo>
                  <a:pt x="303298" y="51113"/>
                </a:lnTo>
                <a:lnTo>
                  <a:pt x="262929" y="72479"/>
                </a:lnTo>
                <a:lnTo>
                  <a:pt x="224713" y="97122"/>
                </a:lnTo>
                <a:lnTo>
                  <a:pt x="188837" y="124854"/>
                </a:lnTo>
                <a:lnTo>
                  <a:pt x="155488" y="155488"/>
                </a:lnTo>
                <a:lnTo>
                  <a:pt x="124853" y="188837"/>
                </a:lnTo>
                <a:lnTo>
                  <a:pt x="97121" y="224714"/>
                </a:lnTo>
                <a:lnTo>
                  <a:pt x="72479" y="262930"/>
                </a:lnTo>
                <a:lnTo>
                  <a:pt x="51113" y="303299"/>
                </a:lnTo>
                <a:lnTo>
                  <a:pt x="33212" y="345633"/>
                </a:lnTo>
                <a:lnTo>
                  <a:pt x="18963" y="389744"/>
                </a:lnTo>
                <a:lnTo>
                  <a:pt x="8553" y="435446"/>
                </a:lnTo>
                <a:lnTo>
                  <a:pt x="2169" y="482551"/>
                </a:lnTo>
                <a:lnTo>
                  <a:pt x="0" y="530871"/>
                </a:lnTo>
                <a:lnTo>
                  <a:pt x="0" y="2654277"/>
                </a:lnTo>
                <a:lnTo>
                  <a:pt x="2169" y="2702597"/>
                </a:lnTo>
                <a:lnTo>
                  <a:pt x="8553" y="2749701"/>
                </a:lnTo>
                <a:lnTo>
                  <a:pt x="18963" y="2795403"/>
                </a:lnTo>
                <a:lnTo>
                  <a:pt x="33212" y="2839514"/>
                </a:lnTo>
                <a:lnTo>
                  <a:pt x="51113" y="2881848"/>
                </a:lnTo>
                <a:lnTo>
                  <a:pt x="72479" y="2922217"/>
                </a:lnTo>
                <a:lnTo>
                  <a:pt x="97121" y="2960433"/>
                </a:lnTo>
                <a:lnTo>
                  <a:pt x="124853" y="2996309"/>
                </a:lnTo>
                <a:lnTo>
                  <a:pt x="155488" y="3029658"/>
                </a:lnTo>
                <a:lnTo>
                  <a:pt x="188837" y="3060293"/>
                </a:lnTo>
                <a:lnTo>
                  <a:pt x="224713" y="3088025"/>
                </a:lnTo>
                <a:lnTo>
                  <a:pt x="262929" y="3112668"/>
                </a:lnTo>
                <a:lnTo>
                  <a:pt x="303298" y="3134033"/>
                </a:lnTo>
                <a:lnTo>
                  <a:pt x="345632" y="3151934"/>
                </a:lnTo>
                <a:lnTo>
                  <a:pt x="389743" y="3166184"/>
                </a:lnTo>
                <a:lnTo>
                  <a:pt x="435445" y="3176594"/>
                </a:lnTo>
                <a:lnTo>
                  <a:pt x="482549" y="3182978"/>
                </a:lnTo>
                <a:lnTo>
                  <a:pt x="530869" y="3185147"/>
                </a:lnTo>
                <a:lnTo>
                  <a:pt x="9831977" y="3185147"/>
                </a:lnTo>
                <a:lnTo>
                  <a:pt x="9880297" y="3182978"/>
                </a:lnTo>
                <a:lnTo>
                  <a:pt x="9927402" y="3176594"/>
                </a:lnTo>
                <a:lnTo>
                  <a:pt x="9973103" y="3166184"/>
                </a:lnTo>
                <a:lnTo>
                  <a:pt x="10017215" y="3151934"/>
                </a:lnTo>
                <a:lnTo>
                  <a:pt x="10059548" y="3134033"/>
                </a:lnTo>
                <a:lnTo>
                  <a:pt x="10099917" y="3112668"/>
                </a:lnTo>
                <a:lnTo>
                  <a:pt x="10138133" y="3088025"/>
                </a:lnTo>
                <a:lnTo>
                  <a:pt x="10174009" y="3060293"/>
                </a:lnTo>
                <a:lnTo>
                  <a:pt x="10207358" y="3029658"/>
                </a:lnTo>
                <a:lnTo>
                  <a:pt x="10237993" y="2996309"/>
                </a:lnTo>
                <a:lnTo>
                  <a:pt x="10265725" y="2960433"/>
                </a:lnTo>
                <a:lnTo>
                  <a:pt x="10290367" y="2922217"/>
                </a:lnTo>
                <a:lnTo>
                  <a:pt x="10311733" y="2881848"/>
                </a:lnTo>
                <a:lnTo>
                  <a:pt x="10329634" y="2839514"/>
                </a:lnTo>
                <a:lnTo>
                  <a:pt x="10343883" y="2795403"/>
                </a:lnTo>
                <a:lnTo>
                  <a:pt x="10354293" y="2749701"/>
                </a:lnTo>
                <a:lnTo>
                  <a:pt x="10360677" y="2702597"/>
                </a:lnTo>
                <a:lnTo>
                  <a:pt x="10362846" y="2654277"/>
                </a:lnTo>
                <a:lnTo>
                  <a:pt x="10362846" y="530871"/>
                </a:lnTo>
                <a:lnTo>
                  <a:pt x="10360677" y="482551"/>
                </a:lnTo>
                <a:lnTo>
                  <a:pt x="10354293" y="435446"/>
                </a:lnTo>
                <a:lnTo>
                  <a:pt x="10343883" y="389744"/>
                </a:lnTo>
                <a:lnTo>
                  <a:pt x="10329634" y="345633"/>
                </a:lnTo>
                <a:lnTo>
                  <a:pt x="10311733" y="303299"/>
                </a:lnTo>
                <a:lnTo>
                  <a:pt x="10290367" y="262930"/>
                </a:lnTo>
                <a:lnTo>
                  <a:pt x="10265725" y="224714"/>
                </a:lnTo>
                <a:lnTo>
                  <a:pt x="10237993" y="188837"/>
                </a:lnTo>
                <a:lnTo>
                  <a:pt x="10207358" y="155488"/>
                </a:lnTo>
                <a:lnTo>
                  <a:pt x="10174009" y="124854"/>
                </a:lnTo>
                <a:lnTo>
                  <a:pt x="10138133" y="97122"/>
                </a:lnTo>
                <a:lnTo>
                  <a:pt x="10099917" y="72479"/>
                </a:lnTo>
                <a:lnTo>
                  <a:pt x="10059548" y="51113"/>
                </a:lnTo>
                <a:lnTo>
                  <a:pt x="10017215" y="33212"/>
                </a:lnTo>
                <a:lnTo>
                  <a:pt x="9973103" y="18963"/>
                </a:lnTo>
                <a:lnTo>
                  <a:pt x="9927402" y="8553"/>
                </a:lnTo>
                <a:lnTo>
                  <a:pt x="9880297" y="2169"/>
                </a:lnTo>
                <a:lnTo>
                  <a:pt x="9831977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8561" y="1501140"/>
            <a:ext cx="9356725" cy="164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Iniciativas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serem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lançadas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curtíssimo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prazo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resolver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problemas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específicos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prioritárias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população.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000">
              <a:latin typeface="Arial"/>
              <a:cs typeface="Arial"/>
            </a:endParaRPr>
          </a:p>
          <a:p>
            <a:pPr marL="639445">
              <a:lnSpc>
                <a:spcPct val="100000"/>
              </a:lnSpc>
            </a:pPr>
            <a:r>
              <a:rPr sz="2350" spc="-10" dirty="0">
                <a:solidFill>
                  <a:srgbClr val="183EFF"/>
                </a:solidFill>
                <a:latin typeface="Arial"/>
                <a:cs typeface="Arial"/>
              </a:rPr>
              <a:t>Características: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5601" y="3255772"/>
            <a:ext cx="3410585" cy="16135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Impactos</a:t>
            </a:r>
            <a:r>
              <a:rPr sz="16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claros.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10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Potencial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expansão,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replicação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sustentabilidade.</a:t>
            </a:r>
            <a:endParaRPr sz="1600">
              <a:latin typeface="Arial"/>
              <a:cs typeface="Arial"/>
            </a:endParaRPr>
          </a:p>
          <a:p>
            <a:pPr marL="298450" marR="368300" indent="-285750">
              <a:lnSpc>
                <a:spcPts val="1900"/>
              </a:lnSpc>
              <a:spcBef>
                <a:spcPts val="10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Engajamento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benefício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direto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1600" spc="1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população-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alvo.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5879" y="3255772"/>
            <a:ext cx="4070350" cy="16135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Foco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problemas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específicos.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ts val="1900"/>
              </a:lnSpc>
              <a:spcBef>
                <a:spcPts val="10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Predominância</a:t>
            </a:r>
            <a:r>
              <a:rPr sz="1600" spc="-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tecnologias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desenvolvidas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4E4E4E"/>
                </a:solidFill>
                <a:latin typeface="Arial"/>
                <a:cs typeface="Arial"/>
              </a:rPr>
              <a:t>bases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dados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existentes.</a:t>
            </a:r>
            <a:endParaRPr sz="1600">
              <a:latin typeface="Arial"/>
              <a:cs typeface="Arial"/>
            </a:endParaRPr>
          </a:p>
          <a:p>
            <a:pPr marL="297815" marR="773430" indent="-285750">
              <a:lnSpc>
                <a:spcPts val="1900"/>
              </a:lnSpc>
              <a:spcBef>
                <a:spcPts val="10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60" dirty="0">
                <a:solidFill>
                  <a:srgbClr val="4E4E4E"/>
                </a:solidFill>
                <a:latin typeface="Arial"/>
                <a:cs typeface="Arial"/>
              </a:rPr>
              <a:t>Resultados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rápidos,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4E4E4E"/>
                </a:solidFill>
                <a:latin typeface="Arial"/>
                <a:cs typeface="Arial"/>
              </a:rPr>
              <a:t>mensuráveis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significativos.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0193" y="2548624"/>
            <a:ext cx="11242040" cy="4309745"/>
            <a:chOff x="950193" y="2548624"/>
            <a:chExt cx="11242040" cy="43097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1693" y="3232298"/>
              <a:ext cx="3680306" cy="36257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0193" y="2548624"/>
              <a:ext cx="10363200" cy="2536825"/>
            </a:xfrm>
            <a:custGeom>
              <a:avLst/>
              <a:gdLst/>
              <a:ahLst/>
              <a:cxnLst/>
              <a:rect l="l" t="t" r="r" b="b"/>
              <a:pathLst>
                <a:path w="10363200" h="2536825">
                  <a:moveTo>
                    <a:pt x="9940082" y="0"/>
                  </a:moveTo>
                  <a:lnTo>
                    <a:pt x="422763" y="0"/>
                  </a:lnTo>
                  <a:lnTo>
                    <a:pt x="373460" y="2844"/>
                  </a:lnTo>
                  <a:lnTo>
                    <a:pt x="325827" y="11165"/>
                  </a:lnTo>
                  <a:lnTo>
                    <a:pt x="280183" y="24646"/>
                  </a:lnTo>
                  <a:lnTo>
                    <a:pt x="236843" y="42970"/>
                  </a:lnTo>
                  <a:lnTo>
                    <a:pt x="196125" y="65819"/>
                  </a:lnTo>
                  <a:lnTo>
                    <a:pt x="158346" y="92877"/>
                  </a:lnTo>
                  <a:lnTo>
                    <a:pt x="123824" y="123825"/>
                  </a:lnTo>
                  <a:lnTo>
                    <a:pt x="92876" y="158347"/>
                  </a:lnTo>
                  <a:lnTo>
                    <a:pt x="65819" y="196126"/>
                  </a:lnTo>
                  <a:lnTo>
                    <a:pt x="42970" y="236844"/>
                  </a:lnTo>
                  <a:lnTo>
                    <a:pt x="24646" y="280184"/>
                  </a:lnTo>
                  <a:lnTo>
                    <a:pt x="11165" y="325830"/>
                  </a:lnTo>
                  <a:lnTo>
                    <a:pt x="2844" y="373463"/>
                  </a:lnTo>
                  <a:lnTo>
                    <a:pt x="0" y="422766"/>
                  </a:lnTo>
                  <a:lnTo>
                    <a:pt x="0" y="2113794"/>
                  </a:lnTo>
                  <a:lnTo>
                    <a:pt x="2844" y="2163097"/>
                  </a:lnTo>
                  <a:lnTo>
                    <a:pt x="11165" y="2210730"/>
                  </a:lnTo>
                  <a:lnTo>
                    <a:pt x="24646" y="2256375"/>
                  </a:lnTo>
                  <a:lnTo>
                    <a:pt x="42970" y="2299715"/>
                  </a:lnTo>
                  <a:lnTo>
                    <a:pt x="65819" y="2340433"/>
                  </a:lnTo>
                  <a:lnTo>
                    <a:pt x="92876" y="2378212"/>
                  </a:lnTo>
                  <a:lnTo>
                    <a:pt x="123824" y="2412734"/>
                  </a:lnTo>
                  <a:lnTo>
                    <a:pt x="158346" y="2443682"/>
                  </a:lnTo>
                  <a:lnTo>
                    <a:pt x="196125" y="2470740"/>
                  </a:lnTo>
                  <a:lnTo>
                    <a:pt x="236843" y="2493589"/>
                  </a:lnTo>
                  <a:lnTo>
                    <a:pt x="280183" y="2511912"/>
                  </a:lnTo>
                  <a:lnTo>
                    <a:pt x="325827" y="2525394"/>
                  </a:lnTo>
                  <a:lnTo>
                    <a:pt x="373460" y="2533715"/>
                  </a:lnTo>
                  <a:lnTo>
                    <a:pt x="422763" y="2536559"/>
                  </a:lnTo>
                  <a:lnTo>
                    <a:pt x="9940082" y="2536559"/>
                  </a:lnTo>
                  <a:lnTo>
                    <a:pt x="9989386" y="2533715"/>
                  </a:lnTo>
                  <a:lnTo>
                    <a:pt x="10037018" y="2525394"/>
                  </a:lnTo>
                  <a:lnTo>
                    <a:pt x="10082663" y="2511912"/>
                  </a:lnTo>
                  <a:lnTo>
                    <a:pt x="10126003" y="2493589"/>
                  </a:lnTo>
                  <a:lnTo>
                    <a:pt x="10166721" y="2470740"/>
                  </a:lnTo>
                  <a:lnTo>
                    <a:pt x="10204500" y="2443682"/>
                  </a:lnTo>
                  <a:lnTo>
                    <a:pt x="10239022" y="2412734"/>
                  </a:lnTo>
                  <a:lnTo>
                    <a:pt x="10269970" y="2378212"/>
                  </a:lnTo>
                  <a:lnTo>
                    <a:pt x="10297027" y="2340433"/>
                  </a:lnTo>
                  <a:lnTo>
                    <a:pt x="10319876" y="2299715"/>
                  </a:lnTo>
                  <a:lnTo>
                    <a:pt x="10338200" y="2256375"/>
                  </a:lnTo>
                  <a:lnTo>
                    <a:pt x="10351681" y="2210730"/>
                  </a:lnTo>
                  <a:lnTo>
                    <a:pt x="10360002" y="2163097"/>
                  </a:lnTo>
                  <a:lnTo>
                    <a:pt x="10362846" y="2113794"/>
                  </a:lnTo>
                  <a:lnTo>
                    <a:pt x="10362846" y="422766"/>
                  </a:lnTo>
                  <a:lnTo>
                    <a:pt x="10360002" y="373463"/>
                  </a:lnTo>
                  <a:lnTo>
                    <a:pt x="10351681" y="325830"/>
                  </a:lnTo>
                  <a:lnTo>
                    <a:pt x="10338200" y="280184"/>
                  </a:lnTo>
                  <a:lnTo>
                    <a:pt x="10319876" y="236844"/>
                  </a:lnTo>
                  <a:lnTo>
                    <a:pt x="10297027" y="196126"/>
                  </a:lnTo>
                  <a:lnTo>
                    <a:pt x="10269970" y="158347"/>
                  </a:lnTo>
                  <a:lnTo>
                    <a:pt x="10239022" y="123825"/>
                  </a:lnTo>
                  <a:lnTo>
                    <a:pt x="10204500" y="92877"/>
                  </a:lnTo>
                  <a:lnTo>
                    <a:pt x="10166721" y="65819"/>
                  </a:lnTo>
                  <a:lnTo>
                    <a:pt x="10126003" y="42970"/>
                  </a:lnTo>
                  <a:lnTo>
                    <a:pt x="10082663" y="24646"/>
                  </a:lnTo>
                  <a:lnTo>
                    <a:pt x="10037018" y="11165"/>
                  </a:lnTo>
                  <a:lnTo>
                    <a:pt x="9989386" y="2844"/>
                  </a:lnTo>
                  <a:lnTo>
                    <a:pt x="9940082" y="0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Ações de impacto imediato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65879" y="3487420"/>
            <a:ext cx="1652270" cy="11322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Saúde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Agricultura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Meio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Ambiente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2931" y="3487420"/>
            <a:ext cx="2378710" cy="10039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4E4E4E"/>
                </a:solidFill>
                <a:latin typeface="Arial"/>
                <a:cs typeface="Arial"/>
              </a:rPr>
              <a:t>Social</a:t>
            </a:r>
            <a:endParaRPr sz="1600">
              <a:latin typeface="Arial"/>
              <a:cs typeface="Arial"/>
            </a:endParaRPr>
          </a:p>
          <a:p>
            <a:pPr marL="298450" marR="475615" indent="-285750">
              <a:lnSpc>
                <a:spcPts val="1900"/>
              </a:lnSpc>
              <a:spcBef>
                <a:spcPts val="106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4E4E4E"/>
                </a:solidFill>
                <a:latin typeface="Arial"/>
                <a:cs typeface="Arial"/>
              </a:rPr>
              <a:t>Gestão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600" spc="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Serviço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Público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3456" y="3612388"/>
            <a:ext cx="21672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35" dirty="0">
                <a:solidFill>
                  <a:srgbClr val="4E4E4E"/>
                </a:solidFill>
                <a:latin typeface="Arial"/>
                <a:cs typeface="Arial"/>
              </a:rPr>
              <a:t>Indústria,</a:t>
            </a:r>
            <a:r>
              <a:rPr sz="16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4E4E"/>
                </a:solidFill>
                <a:latin typeface="Arial"/>
                <a:cs typeface="Arial"/>
              </a:rPr>
              <a:t>Comércio</a:t>
            </a:r>
            <a:r>
              <a:rPr sz="16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Serviços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E4E4E"/>
                </a:solidFill>
                <a:latin typeface="Arial"/>
                <a:cs typeface="Arial"/>
              </a:rPr>
              <a:t>Educação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8561" y="1502155"/>
            <a:ext cx="9721850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Iniciativas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serem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lançadas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curtíssimo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prazo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resolver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problemas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específicos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prioritárias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população.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00"/>
              </a:spcBef>
            </a:pPr>
            <a:endParaRPr sz="2400">
              <a:latin typeface="Arial"/>
              <a:cs typeface="Arial"/>
            </a:endParaRPr>
          </a:p>
          <a:p>
            <a:pPr marL="639445">
              <a:lnSpc>
                <a:spcPct val="100000"/>
              </a:lnSpc>
            </a:pPr>
            <a:r>
              <a:rPr sz="2350" spc="-50" dirty="0">
                <a:solidFill>
                  <a:srgbClr val="183EFF"/>
                </a:solidFill>
                <a:latin typeface="Arial"/>
                <a:cs typeface="Arial"/>
              </a:rPr>
              <a:t>São</a:t>
            </a:r>
            <a:r>
              <a:rPr sz="2350" spc="-114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350" spc="-220" dirty="0">
                <a:solidFill>
                  <a:srgbClr val="183EFF"/>
                </a:solidFill>
                <a:latin typeface="Arial"/>
                <a:cs typeface="Arial"/>
              </a:rPr>
              <a:t>31</a:t>
            </a:r>
            <a:r>
              <a:rPr sz="2350" spc="6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183EFF"/>
                </a:solidFill>
                <a:latin typeface="Arial"/>
                <a:cs typeface="Arial"/>
              </a:rPr>
              <a:t>ações</a:t>
            </a:r>
            <a:r>
              <a:rPr sz="2350" spc="-145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183EFF"/>
                </a:solidFill>
                <a:latin typeface="Arial"/>
                <a:cs typeface="Arial"/>
              </a:rPr>
              <a:t>nas</a:t>
            </a:r>
            <a:r>
              <a:rPr sz="2350" spc="-13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83EFF"/>
                </a:solidFill>
                <a:latin typeface="Arial"/>
                <a:cs typeface="Arial"/>
              </a:rPr>
              <a:t>seguintes</a:t>
            </a:r>
            <a:r>
              <a:rPr sz="2350" spc="-80" dirty="0">
                <a:solidFill>
                  <a:srgbClr val="183EFF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83EFF"/>
                </a:solidFill>
                <a:latin typeface="Arial"/>
                <a:cs typeface="Arial"/>
              </a:rPr>
              <a:t>áreas: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3080" y="1499862"/>
            <a:ext cx="26733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DA00"/>
              </a:buClr>
              <a:tabLst>
                <a:tab pos="412115" algn="l"/>
              </a:tabLst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Duas Dimensões 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3080" y="2142235"/>
            <a:ext cx="5714365" cy="402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DA00"/>
              </a:buClr>
              <a:tabLst>
                <a:tab pos="412115" algn="l"/>
              </a:tabLst>
            </a:pPr>
            <a:r>
              <a:rPr lang="pt-BR" sz="1800" spc="-70" dirty="0">
                <a:solidFill>
                  <a:srgbClr val="FFFFFF"/>
                </a:solidFill>
                <a:latin typeface="Arial"/>
                <a:cs typeface="Arial"/>
              </a:rPr>
              <a:t>1 - </a:t>
            </a:r>
            <a:r>
              <a:rPr sz="1800" spc="-70" dirty="0" err="1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Imediato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buClr>
                <a:srgbClr val="FFDA00"/>
              </a:buClr>
              <a:tabLst>
                <a:tab pos="412115" algn="l"/>
              </a:tabLst>
            </a:pPr>
            <a:r>
              <a:rPr lang="pt-BR" sz="1800" spc="-70" dirty="0">
                <a:solidFill>
                  <a:srgbClr val="FFFFFF"/>
                </a:solidFill>
                <a:latin typeface="Arial"/>
                <a:cs typeface="Arial"/>
              </a:rPr>
              <a:t>2 - </a:t>
            </a:r>
            <a:r>
              <a:rPr sz="1800" spc="-70" dirty="0" err="1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estruturantes</a:t>
            </a:r>
            <a:endParaRPr sz="1800" dirty="0">
              <a:latin typeface="Arial"/>
              <a:cs typeface="Arial"/>
            </a:endParaRPr>
          </a:p>
          <a:p>
            <a:pPr marL="927100" marR="5080">
              <a:lnSpc>
                <a:spcPct val="168400"/>
              </a:lnSpc>
              <a:spcBef>
                <a:spcPts val="30"/>
              </a:spcBef>
            </a:pP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185" dirty="0">
                <a:solidFill>
                  <a:srgbClr val="FFDA00"/>
                </a:solidFill>
                <a:latin typeface="Arial"/>
                <a:cs typeface="Arial"/>
              </a:rPr>
              <a:t>1: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1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2:</a:t>
            </a:r>
            <a:r>
              <a:rPr sz="1750" spc="1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Difusão,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Capacitação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3: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Melhoria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Públicos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3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4:</a:t>
            </a:r>
            <a:r>
              <a:rPr sz="1750" spc="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Empresarial</a:t>
            </a:r>
            <a:endParaRPr sz="1750" dirty="0">
              <a:latin typeface="Arial"/>
              <a:cs typeface="Arial"/>
            </a:endParaRPr>
          </a:p>
          <a:p>
            <a:pPr marL="1841500" marR="405130" indent="-914400">
              <a:lnSpc>
                <a:spcPct val="104000"/>
              </a:lnSpc>
              <a:spcBef>
                <a:spcPts val="1415"/>
              </a:spcBef>
            </a:pP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5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5: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Apoio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Regulatório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750" dirty="0">
              <a:latin typeface="Arial"/>
              <a:cs typeface="Arial"/>
            </a:endParaRPr>
          </a:p>
          <a:p>
            <a:pPr marL="412750" marR="1287145" indent="-400050">
              <a:lnSpc>
                <a:spcPct val="102200"/>
              </a:lnSpc>
              <a:spcBef>
                <a:spcPts val="1330"/>
              </a:spcBef>
              <a:buClr>
                <a:srgbClr val="FFDA00"/>
              </a:buClr>
              <a:buAutoNum type="romanUcPeriod" startAt="6"/>
              <a:tabLst>
                <a:tab pos="412750" algn="l"/>
              </a:tabLst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Proposta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Plano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Bem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9820" y="3144093"/>
            <a:ext cx="2689860" cy="152400"/>
            <a:chOff x="859820" y="3144093"/>
            <a:chExt cx="2689860" cy="152400"/>
          </a:xfrm>
        </p:grpSpPr>
        <p:sp>
          <p:nvSpPr>
            <p:cNvPr id="6" name="object 6"/>
            <p:cNvSpPr/>
            <p:nvPr/>
          </p:nvSpPr>
          <p:spPr>
            <a:xfrm>
              <a:off x="859820" y="3220124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3144093"/>
              <a:ext cx="152060" cy="1520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59820" y="3595389"/>
            <a:ext cx="2689860" cy="152400"/>
            <a:chOff x="859820" y="3595389"/>
            <a:chExt cx="2689860" cy="152400"/>
          </a:xfrm>
        </p:grpSpPr>
        <p:sp>
          <p:nvSpPr>
            <p:cNvPr id="10" name="object 10"/>
            <p:cNvSpPr/>
            <p:nvPr/>
          </p:nvSpPr>
          <p:spPr>
            <a:xfrm>
              <a:off x="859820" y="3671418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3595389"/>
              <a:ext cx="152060" cy="15206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59820" y="4046683"/>
            <a:ext cx="2689860" cy="152400"/>
            <a:chOff x="859820" y="4046683"/>
            <a:chExt cx="2689860" cy="152400"/>
          </a:xfrm>
        </p:grpSpPr>
        <p:sp>
          <p:nvSpPr>
            <p:cNvPr id="13" name="object 13"/>
            <p:cNvSpPr/>
            <p:nvPr/>
          </p:nvSpPr>
          <p:spPr>
            <a:xfrm>
              <a:off x="859820" y="4122713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046683"/>
              <a:ext cx="152060" cy="15206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59820" y="4497979"/>
            <a:ext cx="2689860" cy="152400"/>
            <a:chOff x="859820" y="4497979"/>
            <a:chExt cx="2689860" cy="152400"/>
          </a:xfrm>
        </p:grpSpPr>
        <p:sp>
          <p:nvSpPr>
            <p:cNvPr id="16" name="object 16"/>
            <p:cNvSpPr/>
            <p:nvPr/>
          </p:nvSpPr>
          <p:spPr>
            <a:xfrm>
              <a:off x="859820" y="4574009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497979"/>
              <a:ext cx="152060" cy="1520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59820" y="4949272"/>
            <a:ext cx="2689860" cy="152400"/>
            <a:chOff x="859820" y="4949272"/>
            <a:chExt cx="2689860" cy="152400"/>
          </a:xfrm>
        </p:grpSpPr>
        <p:sp>
          <p:nvSpPr>
            <p:cNvPr id="19" name="object 19"/>
            <p:cNvSpPr/>
            <p:nvPr/>
          </p:nvSpPr>
          <p:spPr>
            <a:xfrm>
              <a:off x="859820" y="5025302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949272"/>
              <a:ext cx="152060" cy="1520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9459" y="3434316"/>
            <a:ext cx="3572539" cy="342368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38561" y="772858"/>
            <a:ext cx="1874518" cy="4943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dirty="0">
                <a:solidFill>
                  <a:srgbClr val="FFFFFF"/>
                </a:solidFill>
              </a:rPr>
              <a:t>Estrutura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352" y="2692548"/>
            <a:ext cx="5439410" cy="147290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dirty="0">
                <a:solidFill>
                  <a:srgbClr val="FFFFFF"/>
                </a:solidFill>
              </a:rPr>
              <a:t>Governança e monitoramento do Plano IA para o bem de Todos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40" dirty="0"/>
              <a:t>Proposta</a:t>
            </a:r>
            <a:r>
              <a:rPr spc="-160" dirty="0"/>
              <a:t> </a:t>
            </a:r>
            <a:r>
              <a:rPr spc="-254" dirty="0"/>
              <a:t>de</a:t>
            </a:r>
            <a:r>
              <a:rPr spc="-165" dirty="0"/>
              <a:t> </a:t>
            </a:r>
            <a:r>
              <a:rPr spc="-195" dirty="0"/>
              <a:t>Estrutura</a:t>
            </a:r>
            <a:r>
              <a:rPr spc="-160" dirty="0"/>
              <a:t> </a:t>
            </a:r>
            <a:r>
              <a:rPr spc="-254" dirty="0"/>
              <a:t>de</a:t>
            </a:r>
            <a:r>
              <a:rPr spc="-160" dirty="0"/>
              <a:t> </a:t>
            </a:r>
            <a:r>
              <a:rPr spc="-285" dirty="0"/>
              <a:t>Gestão</a:t>
            </a:r>
            <a:r>
              <a:rPr spc="-170" dirty="0"/>
              <a:t> </a:t>
            </a:r>
            <a:r>
              <a:rPr spc="-250" dirty="0"/>
              <a:t>e</a:t>
            </a:r>
            <a:r>
              <a:rPr spc="-165" dirty="0"/>
              <a:t> </a:t>
            </a:r>
            <a:r>
              <a:rPr spc="-180" dirty="0"/>
              <a:t>Monitoramento</a:t>
            </a:r>
            <a:r>
              <a:rPr spc="-170" dirty="0"/>
              <a:t> </a:t>
            </a:r>
            <a:r>
              <a:rPr spc="-320" dirty="0"/>
              <a:t>do</a:t>
            </a:r>
            <a:r>
              <a:rPr spc="-165" dirty="0"/>
              <a:t> </a:t>
            </a:r>
            <a:r>
              <a:rPr spc="-240" dirty="0"/>
              <a:t>Plano</a:t>
            </a:r>
            <a:r>
              <a:rPr spc="-170" dirty="0"/>
              <a:t> </a:t>
            </a:r>
            <a:r>
              <a:rPr spc="-254" dirty="0"/>
              <a:t>de</a:t>
            </a:r>
            <a:r>
              <a:rPr spc="-165" dirty="0"/>
              <a:t> </a:t>
            </a:r>
            <a:r>
              <a:rPr spc="-305" dirty="0"/>
              <a:t>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8350" cy="6858000"/>
            <a:chOff x="0" y="0"/>
            <a:chExt cx="1219835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0995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0993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3890335" y="0"/>
                  </a:moveTo>
                  <a:lnTo>
                    <a:pt x="0" y="0"/>
                  </a:lnTo>
                  <a:lnTo>
                    <a:pt x="0" y="4391999"/>
                  </a:lnTo>
                  <a:lnTo>
                    <a:pt x="3890335" y="4391999"/>
                  </a:lnTo>
                  <a:lnTo>
                    <a:pt x="3890335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0993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0" y="0"/>
                  </a:moveTo>
                  <a:lnTo>
                    <a:pt x="3890336" y="0"/>
                  </a:lnTo>
                  <a:lnTo>
                    <a:pt x="3890336" y="4392000"/>
                  </a:lnTo>
                  <a:lnTo>
                    <a:pt x="0" y="4392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1328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3890336" y="0"/>
                  </a:moveTo>
                  <a:lnTo>
                    <a:pt x="0" y="0"/>
                  </a:lnTo>
                  <a:lnTo>
                    <a:pt x="0" y="4391999"/>
                  </a:lnTo>
                  <a:lnTo>
                    <a:pt x="3890336" y="4391999"/>
                  </a:lnTo>
                  <a:lnTo>
                    <a:pt x="3890336" y="0"/>
                  </a:lnTo>
                  <a:close/>
                </a:path>
              </a:pathLst>
            </a:custGeom>
            <a:solidFill>
              <a:srgbClr val="4E4E4E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1328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0" y="0"/>
                  </a:moveTo>
                  <a:lnTo>
                    <a:pt x="3890336" y="0"/>
                  </a:lnTo>
                  <a:lnTo>
                    <a:pt x="3890336" y="4392000"/>
                  </a:lnTo>
                  <a:lnTo>
                    <a:pt x="0" y="4392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01663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3890336" y="0"/>
                  </a:moveTo>
                  <a:lnTo>
                    <a:pt x="0" y="0"/>
                  </a:lnTo>
                  <a:lnTo>
                    <a:pt x="0" y="4391999"/>
                  </a:lnTo>
                  <a:lnTo>
                    <a:pt x="3890336" y="4391999"/>
                  </a:lnTo>
                  <a:lnTo>
                    <a:pt x="3890336" y="0"/>
                  </a:lnTo>
                  <a:close/>
                </a:path>
              </a:pathLst>
            </a:custGeom>
            <a:solidFill>
              <a:srgbClr val="4E4E4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1663" y="1412775"/>
              <a:ext cx="3890645" cy="4392295"/>
            </a:xfrm>
            <a:custGeom>
              <a:avLst/>
              <a:gdLst/>
              <a:ahLst/>
              <a:cxnLst/>
              <a:rect l="l" t="t" r="r" b="b"/>
              <a:pathLst>
                <a:path w="3890645" h="4392295">
                  <a:moveTo>
                    <a:pt x="0" y="0"/>
                  </a:moveTo>
                  <a:lnTo>
                    <a:pt x="3890336" y="0"/>
                  </a:lnTo>
                  <a:lnTo>
                    <a:pt x="3890336" y="4392000"/>
                  </a:lnTo>
                  <a:lnTo>
                    <a:pt x="0" y="4392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4572" y="1687067"/>
            <a:ext cx="3012440" cy="173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Conselho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9100"/>
              </a:lnSpc>
              <a:spcBef>
                <a:spcPts val="1520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formular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diretrizes,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propostas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ações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estruturantes,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harmonizar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iniciativas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desenvolvimento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Brasil.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/>
              <a:t>IA</a:t>
            </a:r>
            <a:r>
              <a:rPr spc="-140" dirty="0"/>
              <a:t> </a:t>
            </a:r>
            <a:r>
              <a:rPr spc="-145" dirty="0"/>
              <a:t>para </a:t>
            </a:r>
            <a:r>
              <a:rPr spc="-229" dirty="0"/>
              <a:t>o</a:t>
            </a:r>
            <a:r>
              <a:rPr spc="-135" dirty="0"/>
              <a:t> </a:t>
            </a:r>
            <a:r>
              <a:rPr spc="-265" dirty="0"/>
              <a:t>Bem</a:t>
            </a:r>
            <a:r>
              <a:rPr spc="-140" dirty="0"/>
              <a:t> </a:t>
            </a:r>
            <a:r>
              <a:rPr spc="-185" dirty="0"/>
              <a:t>de</a:t>
            </a:r>
            <a:r>
              <a:rPr spc="-140" dirty="0"/>
              <a:t> </a:t>
            </a:r>
            <a:r>
              <a:rPr spc="-280" dirty="0"/>
              <a:t>Todos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4572" y="3439667"/>
            <a:ext cx="2765425" cy="111696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Presidência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República</a:t>
            </a:r>
            <a:endParaRPr sz="1400">
              <a:latin typeface="Arial"/>
              <a:cs typeface="Arial"/>
            </a:endParaRPr>
          </a:p>
          <a:p>
            <a:pPr marL="354965" marR="5080" indent="-342900">
              <a:lnSpc>
                <a:spcPct val="101400"/>
              </a:lnSpc>
              <a:spcBef>
                <a:spcPts val="89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Ministérios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representantes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empresarial,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academia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sociedade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civil.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4905" y="1687067"/>
            <a:ext cx="304165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Comitê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Executivo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58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suporte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Conselho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Superior,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supervisionar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câmaras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temáticas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pela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PBIA.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4905" y="3299459"/>
            <a:ext cx="3049905" cy="888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1400"/>
              </a:lnSpc>
              <a:spcBef>
                <a:spcPts val="7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Ministérios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representantes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setor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empresarial,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academia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sociedade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civil.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5241" y="1700276"/>
            <a:ext cx="3343275" cy="193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Câmaras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Temáticas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2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Acompanhar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execução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ações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PBIA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apresentar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soluções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às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demandas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Conselho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Superior,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define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coordenadores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instituições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(privadas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públicas)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participantes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das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5241" y="3640835"/>
            <a:ext cx="3370579" cy="203136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Infraestrutura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400">
              <a:latin typeface="Arial"/>
              <a:cs typeface="Arial"/>
            </a:endParaRPr>
          </a:p>
          <a:p>
            <a:pPr marL="355600" marR="154305" indent="-342900">
              <a:lnSpc>
                <a:spcPct val="1014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Difusão,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Capacitação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em 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Melhoria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Públicos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Empresarial</a:t>
            </a:r>
            <a:endParaRPr sz="1400">
              <a:latin typeface="Arial"/>
              <a:cs typeface="Arial"/>
            </a:endParaRPr>
          </a:p>
          <a:p>
            <a:pPr marL="355600" marR="246379" indent="-342900">
              <a:lnSpc>
                <a:spcPct val="1014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4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Regulatório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5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9420" y="4089801"/>
            <a:ext cx="11332845" cy="2768600"/>
            <a:chOff x="859420" y="4089801"/>
            <a:chExt cx="11332845" cy="2768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82783" y="4188980"/>
              <a:ext cx="2709216" cy="26690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5770" y="4096151"/>
              <a:ext cx="10075545" cy="1998980"/>
            </a:xfrm>
            <a:custGeom>
              <a:avLst/>
              <a:gdLst/>
              <a:ahLst/>
              <a:cxnLst/>
              <a:rect l="l" t="t" r="r" b="b"/>
              <a:pathLst>
                <a:path w="10075545" h="1998979">
                  <a:moveTo>
                    <a:pt x="9742048" y="0"/>
                  </a:moveTo>
                  <a:lnTo>
                    <a:pt x="333083" y="0"/>
                  </a:lnTo>
                  <a:lnTo>
                    <a:pt x="283862" y="3611"/>
                  </a:lnTo>
                  <a:lnTo>
                    <a:pt x="236884" y="14102"/>
                  </a:lnTo>
                  <a:lnTo>
                    <a:pt x="192663" y="30957"/>
                  </a:lnTo>
                  <a:lnTo>
                    <a:pt x="151715" y="53662"/>
                  </a:lnTo>
                  <a:lnTo>
                    <a:pt x="114556" y="81700"/>
                  </a:lnTo>
                  <a:lnTo>
                    <a:pt x="81699" y="114556"/>
                  </a:lnTo>
                  <a:lnTo>
                    <a:pt x="53661" y="151716"/>
                  </a:lnTo>
                  <a:lnTo>
                    <a:pt x="30957" y="192664"/>
                  </a:lnTo>
                  <a:lnTo>
                    <a:pt x="14102" y="236885"/>
                  </a:lnTo>
                  <a:lnTo>
                    <a:pt x="3611" y="283863"/>
                  </a:lnTo>
                  <a:lnTo>
                    <a:pt x="0" y="333084"/>
                  </a:lnTo>
                  <a:lnTo>
                    <a:pt x="0" y="1665350"/>
                  </a:lnTo>
                  <a:lnTo>
                    <a:pt x="3611" y="1714570"/>
                  </a:lnTo>
                  <a:lnTo>
                    <a:pt x="14102" y="1761548"/>
                  </a:lnTo>
                  <a:lnTo>
                    <a:pt x="30957" y="1805769"/>
                  </a:lnTo>
                  <a:lnTo>
                    <a:pt x="53661" y="1846717"/>
                  </a:lnTo>
                  <a:lnTo>
                    <a:pt x="81699" y="1883877"/>
                  </a:lnTo>
                  <a:lnTo>
                    <a:pt x="114556" y="1916733"/>
                  </a:lnTo>
                  <a:lnTo>
                    <a:pt x="151715" y="1944771"/>
                  </a:lnTo>
                  <a:lnTo>
                    <a:pt x="192663" y="1967475"/>
                  </a:lnTo>
                  <a:lnTo>
                    <a:pt x="236884" y="1984330"/>
                  </a:lnTo>
                  <a:lnTo>
                    <a:pt x="283862" y="1994821"/>
                  </a:lnTo>
                  <a:lnTo>
                    <a:pt x="333083" y="1998433"/>
                  </a:lnTo>
                  <a:lnTo>
                    <a:pt x="9742048" y="1998433"/>
                  </a:lnTo>
                  <a:lnTo>
                    <a:pt x="9791269" y="1994821"/>
                  </a:lnTo>
                  <a:lnTo>
                    <a:pt x="9838247" y="1984330"/>
                  </a:lnTo>
                  <a:lnTo>
                    <a:pt x="9882467" y="1967475"/>
                  </a:lnTo>
                  <a:lnTo>
                    <a:pt x="9923415" y="1944771"/>
                  </a:lnTo>
                  <a:lnTo>
                    <a:pt x="9960575" y="1916733"/>
                  </a:lnTo>
                  <a:lnTo>
                    <a:pt x="9993431" y="1883877"/>
                  </a:lnTo>
                  <a:lnTo>
                    <a:pt x="10021469" y="1846717"/>
                  </a:lnTo>
                  <a:lnTo>
                    <a:pt x="10044173" y="1805769"/>
                  </a:lnTo>
                  <a:lnTo>
                    <a:pt x="10061028" y="1761548"/>
                  </a:lnTo>
                  <a:lnTo>
                    <a:pt x="10071519" y="1714570"/>
                  </a:lnTo>
                  <a:lnTo>
                    <a:pt x="10075131" y="1665350"/>
                  </a:lnTo>
                  <a:lnTo>
                    <a:pt x="10075131" y="333084"/>
                  </a:lnTo>
                  <a:lnTo>
                    <a:pt x="10071519" y="283863"/>
                  </a:lnTo>
                  <a:lnTo>
                    <a:pt x="10061028" y="236885"/>
                  </a:lnTo>
                  <a:lnTo>
                    <a:pt x="10044173" y="192664"/>
                  </a:lnTo>
                  <a:lnTo>
                    <a:pt x="10021469" y="151716"/>
                  </a:lnTo>
                  <a:lnTo>
                    <a:pt x="9993431" y="114556"/>
                  </a:lnTo>
                  <a:lnTo>
                    <a:pt x="9960575" y="81700"/>
                  </a:lnTo>
                  <a:lnTo>
                    <a:pt x="9923415" y="53662"/>
                  </a:lnTo>
                  <a:lnTo>
                    <a:pt x="9882467" y="30957"/>
                  </a:lnTo>
                  <a:lnTo>
                    <a:pt x="9838247" y="14102"/>
                  </a:lnTo>
                  <a:lnTo>
                    <a:pt x="9791269" y="3611"/>
                  </a:lnTo>
                  <a:lnTo>
                    <a:pt x="9742048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5770" y="4096151"/>
              <a:ext cx="10075545" cy="1998980"/>
            </a:xfrm>
            <a:custGeom>
              <a:avLst/>
              <a:gdLst/>
              <a:ahLst/>
              <a:cxnLst/>
              <a:rect l="l" t="t" r="r" b="b"/>
              <a:pathLst>
                <a:path w="10075545" h="1998979">
                  <a:moveTo>
                    <a:pt x="0" y="333083"/>
                  </a:moveTo>
                  <a:lnTo>
                    <a:pt x="3611" y="283862"/>
                  </a:lnTo>
                  <a:lnTo>
                    <a:pt x="14102" y="236884"/>
                  </a:lnTo>
                  <a:lnTo>
                    <a:pt x="30957" y="192663"/>
                  </a:lnTo>
                  <a:lnTo>
                    <a:pt x="53661" y="151715"/>
                  </a:lnTo>
                  <a:lnTo>
                    <a:pt x="81699" y="114556"/>
                  </a:lnTo>
                  <a:lnTo>
                    <a:pt x="114556" y="81699"/>
                  </a:lnTo>
                  <a:lnTo>
                    <a:pt x="151715" y="53661"/>
                  </a:lnTo>
                  <a:lnTo>
                    <a:pt x="192663" y="30957"/>
                  </a:lnTo>
                  <a:lnTo>
                    <a:pt x="236884" y="14102"/>
                  </a:lnTo>
                  <a:lnTo>
                    <a:pt x="283862" y="3611"/>
                  </a:lnTo>
                  <a:lnTo>
                    <a:pt x="333083" y="0"/>
                  </a:lnTo>
                  <a:lnTo>
                    <a:pt x="9742049" y="0"/>
                  </a:lnTo>
                  <a:lnTo>
                    <a:pt x="9791269" y="3611"/>
                  </a:lnTo>
                  <a:lnTo>
                    <a:pt x="9838247" y="14102"/>
                  </a:lnTo>
                  <a:lnTo>
                    <a:pt x="9882468" y="30957"/>
                  </a:lnTo>
                  <a:lnTo>
                    <a:pt x="9923416" y="53661"/>
                  </a:lnTo>
                  <a:lnTo>
                    <a:pt x="9960575" y="81699"/>
                  </a:lnTo>
                  <a:lnTo>
                    <a:pt x="9993432" y="114556"/>
                  </a:lnTo>
                  <a:lnTo>
                    <a:pt x="10021470" y="151715"/>
                  </a:lnTo>
                  <a:lnTo>
                    <a:pt x="10044174" y="192663"/>
                  </a:lnTo>
                  <a:lnTo>
                    <a:pt x="10061029" y="236884"/>
                  </a:lnTo>
                  <a:lnTo>
                    <a:pt x="10071520" y="283862"/>
                  </a:lnTo>
                  <a:lnTo>
                    <a:pt x="10075132" y="333083"/>
                  </a:lnTo>
                  <a:lnTo>
                    <a:pt x="10075132" y="1665350"/>
                  </a:lnTo>
                  <a:lnTo>
                    <a:pt x="10071520" y="1714570"/>
                  </a:lnTo>
                  <a:lnTo>
                    <a:pt x="10061029" y="1761548"/>
                  </a:lnTo>
                  <a:lnTo>
                    <a:pt x="10044174" y="1805769"/>
                  </a:lnTo>
                  <a:lnTo>
                    <a:pt x="10021470" y="1846717"/>
                  </a:lnTo>
                  <a:lnTo>
                    <a:pt x="9993432" y="1883877"/>
                  </a:lnTo>
                  <a:lnTo>
                    <a:pt x="9960575" y="1916733"/>
                  </a:lnTo>
                  <a:lnTo>
                    <a:pt x="9923416" y="1944771"/>
                  </a:lnTo>
                  <a:lnTo>
                    <a:pt x="9882468" y="1967475"/>
                  </a:lnTo>
                  <a:lnTo>
                    <a:pt x="9838247" y="1984330"/>
                  </a:lnTo>
                  <a:lnTo>
                    <a:pt x="9791269" y="1994821"/>
                  </a:lnTo>
                  <a:lnTo>
                    <a:pt x="9742049" y="1998433"/>
                  </a:lnTo>
                  <a:lnTo>
                    <a:pt x="333083" y="1998433"/>
                  </a:lnTo>
                  <a:lnTo>
                    <a:pt x="283862" y="1994821"/>
                  </a:lnTo>
                  <a:lnTo>
                    <a:pt x="236884" y="1984330"/>
                  </a:lnTo>
                  <a:lnTo>
                    <a:pt x="192663" y="1967475"/>
                  </a:lnTo>
                  <a:lnTo>
                    <a:pt x="151715" y="1944771"/>
                  </a:lnTo>
                  <a:lnTo>
                    <a:pt x="114556" y="1916733"/>
                  </a:lnTo>
                  <a:lnTo>
                    <a:pt x="81699" y="1883877"/>
                  </a:lnTo>
                  <a:lnTo>
                    <a:pt x="53661" y="1846717"/>
                  </a:lnTo>
                  <a:lnTo>
                    <a:pt x="30957" y="1805769"/>
                  </a:lnTo>
                  <a:lnTo>
                    <a:pt x="14102" y="1761548"/>
                  </a:lnTo>
                  <a:lnTo>
                    <a:pt x="3611" y="1714570"/>
                  </a:lnTo>
                  <a:lnTo>
                    <a:pt x="0" y="1665350"/>
                  </a:lnTo>
                  <a:lnTo>
                    <a:pt x="0" y="333083"/>
                  </a:lnTo>
                  <a:close/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FFDA00"/>
                </a:solidFill>
              </a:rPr>
              <a:t>Proposta de Gestão e Monitoramento do Plano de IA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59420" y="1516861"/>
            <a:ext cx="10088245" cy="2050414"/>
            <a:chOff x="859420" y="1516861"/>
            <a:chExt cx="10088245" cy="2050414"/>
          </a:xfrm>
        </p:grpSpPr>
        <p:sp>
          <p:nvSpPr>
            <p:cNvPr id="10" name="object 10"/>
            <p:cNvSpPr/>
            <p:nvPr/>
          </p:nvSpPr>
          <p:spPr>
            <a:xfrm>
              <a:off x="865770" y="1523211"/>
              <a:ext cx="10075545" cy="2037714"/>
            </a:xfrm>
            <a:custGeom>
              <a:avLst/>
              <a:gdLst/>
              <a:ahLst/>
              <a:cxnLst/>
              <a:rect l="l" t="t" r="r" b="b"/>
              <a:pathLst>
                <a:path w="10075545" h="2037714">
                  <a:moveTo>
                    <a:pt x="9735524" y="0"/>
                  </a:moveTo>
                  <a:lnTo>
                    <a:pt x="339605" y="0"/>
                  </a:lnTo>
                  <a:lnTo>
                    <a:pt x="293523" y="3100"/>
                  </a:lnTo>
                  <a:lnTo>
                    <a:pt x="249325" y="12131"/>
                  </a:lnTo>
                  <a:lnTo>
                    <a:pt x="207415" y="26687"/>
                  </a:lnTo>
                  <a:lnTo>
                    <a:pt x="168200" y="46366"/>
                  </a:lnTo>
                  <a:lnTo>
                    <a:pt x="132082" y="70761"/>
                  </a:lnTo>
                  <a:lnTo>
                    <a:pt x="99468" y="99468"/>
                  </a:lnTo>
                  <a:lnTo>
                    <a:pt x="70761" y="132083"/>
                  </a:lnTo>
                  <a:lnTo>
                    <a:pt x="46366" y="168200"/>
                  </a:lnTo>
                  <a:lnTo>
                    <a:pt x="26687" y="207416"/>
                  </a:lnTo>
                  <a:lnTo>
                    <a:pt x="12131" y="249325"/>
                  </a:lnTo>
                  <a:lnTo>
                    <a:pt x="3100" y="293524"/>
                  </a:lnTo>
                  <a:lnTo>
                    <a:pt x="0" y="339606"/>
                  </a:lnTo>
                  <a:lnTo>
                    <a:pt x="0" y="1697992"/>
                  </a:lnTo>
                  <a:lnTo>
                    <a:pt x="3100" y="1744075"/>
                  </a:lnTo>
                  <a:lnTo>
                    <a:pt x="12131" y="1788273"/>
                  </a:lnTo>
                  <a:lnTo>
                    <a:pt x="26687" y="1830182"/>
                  </a:lnTo>
                  <a:lnTo>
                    <a:pt x="46366" y="1869398"/>
                  </a:lnTo>
                  <a:lnTo>
                    <a:pt x="70761" y="1905516"/>
                  </a:lnTo>
                  <a:lnTo>
                    <a:pt x="99468" y="1938130"/>
                  </a:lnTo>
                  <a:lnTo>
                    <a:pt x="132082" y="1966838"/>
                  </a:lnTo>
                  <a:lnTo>
                    <a:pt x="168200" y="1991233"/>
                  </a:lnTo>
                  <a:lnTo>
                    <a:pt x="207415" y="2010911"/>
                  </a:lnTo>
                  <a:lnTo>
                    <a:pt x="249325" y="2025468"/>
                  </a:lnTo>
                  <a:lnTo>
                    <a:pt x="293523" y="2034499"/>
                  </a:lnTo>
                  <a:lnTo>
                    <a:pt x="339605" y="2037599"/>
                  </a:lnTo>
                  <a:lnTo>
                    <a:pt x="9735524" y="2037599"/>
                  </a:lnTo>
                  <a:lnTo>
                    <a:pt x="9781606" y="2034499"/>
                  </a:lnTo>
                  <a:lnTo>
                    <a:pt x="9825804" y="2025468"/>
                  </a:lnTo>
                  <a:lnTo>
                    <a:pt x="9867714" y="2010911"/>
                  </a:lnTo>
                  <a:lnTo>
                    <a:pt x="9906929" y="1991233"/>
                  </a:lnTo>
                  <a:lnTo>
                    <a:pt x="9943047" y="1966838"/>
                  </a:lnTo>
                  <a:lnTo>
                    <a:pt x="9975661" y="1938130"/>
                  </a:lnTo>
                  <a:lnTo>
                    <a:pt x="10004368" y="1905516"/>
                  </a:lnTo>
                  <a:lnTo>
                    <a:pt x="10028763" y="1869398"/>
                  </a:lnTo>
                  <a:lnTo>
                    <a:pt x="10048442" y="1830182"/>
                  </a:lnTo>
                  <a:lnTo>
                    <a:pt x="10062999" y="1788273"/>
                  </a:lnTo>
                  <a:lnTo>
                    <a:pt x="10072029" y="1744075"/>
                  </a:lnTo>
                  <a:lnTo>
                    <a:pt x="10075130" y="1697992"/>
                  </a:lnTo>
                  <a:lnTo>
                    <a:pt x="10075130" y="339606"/>
                  </a:lnTo>
                  <a:lnTo>
                    <a:pt x="10072029" y="293524"/>
                  </a:lnTo>
                  <a:lnTo>
                    <a:pt x="10062999" y="249325"/>
                  </a:lnTo>
                  <a:lnTo>
                    <a:pt x="10048442" y="207416"/>
                  </a:lnTo>
                  <a:lnTo>
                    <a:pt x="10028763" y="168200"/>
                  </a:lnTo>
                  <a:lnTo>
                    <a:pt x="10004368" y="132083"/>
                  </a:lnTo>
                  <a:lnTo>
                    <a:pt x="9975661" y="99468"/>
                  </a:lnTo>
                  <a:lnTo>
                    <a:pt x="9943047" y="70761"/>
                  </a:lnTo>
                  <a:lnTo>
                    <a:pt x="9906929" y="46366"/>
                  </a:lnTo>
                  <a:lnTo>
                    <a:pt x="9867714" y="26687"/>
                  </a:lnTo>
                  <a:lnTo>
                    <a:pt x="9825804" y="12131"/>
                  </a:lnTo>
                  <a:lnTo>
                    <a:pt x="9781606" y="3100"/>
                  </a:lnTo>
                  <a:lnTo>
                    <a:pt x="9735524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5770" y="1523211"/>
              <a:ext cx="10075545" cy="2037714"/>
            </a:xfrm>
            <a:custGeom>
              <a:avLst/>
              <a:gdLst/>
              <a:ahLst/>
              <a:cxnLst/>
              <a:rect l="l" t="t" r="r" b="b"/>
              <a:pathLst>
                <a:path w="10075545" h="2037714">
                  <a:moveTo>
                    <a:pt x="0" y="339607"/>
                  </a:moveTo>
                  <a:lnTo>
                    <a:pt x="3100" y="293524"/>
                  </a:lnTo>
                  <a:lnTo>
                    <a:pt x="12131" y="249326"/>
                  </a:lnTo>
                  <a:lnTo>
                    <a:pt x="26687" y="207416"/>
                  </a:lnTo>
                  <a:lnTo>
                    <a:pt x="46366" y="168201"/>
                  </a:lnTo>
                  <a:lnTo>
                    <a:pt x="70761" y="132083"/>
                  </a:lnTo>
                  <a:lnTo>
                    <a:pt x="99468" y="99468"/>
                  </a:lnTo>
                  <a:lnTo>
                    <a:pt x="132082" y="70761"/>
                  </a:lnTo>
                  <a:lnTo>
                    <a:pt x="168200" y="46366"/>
                  </a:lnTo>
                  <a:lnTo>
                    <a:pt x="207416" y="26688"/>
                  </a:lnTo>
                  <a:lnTo>
                    <a:pt x="249325" y="12131"/>
                  </a:lnTo>
                  <a:lnTo>
                    <a:pt x="293523" y="3100"/>
                  </a:lnTo>
                  <a:lnTo>
                    <a:pt x="339606" y="0"/>
                  </a:lnTo>
                  <a:lnTo>
                    <a:pt x="9735525" y="0"/>
                  </a:lnTo>
                  <a:lnTo>
                    <a:pt x="9781607" y="3100"/>
                  </a:lnTo>
                  <a:lnTo>
                    <a:pt x="9825805" y="12131"/>
                  </a:lnTo>
                  <a:lnTo>
                    <a:pt x="9867715" y="26688"/>
                  </a:lnTo>
                  <a:lnTo>
                    <a:pt x="9906930" y="46366"/>
                  </a:lnTo>
                  <a:lnTo>
                    <a:pt x="9943048" y="70761"/>
                  </a:lnTo>
                  <a:lnTo>
                    <a:pt x="9975662" y="99468"/>
                  </a:lnTo>
                  <a:lnTo>
                    <a:pt x="10004369" y="132083"/>
                  </a:lnTo>
                  <a:lnTo>
                    <a:pt x="10028764" y="168201"/>
                  </a:lnTo>
                  <a:lnTo>
                    <a:pt x="10048443" y="207416"/>
                  </a:lnTo>
                  <a:lnTo>
                    <a:pt x="10063000" y="249326"/>
                  </a:lnTo>
                  <a:lnTo>
                    <a:pt x="10072030" y="293524"/>
                  </a:lnTo>
                  <a:lnTo>
                    <a:pt x="10075131" y="339607"/>
                  </a:lnTo>
                  <a:lnTo>
                    <a:pt x="10075131" y="1697993"/>
                  </a:lnTo>
                  <a:lnTo>
                    <a:pt x="10072030" y="1744075"/>
                  </a:lnTo>
                  <a:lnTo>
                    <a:pt x="10063000" y="1788274"/>
                  </a:lnTo>
                  <a:lnTo>
                    <a:pt x="10048443" y="1830183"/>
                  </a:lnTo>
                  <a:lnTo>
                    <a:pt x="10028764" y="1869399"/>
                  </a:lnTo>
                  <a:lnTo>
                    <a:pt x="10004369" y="1905516"/>
                  </a:lnTo>
                  <a:lnTo>
                    <a:pt x="9975662" y="1938131"/>
                  </a:lnTo>
                  <a:lnTo>
                    <a:pt x="9943048" y="1966838"/>
                  </a:lnTo>
                  <a:lnTo>
                    <a:pt x="9906930" y="1991233"/>
                  </a:lnTo>
                  <a:lnTo>
                    <a:pt x="9867715" y="2010912"/>
                  </a:lnTo>
                  <a:lnTo>
                    <a:pt x="9825805" y="2025468"/>
                  </a:lnTo>
                  <a:lnTo>
                    <a:pt x="9781607" y="2034499"/>
                  </a:lnTo>
                  <a:lnTo>
                    <a:pt x="9735525" y="2037600"/>
                  </a:lnTo>
                  <a:lnTo>
                    <a:pt x="339606" y="2037600"/>
                  </a:lnTo>
                  <a:lnTo>
                    <a:pt x="293523" y="2034499"/>
                  </a:lnTo>
                  <a:lnTo>
                    <a:pt x="249325" y="2025468"/>
                  </a:lnTo>
                  <a:lnTo>
                    <a:pt x="207416" y="2010912"/>
                  </a:lnTo>
                  <a:lnTo>
                    <a:pt x="168200" y="1991233"/>
                  </a:lnTo>
                  <a:lnTo>
                    <a:pt x="132082" y="1966838"/>
                  </a:lnTo>
                  <a:lnTo>
                    <a:pt x="99468" y="1938131"/>
                  </a:lnTo>
                  <a:lnTo>
                    <a:pt x="70761" y="1905516"/>
                  </a:lnTo>
                  <a:lnTo>
                    <a:pt x="46366" y="1869399"/>
                  </a:lnTo>
                  <a:lnTo>
                    <a:pt x="26687" y="1830183"/>
                  </a:lnTo>
                  <a:lnTo>
                    <a:pt x="12131" y="1788274"/>
                  </a:lnTo>
                  <a:lnTo>
                    <a:pt x="3100" y="1744075"/>
                  </a:lnTo>
                  <a:lnTo>
                    <a:pt x="0" y="1697993"/>
                  </a:lnTo>
                  <a:lnTo>
                    <a:pt x="0" y="339607"/>
                  </a:lnTo>
                  <a:close/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89114" y="1724659"/>
            <a:ext cx="8961755" cy="161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DA00"/>
                </a:solidFill>
                <a:latin typeface="Arial"/>
                <a:cs typeface="Arial"/>
              </a:rPr>
              <a:t>Princípios: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Multissetorialidade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multidisciplinariedade: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governo,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academia,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sociedade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civil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privado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Transparência: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publicidade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atos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decisões.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75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responsabilidade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Bem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Todos: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foco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confiável,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sustentável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centrada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humano.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/>
              <a:t>IA</a:t>
            </a:r>
            <a:r>
              <a:rPr spc="-140" dirty="0"/>
              <a:t> </a:t>
            </a:r>
            <a:r>
              <a:rPr spc="-145" dirty="0"/>
              <a:t>para </a:t>
            </a:r>
            <a:r>
              <a:rPr spc="-229" dirty="0"/>
              <a:t>o</a:t>
            </a:r>
            <a:r>
              <a:rPr spc="-135" dirty="0"/>
              <a:t> </a:t>
            </a:r>
            <a:r>
              <a:rPr spc="-265" dirty="0"/>
              <a:t>Bem</a:t>
            </a:r>
            <a:r>
              <a:rPr spc="-140" dirty="0"/>
              <a:t> </a:t>
            </a:r>
            <a:r>
              <a:rPr spc="-185" dirty="0"/>
              <a:t>de</a:t>
            </a:r>
            <a:r>
              <a:rPr spc="-140" dirty="0"/>
              <a:t> </a:t>
            </a:r>
            <a:r>
              <a:rPr spc="-280" dirty="0"/>
              <a:t>Todos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9114" y="4425188"/>
            <a:ext cx="7350125" cy="129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Monitoramento</a:t>
            </a:r>
            <a:r>
              <a:rPr sz="1800" spc="-6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DA00"/>
                </a:solidFill>
                <a:latin typeface="Arial"/>
                <a:cs typeface="Arial"/>
              </a:rPr>
              <a:t>e</a:t>
            </a:r>
            <a:r>
              <a:rPr sz="1800" spc="-6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DA00"/>
                </a:solidFill>
                <a:latin typeface="Arial"/>
                <a:cs typeface="Arial"/>
              </a:rPr>
              <a:t>revisão: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ts val="1900"/>
              </a:lnSpc>
              <a:spcBef>
                <a:spcPts val="143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Revisões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periódicas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plano,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avaliação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continua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viabilidade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atualização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lista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FFDA00"/>
                </a:solidFill>
                <a:latin typeface="Arial"/>
                <a:cs typeface="Arial"/>
              </a:rPr>
              <a:t>›</a:t>
            </a:r>
            <a:r>
              <a:rPr sz="1600" dirty="0">
                <a:solidFill>
                  <a:srgbClr val="FFDA00"/>
                </a:solidFill>
                <a:latin typeface="Arial"/>
                <a:cs typeface="Arial"/>
              </a:rPr>
              <a:t>	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Relatórios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progresso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publicados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regularmente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95A4E52-C0AC-E9C6-7DCD-BD5804D76EAF}"/>
              </a:ext>
            </a:extLst>
          </p:cNvPr>
          <p:cNvSpPr/>
          <p:nvPr/>
        </p:nvSpPr>
        <p:spPr>
          <a:xfrm>
            <a:off x="0" y="2286000"/>
            <a:ext cx="9906000" cy="2286000"/>
          </a:xfrm>
          <a:prstGeom prst="rect">
            <a:avLst/>
          </a:prstGeom>
          <a:solidFill>
            <a:srgbClr val="62D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590800"/>
            <a:ext cx="4395439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4000" dirty="0">
                <a:solidFill>
                  <a:srgbClr val="FFFFFF"/>
                </a:solidFill>
              </a:rPr>
              <a:t>Obrigada!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97CB55-E214-9BCA-5A1A-FB3987E26287}"/>
              </a:ext>
            </a:extLst>
          </p:cNvPr>
          <p:cNvSpPr txBox="1"/>
          <p:nvPr/>
        </p:nvSpPr>
        <p:spPr>
          <a:xfrm>
            <a:off x="609600" y="3429000"/>
            <a:ext cx="803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1"/>
                </a:solidFill>
              </a:rPr>
              <a:t>Renata </a:t>
            </a:r>
            <a:r>
              <a:rPr lang="pt-BR" b="1" i="1" dirty="0" err="1">
                <a:solidFill>
                  <a:schemeClr val="tx1"/>
                </a:solidFill>
              </a:rPr>
              <a:t>Mielli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Assessora Especial da Ministra de Estado de Ciência Tecnologia e Inovação</a:t>
            </a:r>
          </a:p>
          <a:p>
            <a:r>
              <a:rPr lang="pt-BR" dirty="0" err="1">
                <a:solidFill>
                  <a:schemeClr val="tx1"/>
                </a:solidFill>
              </a:rPr>
              <a:t>renata.mielli@mcti.gov.br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40" dirty="0"/>
              <a:t>Plano</a:t>
            </a:r>
            <a:r>
              <a:rPr spc="-185" dirty="0"/>
              <a:t> </a:t>
            </a:r>
            <a:r>
              <a:rPr spc="-320" dirty="0"/>
              <a:t>IA</a:t>
            </a:r>
            <a:r>
              <a:rPr spc="-175" dirty="0"/>
              <a:t> </a:t>
            </a:r>
            <a:r>
              <a:rPr spc="-170" dirty="0"/>
              <a:t>para </a:t>
            </a:r>
            <a:r>
              <a:rPr spc="-380" dirty="0"/>
              <a:t>o</a:t>
            </a:r>
            <a:r>
              <a:rPr spc="-180" dirty="0"/>
              <a:t> </a:t>
            </a:r>
            <a:r>
              <a:rPr spc="-395" dirty="0"/>
              <a:t>Bem</a:t>
            </a:r>
            <a:r>
              <a:rPr spc="-180" dirty="0"/>
              <a:t> </a:t>
            </a:r>
            <a:r>
              <a:rPr spc="-254" dirty="0"/>
              <a:t>de</a:t>
            </a:r>
            <a:r>
              <a:rPr spc="-180" dirty="0"/>
              <a:t> </a:t>
            </a:r>
            <a:r>
              <a:rPr spc="-400" dirty="0"/>
              <a:t>Todos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8556" y="1548603"/>
            <a:ext cx="10333355" cy="38360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517015">
              <a:lnSpc>
                <a:spcPct val="102600"/>
              </a:lnSpc>
              <a:spcBef>
                <a:spcPts val="50"/>
              </a:spcBef>
            </a:pP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19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inteligência</a:t>
            </a:r>
            <a:r>
              <a:rPr sz="19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artificial</a:t>
            </a:r>
            <a:r>
              <a:rPr sz="19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representa</a:t>
            </a:r>
            <a:r>
              <a:rPr sz="19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uma</a:t>
            </a:r>
            <a:r>
              <a:rPr sz="19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4E4E4E"/>
                </a:solidFill>
                <a:latin typeface="Arial"/>
                <a:cs typeface="Arial"/>
              </a:rPr>
              <a:t>oportunidade</a:t>
            </a:r>
            <a:r>
              <a:rPr sz="19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única</a:t>
            </a:r>
            <a:r>
              <a:rPr sz="1950" spc="1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950" spc="1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impulsionar</a:t>
            </a:r>
            <a:r>
              <a:rPr sz="1950" spc="1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4E4E4E"/>
                </a:solidFill>
                <a:latin typeface="Arial"/>
                <a:cs typeface="Arial"/>
              </a:rPr>
              <a:t>o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desenvolvimento</a:t>
            </a:r>
            <a:r>
              <a:rPr sz="19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tecnológico,</a:t>
            </a:r>
            <a:r>
              <a:rPr sz="1950" spc="20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econômico</a:t>
            </a:r>
            <a:r>
              <a:rPr sz="19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9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social</a:t>
            </a:r>
            <a:r>
              <a:rPr sz="1950" spc="20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950" spc="19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4E4E4E"/>
                </a:solidFill>
                <a:latin typeface="Arial"/>
                <a:cs typeface="Arial"/>
              </a:rPr>
              <a:t>Brasil.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950">
              <a:latin typeface="Arial"/>
              <a:cs typeface="Arial"/>
            </a:endParaRPr>
          </a:p>
          <a:p>
            <a:pPr marL="298450" marR="1322070" indent="-285750">
              <a:lnSpc>
                <a:spcPct val="100000"/>
              </a:lnSpc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O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2925" spc="22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2925" spc="30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2925" spc="15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2925" spc="22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Bem</a:t>
            </a:r>
            <a:r>
              <a:rPr sz="2925" spc="15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925" spc="22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925" spc="-52" baseline="1424" dirty="0">
                <a:solidFill>
                  <a:srgbClr val="4E4E4E"/>
                </a:solidFill>
                <a:latin typeface="Arial"/>
                <a:cs typeface="Arial"/>
              </a:rPr>
              <a:t>Todos</a:t>
            </a:r>
            <a:r>
              <a:rPr sz="2925" spc="22" baseline="142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4E4E4E"/>
                </a:solidFill>
                <a:latin typeface="Arial"/>
                <a:cs typeface="Arial"/>
              </a:rPr>
              <a:t>(PBIA)</a:t>
            </a:r>
            <a:r>
              <a:rPr sz="2000" spc="-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busca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criar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capacidades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 capacitações 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nacionais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transformar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vida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brasileiros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por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meio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inovações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IA 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sustentáveis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E4E4E"/>
                </a:solidFill>
                <a:latin typeface="Arial"/>
                <a:cs typeface="Arial"/>
              </a:rPr>
              <a:t>inclusivas,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orientadas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solução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E4E4E"/>
                </a:solidFill>
                <a:latin typeface="Arial"/>
                <a:cs typeface="Arial"/>
              </a:rPr>
              <a:t>dos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grandes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desafios</a:t>
            </a:r>
            <a:r>
              <a:rPr sz="2000" spc="-6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nacionais.</a:t>
            </a:r>
            <a:endParaRPr sz="2000">
              <a:latin typeface="Arial"/>
              <a:cs typeface="Arial"/>
            </a:endParaRPr>
          </a:p>
          <a:p>
            <a:pPr marL="298450" marR="710565" indent="-285750">
              <a:lnSpc>
                <a:spcPct val="100000"/>
              </a:lnSpc>
              <a:spcBef>
                <a:spcPts val="100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›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Cinco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5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4E4E4E"/>
                </a:solidFill>
                <a:latin typeface="Arial"/>
                <a:cs typeface="Arial"/>
              </a:rPr>
              <a:t>eixos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estruturantes,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com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54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4E4E4E"/>
                </a:solidFill>
                <a:latin typeface="Arial"/>
                <a:cs typeface="Arial"/>
              </a:rPr>
              <a:t>ações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concretas,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focando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no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 desenvolvimento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de 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capacidades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E4E4E"/>
                </a:solidFill>
                <a:latin typeface="Arial"/>
                <a:cs typeface="Arial"/>
              </a:rPr>
              <a:t>nacionais</a:t>
            </a:r>
            <a:r>
              <a:rPr sz="2000" spc="-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em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áreas-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chave: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E4E4E"/>
                </a:solidFill>
                <a:latin typeface="Arial"/>
                <a:cs typeface="Arial"/>
              </a:rPr>
              <a:t>infraestrutura,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formação,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E4E4E"/>
                </a:solidFill>
                <a:latin typeface="Arial"/>
                <a:cs typeface="Arial"/>
              </a:rPr>
              <a:t>serviço</a:t>
            </a:r>
            <a:r>
              <a:rPr sz="2000" spc="-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E4E4E"/>
                </a:solidFill>
                <a:latin typeface="Arial"/>
                <a:cs typeface="Arial"/>
              </a:rPr>
              <a:t>público,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inovação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E4E4E"/>
                </a:solidFill>
                <a:latin typeface="Arial"/>
                <a:cs typeface="Arial"/>
              </a:rPr>
              <a:t>empresarial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apoio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à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regulação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E4E4E"/>
                </a:solidFill>
                <a:latin typeface="Arial"/>
                <a:cs typeface="Arial"/>
              </a:rPr>
              <a:t>governança</a:t>
            </a:r>
            <a:r>
              <a:rPr sz="2000" spc="-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4E4E"/>
                </a:solidFill>
                <a:latin typeface="Arial"/>
                <a:cs typeface="Arial"/>
              </a:rPr>
              <a:t>da</a:t>
            </a:r>
            <a:r>
              <a:rPr sz="2000" spc="-8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E4E4E"/>
                </a:solidFill>
                <a:latin typeface="Arial"/>
                <a:cs typeface="Arial"/>
              </a:rPr>
              <a:t>IA.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40" dirty="0">
                <a:solidFill>
                  <a:srgbClr val="4E4E4E"/>
                </a:solidFill>
                <a:latin typeface="Arial"/>
                <a:cs typeface="Arial"/>
              </a:rPr>
              <a:t>sucesso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Plano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IA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para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o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Bem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de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35" dirty="0">
                <a:solidFill>
                  <a:srgbClr val="4E4E4E"/>
                </a:solidFill>
                <a:latin typeface="Arial"/>
                <a:cs typeface="Arial"/>
              </a:rPr>
              <a:t>Todos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depende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4E4E4E"/>
                </a:solidFill>
                <a:latin typeface="Arial"/>
                <a:cs typeface="Arial"/>
              </a:rPr>
              <a:t>do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engajamento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950" spc="7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colaboração</a:t>
            </a:r>
            <a:r>
              <a:rPr sz="1950" spc="7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4E4E4E"/>
                </a:solidFill>
                <a:latin typeface="Arial"/>
                <a:cs typeface="Arial"/>
              </a:rPr>
              <a:t>entre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governo,</a:t>
            </a:r>
            <a:r>
              <a:rPr sz="19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academia,</a:t>
            </a:r>
            <a:r>
              <a:rPr sz="1950" spc="1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setor</a:t>
            </a:r>
            <a:r>
              <a:rPr sz="19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privado</a:t>
            </a:r>
            <a:r>
              <a:rPr sz="1950" spc="114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e</a:t>
            </a:r>
            <a:r>
              <a:rPr sz="19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E4E4E"/>
                </a:solidFill>
                <a:latin typeface="Arial"/>
                <a:cs typeface="Arial"/>
              </a:rPr>
              <a:t>sociedade</a:t>
            </a:r>
            <a:r>
              <a:rPr sz="1950" spc="12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4E4E4E"/>
                </a:solidFill>
                <a:latin typeface="Arial"/>
                <a:cs typeface="Arial"/>
              </a:rPr>
              <a:t>civil.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FFFFFF"/>
                </a:solidFill>
              </a:rPr>
              <a:t>Plano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215" dirty="0"/>
              <a:t>IA</a:t>
            </a:r>
            <a:r>
              <a:rPr spc="-140" dirty="0"/>
              <a:t> </a:t>
            </a:r>
            <a:r>
              <a:rPr spc="-145" dirty="0"/>
              <a:t>para </a:t>
            </a:r>
            <a:r>
              <a:rPr spc="-229" dirty="0"/>
              <a:t>o</a:t>
            </a:r>
            <a:r>
              <a:rPr spc="-135" dirty="0"/>
              <a:t> </a:t>
            </a:r>
            <a:r>
              <a:rPr spc="-265" dirty="0"/>
              <a:t>Bem</a:t>
            </a:r>
            <a:r>
              <a:rPr spc="-140" dirty="0"/>
              <a:t> </a:t>
            </a:r>
            <a:r>
              <a:rPr spc="-185" dirty="0"/>
              <a:t>de</a:t>
            </a:r>
            <a:r>
              <a:rPr spc="-140" dirty="0"/>
              <a:t> </a:t>
            </a:r>
            <a:r>
              <a:rPr spc="-280" dirty="0"/>
              <a:t>Todos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540" y="2699858"/>
            <a:ext cx="10058398" cy="14582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15246" y="5844730"/>
            <a:ext cx="290576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145" dirty="0">
                <a:solidFill>
                  <a:srgbClr val="4E4E4E"/>
                </a:solidFill>
                <a:latin typeface="Arial"/>
                <a:cs typeface="Arial"/>
                <a:hlinkClick r:id="rId4"/>
              </a:rPr>
              <a:t>www.gov.br/mcti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994" y="0"/>
            <a:ext cx="11671300" cy="6858000"/>
          </a:xfrm>
          <a:custGeom>
            <a:avLst/>
            <a:gdLst/>
            <a:ahLst/>
            <a:cxnLst/>
            <a:rect l="l" t="t" r="r" b="b"/>
            <a:pathLst>
              <a:path w="11671300" h="6858000">
                <a:moveTo>
                  <a:pt x="11671004" y="0"/>
                </a:moveTo>
                <a:lnTo>
                  <a:pt x="0" y="0"/>
                </a:lnTo>
                <a:lnTo>
                  <a:pt x="0" y="6857999"/>
                </a:lnTo>
                <a:lnTo>
                  <a:pt x="11671004" y="6857999"/>
                </a:lnTo>
                <a:lnTo>
                  <a:pt x="11671004" y="0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3080" y="795019"/>
            <a:ext cx="6069965" cy="120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100"/>
              </a:spcBef>
              <a:buClr>
                <a:srgbClr val="FFDA00"/>
              </a:buClr>
              <a:buAutoNum type="romanUcPeriod"/>
              <a:tabLst>
                <a:tab pos="41211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1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1345"/>
              </a:spcBef>
              <a:buClr>
                <a:srgbClr val="FFDA00"/>
              </a:buClr>
              <a:buAutoNum type="romanUcPeriod"/>
              <a:tabLst>
                <a:tab pos="4121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Contexto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Inteligência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endParaRPr sz="1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1440"/>
              </a:spcBef>
              <a:buClr>
                <a:srgbClr val="FFDA00"/>
              </a:buClr>
              <a:buAutoNum type="romanUcPeriod"/>
              <a:tabLst>
                <a:tab pos="41211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Bem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Todos?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3080" y="2142235"/>
            <a:ext cx="5714365" cy="402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100"/>
              </a:spcBef>
              <a:buClr>
                <a:srgbClr val="FFDA00"/>
              </a:buClr>
              <a:buAutoNum type="romanUcPeriod" startAt="4"/>
              <a:tabLst>
                <a:tab pos="412115" algn="l"/>
              </a:tabLst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Imediato</a:t>
            </a:r>
            <a:endParaRPr sz="1800" dirty="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1440"/>
              </a:spcBef>
              <a:buClr>
                <a:srgbClr val="FFDA00"/>
              </a:buClr>
              <a:buAutoNum type="romanUcPeriod" startAt="4"/>
              <a:tabLst>
                <a:tab pos="412115" algn="l"/>
              </a:tabLst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Ações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estruturantes</a:t>
            </a:r>
            <a:endParaRPr sz="1800" dirty="0">
              <a:latin typeface="Arial"/>
              <a:cs typeface="Arial"/>
            </a:endParaRPr>
          </a:p>
          <a:p>
            <a:pPr marL="927100" marR="5080">
              <a:lnSpc>
                <a:spcPct val="168400"/>
              </a:lnSpc>
              <a:spcBef>
                <a:spcPts val="30"/>
              </a:spcBef>
            </a:pP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-185" dirty="0">
                <a:solidFill>
                  <a:srgbClr val="FFDA00"/>
                </a:solidFill>
                <a:latin typeface="Arial"/>
                <a:cs typeface="Arial"/>
              </a:rPr>
              <a:t>1:</a:t>
            </a:r>
            <a:r>
              <a:rPr sz="1750" spc="1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Infraestrutura</a:t>
            </a:r>
            <a:r>
              <a:rPr sz="17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Desenvolvimento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1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2:</a:t>
            </a:r>
            <a:r>
              <a:rPr sz="1750" spc="1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Difusão,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Formação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Capacitação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3: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Melhoria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Públicos </a:t>
            </a: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3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4:</a:t>
            </a:r>
            <a:r>
              <a:rPr sz="1750" spc="2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Inovação</a:t>
            </a:r>
            <a:r>
              <a:rPr sz="17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Empresarial</a:t>
            </a:r>
            <a:endParaRPr sz="1750" dirty="0">
              <a:latin typeface="Arial"/>
              <a:cs typeface="Arial"/>
            </a:endParaRPr>
          </a:p>
          <a:p>
            <a:pPr marL="1841500" marR="405130" indent="-914400">
              <a:lnSpc>
                <a:spcPct val="104000"/>
              </a:lnSpc>
              <a:spcBef>
                <a:spcPts val="1415"/>
              </a:spcBef>
            </a:pPr>
            <a:r>
              <a:rPr sz="1750" spc="-20" dirty="0">
                <a:solidFill>
                  <a:srgbClr val="FFDA00"/>
                </a:solidFill>
                <a:latin typeface="Arial"/>
                <a:cs typeface="Arial"/>
              </a:rPr>
              <a:t>Eixo</a:t>
            </a:r>
            <a:r>
              <a:rPr sz="1750" spc="50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DA00"/>
                </a:solidFill>
                <a:latin typeface="Arial"/>
                <a:cs typeface="Arial"/>
              </a:rPr>
              <a:t>5:</a:t>
            </a:r>
            <a:r>
              <a:rPr sz="1750" spc="45" dirty="0">
                <a:solidFill>
                  <a:srgbClr val="FFDA00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Apoio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Regulatório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Governança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750" dirty="0">
              <a:latin typeface="Arial"/>
              <a:cs typeface="Arial"/>
            </a:endParaRPr>
          </a:p>
          <a:p>
            <a:pPr marL="412750" marR="1287145" indent="-400050">
              <a:lnSpc>
                <a:spcPct val="102200"/>
              </a:lnSpc>
              <a:spcBef>
                <a:spcPts val="1330"/>
              </a:spcBef>
              <a:buClr>
                <a:srgbClr val="FFDA00"/>
              </a:buClr>
              <a:buAutoNum type="romanUcPeriod" startAt="6"/>
              <a:tabLst>
                <a:tab pos="412750" algn="l"/>
              </a:tabLst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Proposta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monitoramento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Plano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Bem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9820" y="3144093"/>
            <a:ext cx="2689860" cy="152400"/>
            <a:chOff x="859820" y="3144093"/>
            <a:chExt cx="2689860" cy="152400"/>
          </a:xfrm>
        </p:grpSpPr>
        <p:sp>
          <p:nvSpPr>
            <p:cNvPr id="6" name="object 6"/>
            <p:cNvSpPr/>
            <p:nvPr/>
          </p:nvSpPr>
          <p:spPr>
            <a:xfrm>
              <a:off x="859820" y="3220124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3144093"/>
              <a:ext cx="152060" cy="1520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0995" cy="633366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59820" y="3595389"/>
            <a:ext cx="2689860" cy="152400"/>
            <a:chOff x="859820" y="3595389"/>
            <a:chExt cx="2689860" cy="152400"/>
          </a:xfrm>
        </p:grpSpPr>
        <p:sp>
          <p:nvSpPr>
            <p:cNvPr id="10" name="object 10"/>
            <p:cNvSpPr/>
            <p:nvPr/>
          </p:nvSpPr>
          <p:spPr>
            <a:xfrm>
              <a:off x="859820" y="3671418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3595389"/>
              <a:ext cx="152060" cy="15206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59820" y="4046683"/>
            <a:ext cx="2689860" cy="152400"/>
            <a:chOff x="859820" y="4046683"/>
            <a:chExt cx="2689860" cy="152400"/>
          </a:xfrm>
        </p:grpSpPr>
        <p:sp>
          <p:nvSpPr>
            <p:cNvPr id="13" name="object 13"/>
            <p:cNvSpPr/>
            <p:nvPr/>
          </p:nvSpPr>
          <p:spPr>
            <a:xfrm>
              <a:off x="859820" y="4122713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046683"/>
              <a:ext cx="152060" cy="15206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59820" y="4497979"/>
            <a:ext cx="2689860" cy="152400"/>
            <a:chOff x="859820" y="4497979"/>
            <a:chExt cx="2689860" cy="152400"/>
          </a:xfrm>
        </p:grpSpPr>
        <p:sp>
          <p:nvSpPr>
            <p:cNvPr id="16" name="object 16"/>
            <p:cNvSpPr/>
            <p:nvPr/>
          </p:nvSpPr>
          <p:spPr>
            <a:xfrm>
              <a:off x="859820" y="4574009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497979"/>
              <a:ext cx="152060" cy="1520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59820" y="4949272"/>
            <a:ext cx="2689860" cy="152400"/>
            <a:chOff x="859820" y="4949272"/>
            <a:chExt cx="2689860" cy="152400"/>
          </a:xfrm>
        </p:grpSpPr>
        <p:sp>
          <p:nvSpPr>
            <p:cNvPr id="19" name="object 19"/>
            <p:cNvSpPr/>
            <p:nvPr/>
          </p:nvSpPr>
          <p:spPr>
            <a:xfrm>
              <a:off x="859820" y="5025302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383" y="1"/>
                  </a:lnTo>
                </a:path>
              </a:pathLst>
            </a:custGeom>
            <a:ln w="12700">
              <a:solidFill>
                <a:srgbClr val="FFD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7520" y="4949272"/>
              <a:ext cx="152060" cy="1520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9459" y="3434316"/>
            <a:ext cx="3572539" cy="342368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38561" y="772858"/>
            <a:ext cx="157226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80" dirty="0">
                <a:solidFill>
                  <a:srgbClr val="FFFFFF"/>
                </a:solidFill>
              </a:rPr>
              <a:t>Estrutura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90" dirty="0">
                <a:solidFill>
                  <a:srgbClr val="4E4E4E"/>
                </a:solidFill>
              </a:rPr>
              <a:t>Plano</a:t>
            </a:r>
            <a:r>
              <a:rPr spc="-135" dirty="0">
                <a:solidFill>
                  <a:srgbClr val="4E4E4E"/>
                </a:solidFill>
              </a:rPr>
              <a:t> </a:t>
            </a:r>
            <a:r>
              <a:rPr spc="-215" dirty="0">
                <a:solidFill>
                  <a:srgbClr val="FFDA00"/>
                </a:solidFill>
              </a:rPr>
              <a:t>IA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45" dirty="0">
                <a:solidFill>
                  <a:srgbClr val="FFDA00"/>
                </a:solidFill>
              </a:rPr>
              <a:t>para </a:t>
            </a:r>
            <a:r>
              <a:rPr spc="-229" dirty="0">
                <a:solidFill>
                  <a:srgbClr val="FFDA00"/>
                </a:solidFill>
              </a:rPr>
              <a:t>o</a:t>
            </a:r>
            <a:r>
              <a:rPr spc="-135" dirty="0">
                <a:solidFill>
                  <a:srgbClr val="FFDA00"/>
                </a:solidFill>
              </a:rPr>
              <a:t> </a:t>
            </a:r>
            <a:r>
              <a:rPr spc="-265" dirty="0">
                <a:solidFill>
                  <a:srgbClr val="FFDA00"/>
                </a:solidFill>
              </a:rPr>
              <a:t>Bem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185" dirty="0">
                <a:solidFill>
                  <a:srgbClr val="FFDA00"/>
                </a:solidFill>
              </a:rPr>
              <a:t>de</a:t>
            </a:r>
            <a:r>
              <a:rPr spc="-140" dirty="0">
                <a:solidFill>
                  <a:srgbClr val="FFDA00"/>
                </a:solidFill>
              </a:rPr>
              <a:t> </a:t>
            </a:r>
            <a:r>
              <a:rPr spc="-280" dirty="0">
                <a:solidFill>
                  <a:srgbClr val="FFDA00"/>
                </a:solidFill>
              </a:rPr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46092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4E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12073</Words>
  <Application>Microsoft Macintosh PowerPoint</Application>
  <PresentationFormat>Widescreen</PresentationFormat>
  <Paragraphs>1142</Paragraphs>
  <Slides>85</Slides>
  <Notes>0</Notes>
  <HiddenSlides>56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Objetivo</vt:lpstr>
      <vt:lpstr>O que é uma IA para o Bem de Todos?</vt:lpstr>
      <vt:lpstr>Premissas do Plano IA para o Bem de Todos</vt:lpstr>
      <vt:lpstr>Introdução</vt:lpstr>
      <vt:lpstr>O Plano IA para o Bem de Todos busca:</vt:lpstr>
      <vt:lpstr>Processo de elaboração da proposta de plano de IA</vt:lpstr>
      <vt:lpstr>Estrutura</vt:lpstr>
      <vt:lpstr>Estrutura</vt:lpstr>
      <vt:lpstr>Definição</vt:lpstr>
      <vt:lpstr>O Contexto da Inteligência Artificial no mundo e no Brasil</vt:lpstr>
      <vt:lpstr>IA como uma tecnologia disruptiva</vt:lpstr>
      <vt:lpstr>Investimentos públicos em IA no mundo</vt:lpstr>
      <vt:lpstr>Investimentos públicos em IA no mundo</vt:lpstr>
      <vt:lpstr>Oportunidades:</vt:lpstr>
      <vt:lpstr>Exemplos de iniciativas de aplicação e desenvolvimento de ferramentas de IA por empresas (1)</vt:lpstr>
      <vt:lpstr>Exemplos de iniciativas de aplicação e desenvolvimento de ferramentas de IA por empresas (1)</vt:lpstr>
      <vt:lpstr>O que é uma IA para o Bem de Todos?</vt:lpstr>
      <vt:lpstr>Proposta de Plano de Ação</vt:lpstr>
      <vt:lpstr>Investimentos previstos</vt:lpstr>
      <vt:lpstr>Apresentação do PowerPoint</vt:lpstr>
      <vt:lpstr>SAÚDE NO SUS</vt:lpstr>
      <vt:lpstr>SAÚDE NO SUS</vt:lpstr>
      <vt:lpstr>SAÚDE NO SUS</vt:lpstr>
      <vt:lpstr>SAÚDE NO SUS</vt:lpstr>
      <vt:lpstr>SAÚDE – DEMAIS INSTITUIÇÕES</vt:lpstr>
      <vt:lpstr>SAÚDE – DEMAIS INSTITUIÇÕES</vt:lpstr>
      <vt:lpstr>AGRICULTURA E PECUÁRIA</vt:lpstr>
      <vt:lpstr>MEIO AMBIENTE, CLIMA E SUSTENTABILIDADE</vt:lpstr>
      <vt:lpstr>INDÚSTRIA, COMÉRCIO E SERVIÇOS</vt:lpstr>
      <vt:lpstr>INDÚSTRIA, COMÉRCIO E SERVIÇOS</vt:lpstr>
      <vt:lpstr>INDÚSTRIA, COMÉRCIO E SERVIÇOS</vt:lpstr>
      <vt:lpstr>EDUCAÇÃO</vt:lpstr>
      <vt:lpstr>EDUCAÇÃO</vt:lpstr>
      <vt:lpstr>EDUCAÇÃO</vt:lpstr>
      <vt:lpstr>DESENVOLVIMENTO SOCIAL</vt:lpstr>
      <vt:lpstr>GESTÃO DE SERVIÇOS PÚBLICOS</vt:lpstr>
      <vt:lpstr>Ações de impacto aguardando definição de fonte orçamentária</vt:lpstr>
      <vt:lpstr>Ações estruturantes</vt:lpstr>
      <vt:lpstr>Ações estruturantes</vt:lpstr>
      <vt:lpstr>Ações estruturantes</vt:lpstr>
      <vt:lpstr>Infraestrutura e Desenvolvimento de IA</vt:lpstr>
      <vt:lpstr>Infraestrutura e Desenvolvimento de IA</vt:lpstr>
      <vt:lpstr>Eixo 1 Infraestrutura e Desenvolvimento de IA</vt:lpstr>
      <vt:lpstr>Eixo 1 Infraestrutura e Desenvolvimento de IA</vt:lpstr>
      <vt:lpstr>Eixo 1 Infraestrutura e Desenvolvimento de IA</vt:lpstr>
      <vt:lpstr>Eixo 1 Infraestrutura e Desenvolvimento de IA</vt:lpstr>
      <vt:lpstr>Eixo 1 Infraestrutura e Desenvolvimento de IA</vt:lpstr>
      <vt:lpstr>Eixo 1 Infraestrutura e Desenvolvimento de IA</vt:lpstr>
      <vt:lpstr>Eixo 1 Infraestrutura e Desenvolvimento de IA</vt:lpstr>
      <vt:lpstr>Difusão, Formação e Capacitação</vt:lpstr>
      <vt:lpstr>Difusão, Formação e Capacitação</vt:lpstr>
      <vt:lpstr>Eixo 2 Difusão, Formação e Capacitação</vt:lpstr>
      <vt:lpstr>Eixo 2 Difusão, Formação e Capacitação</vt:lpstr>
      <vt:lpstr>Eixo 2 Difusão, Formação e Capacitação</vt:lpstr>
      <vt:lpstr>Eixo 2 Difusão, Formação e Capacitação</vt:lpstr>
      <vt:lpstr>Eixo 2 Difusão, Formação e Capacitação</vt:lpstr>
      <vt:lpstr>IA para Melhoria dos Serviços Públicos</vt:lpstr>
      <vt:lpstr>IA para Melhoria dos Serviços Públicos</vt:lpstr>
      <vt:lpstr>Eixo 3 IA para Melhoria dos Serviços Públicos</vt:lpstr>
      <vt:lpstr>Eixo 3 IA para Melhoria dos Serviços Públicos</vt:lpstr>
      <vt:lpstr>Eixo 3 IA para Melhoria dos Serviços Públicos</vt:lpstr>
      <vt:lpstr>Eixo 3 IA para Melhoria dos Serviços Públicos</vt:lpstr>
      <vt:lpstr>Eixo 3 IA para Melhoria dos Serviços Públicos</vt:lpstr>
      <vt:lpstr>Eixo 3 IA para Melhoria dos Serviços Públicos</vt:lpstr>
      <vt:lpstr>Eixo 3 IA para Melhoria dos Serviços Públicos</vt:lpstr>
      <vt:lpstr>IA para Inovação Empresarial</vt:lpstr>
      <vt:lpstr>IA para Inovação Empresarial</vt:lpstr>
      <vt:lpstr>Eixo 4 IA para Inovação Empresarial</vt:lpstr>
      <vt:lpstr>Eixo 4 IA para Inovação Empresarial</vt:lpstr>
      <vt:lpstr>Eixo 4 IA para Inovação Empresarial</vt:lpstr>
      <vt:lpstr>Eixo 4 IA para Inovação Empresarial</vt:lpstr>
      <vt:lpstr>Apoio ao Processo Regulatório e de Governança da IA</vt:lpstr>
      <vt:lpstr>Apoio ao Processo Regulatório e de Governança da IA</vt:lpstr>
      <vt:lpstr>Eixo 5 Apoio ao Processo Regulatório e de Governança da IA</vt:lpstr>
      <vt:lpstr>Eixo 5 Apoio ao Processo Regulatório e de Governança da IA</vt:lpstr>
      <vt:lpstr>Ações de Impacto Imediato</vt:lpstr>
      <vt:lpstr>Ações de impacto imediato</vt:lpstr>
      <vt:lpstr>Ações de impacto imediato</vt:lpstr>
      <vt:lpstr>Governança e monitoramento do Plano IA para o bem de Todos</vt:lpstr>
      <vt:lpstr>Proposta de Estrutura de Gestão e Monitoramento do Plano de IA</vt:lpstr>
      <vt:lpstr>Proposta de Gestão e Monitoramento do Plano de IA</vt:lpstr>
      <vt:lpstr>Obrigada!</vt:lpstr>
      <vt:lpstr>Plano IA para o Bem de Todos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Renata Vicentini Mielli</cp:lastModifiedBy>
  <cp:revision>7</cp:revision>
  <dcterms:created xsi:type="dcterms:W3CDTF">2024-09-04T00:39:29Z</dcterms:created>
  <dcterms:modified xsi:type="dcterms:W3CDTF">2024-10-30T19:13:56Z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LastSaved">
    <vt:filetime>2024-09-04T00:00:00Z</vt:filetime>
  </property>
  <property fmtid="{D5CDD505-2E9C-101B-9397-08002B2CF9AE}" pid="4" name="Producer">
    <vt:lpwstr>macOS Versão 14.3 (Compilação 23D2057) Quartz PDFContext</vt:lpwstr>
  </property>
</Properties>
</file>