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16"/>
  </p:notesMasterIdLst>
  <p:handoutMasterIdLst>
    <p:handoutMasterId r:id="rId17"/>
  </p:handoutMasterIdLst>
  <p:sldIdLst>
    <p:sldId id="2596" r:id="rId2"/>
    <p:sldId id="2540" r:id="rId3"/>
    <p:sldId id="2603" r:id="rId4"/>
    <p:sldId id="2604" r:id="rId5"/>
    <p:sldId id="2605" r:id="rId6"/>
    <p:sldId id="2606" r:id="rId7"/>
    <p:sldId id="2601" r:id="rId8"/>
    <p:sldId id="2597" r:id="rId9"/>
    <p:sldId id="2598" r:id="rId10"/>
    <p:sldId id="2602" r:id="rId11"/>
    <p:sldId id="2607" r:id="rId12"/>
    <p:sldId id="2608" r:id="rId13"/>
    <p:sldId id="2609" r:id="rId14"/>
    <p:sldId id="25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AAB0"/>
    <a:srgbClr val="3B7579"/>
    <a:srgbClr val="AAD3D6"/>
    <a:srgbClr val="418287"/>
    <a:srgbClr val="DFE3E9"/>
    <a:srgbClr val="1F1F26"/>
    <a:srgbClr val="D6DBE2"/>
    <a:srgbClr val="CCD2DA"/>
    <a:srgbClr val="BB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24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166" y="2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97B1CF-DD69-4496-8111-86597F5CD436}" type="datetime1">
              <a:rPr lang="pt-BR" smtClean="0"/>
              <a:t>21/02/2025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D5AE-98E8-45B0-9753-85D0F581F087}" type="datetime1">
              <a:rPr lang="pt-BR" smtClean="0"/>
              <a:pPr/>
              <a:t>21/02/2025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26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E8DB-98C7-0735-C3A1-ABFE0787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0E063E-F74D-81C1-135B-5E7D811D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7245A1-306E-766B-D778-BC8BD7235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F8373A-D24C-824E-5E34-6E6E5EB7EE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06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279DA-DAB3-44B2-D883-4CF856D9E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505D93-3FA3-C6EB-046A-46168234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C2FEAB1-ED4B-C608-BF52-14D510110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96E2E7-5F6C-0625-7D6E-B190E3916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942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318F-92CF-5E68-D506-09E797006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48E1C5-81CB-0ED7-553C-3EFDFC30E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CCFF0A-AFE5-4D20-8FD9-E830A9443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C03817-2533-174F-C006-9398BDF06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14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34711-34CA-82A6-EC14-089A7EE0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5BFD9C-D35E-1175-3D33-B0A8945EE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C9A784-8423-5C92-470B-4DAA2520A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EC9DB9-1237-84A8-60BB-89F3734A3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97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5132-9C5D-3DA7-53E6-B1833795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9E1EEC-E398-6B30-3204-3EBB792EB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0028CC-9B2D-6977-8D8E-C297534C0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FC72F1-FCC8-5663-A756-E51003CF8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0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95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7EA2A-C990-3CEE-12B9-E29ED22B6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B12737-566C-2DD7-906D-2B950021D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46C08B-091F-0FA7-EB6B-D22CDE811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D2AEEC-E600-9273-F9A9-86569B17D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6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F247-70C3-B89C-B0C1-C86685DA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1A42D1B-6109-A0A8-638B-6E88B039F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C78CB7-87AD-3700-9FBE-A5FE3DF3E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977087-B7A6-B0C2-AA2F-32DF47335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3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37381-6A6A-E56F-B1E3-422BE7FC5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FB9658-1B51-E823-74B3-BC2512067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BB4E71-1558-2236-16B0-CA778D3AE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953013-BF03-987A-A34B-92C9A132B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15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8E1BA-EDF1-B2EA-DF5B-BDCB8F7F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C36D706-A226-F335-CDE0-64ACCD04F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569E1D-FA5B-754A-9028-D60B1812C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70F365-CD00-F028-3EDA-BB2B57378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80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06B78-37F6-01A0-7BED-152AF64B6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76D9522-AF25-BC1A-1142-4C7A16882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5F32F1-85E9-ED62-8531-B5613BB6A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26FCAF-E287-51BB-6069-2D6CB6203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65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6EA8-52C8-C493-0C1C-81488681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67BFA5-C331-7E6D-807F-B4B559CD2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5AE54B-B453-24FF-AE1F-3B192AFBB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DA6D73-6D67-2BFE-E169-D34CB70B7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3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D21D-9960-88D5-78CC-2BA94FC1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54D2CC-BBBA-7456-AE27-17EE39C52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4F15F8-034E-91AA-5EAC-B4299A321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83DDD7-80CE-E737-6CF9-E1691F2A3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90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6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24624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42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0491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2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 title="Decorativos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543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o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NOSSOS AGRADECIMENTOS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WWW.WEBSITENAME.COM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o título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 title="Decorativos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0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11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NOSSOS AGRADECIMENTOS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WWW.WEBSITENAME.COM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2" name="Retângulo 1" title="Decorativos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o título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7" name="Retângulo 6" title="Decorativos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o título com image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7" name="Retângulo 6" title="Decorativos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8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o título com image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7" name="Retângulo 6" title="Decorativos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lide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9" name="Espaço Reservado para Texto 12" title="Decorativos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or de Slide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9" name="Espaço Reservado para Texto 12" title="Decorativos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or de Slide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Retângulo 1" title="Decorativos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9" name="Espaço Reservado para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Retângulo 1" title="Decorativos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2" name="Espaço Reservado para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13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" name="Retângulo 2" title="Decorativos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41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" name="Retângulo 2" title="Decorativos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Retângulo 2" title="Decorativos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7" name="Espaço Reservado para Tex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8" name="Espaço Reservado para Tex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39" name="Espaço Reservado para Tex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40" name="Espaço Reservado para Tex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4</a:t>
            </a:r>
          </a:p>
        </p:txBody>
      </p:sp>
      <p:sp>
        <p:nvSpPr>
          <p:cNvPr id="41" name="Espaço Reservado para Tex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9" name="Espaço Reservado para Imagem 5" title="Decorativos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pt-BR" noProof="0" dirty="0"/>
              <a:t>Clique para adicionar um título aqui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1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4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pt-BR" noProof="0" dirty="0"/>
              <a:t>Clique para adicionar um título aqui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 title="Decorativos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Retângulo 2" title="Decorativos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2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 title="Decorativos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12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12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10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 title="Decorativos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t-BR" noProof="0" dirty="0"/>
              <a:t>Clique para </a:t>
            </a:r>
            <a:br>
              <a:rPr lang="pt-BR" noProof="0" dirty="0"/>
            </a:br>
            <a:r>
              <a:rPr lang="pt-BR" noProof="0" dirty="0"/>
              <a:t>Adicionar título</a:t>
            </a:r>
          </a:p>
        </p:txBody>
      </p:sp>
      <p:sp>
        <p:nvSpPr>
          <p:cNvPr id="9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2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editar </a:t>
            </a:r>
            <a:br>
              <a:rPr lang="pt-BR" noProof="0" dirty="0"/>
            </a:br>
            <a:r>
              <a:rPr lang="pt-BR" noProof="0" dirty="0"/>
              <a:t>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8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0_Cus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3_Cus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4_Cus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Retângulo 4" title="Decorativos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6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Retângulo 4" title="Decorativos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s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t-BR" noProof="0" dirty="0"/>
            </a:p>
          </p:txBody>
        </p:sp>
        <p:sp>
          <p:nvSpPr>
            <p:cNvPr id="6" name="ESPAÇO RESERVADO PARA IMAGEM" title="Decorativos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7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s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t-BR" noProof="0" dirty="0"/>
            </a:p>
          </p:txBody>
        </p:sp>
        <p:sp>
          <p:nvSpPr>
            <p:cNvPr id="6" name="ESPAÇO RESERVADO PARA IMAGEM" title="Decorativos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8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s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t-BR" noProof="0" dirty="0"/>
            </a:p>
          </p:txBody>
        </p:sp>
        <p:sp>
          <p:nvSpPr>
            <p:cNvPr id="6" name="ESPAÇO RESERVADO PARA IMAGEM" title="Decorativos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 title="Decorativos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40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 title="Decorativos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24" name="Espaço Reservado para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title="Decorativos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t-BR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6" name="Espaço Reservado para Imagem 5" title="Decorativos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Espaço Reservado para Imagem 5" title="Decorativos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5" title="Decorativos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5" title="Decorativos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Imagem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Imagem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title="Decorativos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t-BR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17" name="Espaço Reservado para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Espaço Reservado para Imagem 5" title="Decorativos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Espaço Reservado para Imagem 5" title="Decorativos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5" title="Decorativos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5" title="Decorativos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27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 title="Decorativos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4" title="Decorativos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4" title="Decorativos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21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7" name="Forma 62" title="Decorativos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4" name="Espaço Reservado para Imagem 3" title="Decorativos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pt-BR" noProof="0" dirty="0"/>
              <a:t>CLIQUE PARA EDITAR O ESTILO DO TÍTULO MESTRE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4" name="Espaço reservado para a tabela 3" title="Decorativos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tabela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Imagem 6" title="Decorativos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6" title="Decorativos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Imagem 6" title="Decorativos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0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6" title="Decorativos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6" title="Decorativos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0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9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4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736" r:id="rId15"/>
    <p:sldLayoutId id="2147483689" r:id="rId16"/>
    <p:sldLayoutId id="2147483735" r:id="rId17"/>
    <p:sldLayoutId id="2147483684" r:id="rId18"/>
    <p:sldLayoutId id="2147483752" r:id="rId19"/>
    <p:sldLayoutId id="2147483737" r:id="rId20"/>
    <p:sldLayoutId id="2147483651" r:id="rId21"/>
    <p:sldLayoutId id="2147483738" r:id="rId22"/>
    <p:sldLayoutId id="2147483685" r:id="rId23"/>
    <p:sldLayoutId id="2147483674" r:id="rId24"/>
    <p:sldLayoutId id="2147483694" r:id="rId25"/>
    <p:sldLayoutId id="2147483748" r:id="rId26"/>
    <p:sldLayoutId id="2147483693" r:id="rId27"/>
    <p:sldLayoutId id="2147483686" r:id="rId28"/>
    <p:sldLayoutId id="2147483703" r:id="rId29"/>
    <p:sldLayoutId id="2147483709" r:id="rId30"/>
    <p:sldLayoutId id="2147483711" r:id="rId31"/>
    <p:sldLayoutId id="2147483712" r:id="rId32"/>
    <p:sldLayoutId id="2147483749" r:id="rId33"/>
    <p:sldLayoutId id="2147483751" r:id="rId34"/>
    <p:sldLayoutId id="2147483704" r:id="rId35"/>
    <p:sldLayoutId id="2147483702" r:id="rId36"/>
    <p:sldLayoutId id="2147483714" r:id="rId37"/>
    <p:sldLayoutId id="2147483695" r:id="rId38"/>
    <p:sldLayoutId id="2147483730" r:id="rId39"/>
    <p:sldLayoutId id="2147483698" r:id="rId40"/>
    <p:sldLayoutId id="2147483699" r:id="rId41"/>
    <p:sldLayoutId id="2147483732" r:id="rId42"/>
    <p:sldLayoutId id="2147483739" r:id="rId43"/>
    <p:sldLayoutId id="2147483740" r:id="rId44"/>
    <p:sldLayoutId id="2147483700" r:id="rId45"/>
    <p:sldLayoutId id="2147483741" r:id="rId46"/>
    <p:sldLayoutId id="2147483742" r:id="rId47"/>
    <p:sldLayoutId id="2147483696" r:id="rId48"/>
    <p:sldLayoutId id="2147483743" r:id="rId49"/>
    <p:sldLayoutId id="2147483744" r:id="rId50"/>
    <p:sldLayoutId id="2147483705" r:id="rId51"/>
    <p:sldLayoutId id="2147483746" r:id="rId52"/>
    <p:sldLayoutId id="2147483687" r:id="rId53"/>
    <p:sldLayoutId id="2147483720" r:id="rId54"/>
    <p:sldLayoutId id="2147483718" r:id="rId55"/>
    <p:sldLayoutId id="2147483721" r:id="rId56"/>
    <p:sldLayoutId id="2147483716" r:id="rId57"/>
    <p:sldLayoutId id="2147483722" r:id="rId58"/>
    <p:sldLayoutId id="2147483753" r:id="rId59"/>
    <p:sldLayoutId id="2147483754" r:id="rId60"/>
    <p:sldLayoutId id="2147483755" r:id="rId61"/>
    <p:sldLayoutId id="2147483756" r:id="rId62"/>
    <p:sldLayoutId id="2147483725" r:id="rId63"/>
    <p:sldLayoutId id="2147483726" r:id="rId64"/>
    <p:sldLayoutId id="2147483675" r:id="rId65"/>
    <p:sldLayoutId id="2147483677" r:id="rId66"/>
    <p:sldLayoutId id="2147483729" r:id="rId67"/>
    <p:sldLayoutId id="2147483747" r:id="rId6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AEE56B9-A8D7-23CC-0454-65CDAAFE1C7A}"/>
              </a:ext>
            </a:extLst>
          </p:cNvPr>
          <p:cNvSpPr/>
          <p:nvPr/>
        </p:nvSpPr>
        <p:spPr>
          <a:xfrm>
            <a:off x="-20" y="0"/>
            <a:ext cx="121919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D373DDC-AFB2-8E83-453E-89910C2EAD9B}"/>
              </a:ext>
            </a:extLst>
          </p:cNvPr>
          <p:cNvSpPr/>
          <p:nvPr/>
        </p:nvSpPr>
        <p:spPr>
          <a:xfrm>
            <a:off x="20" y="5719644"/>
            <a:ext cx="12192000" cy="11642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65B58F-52B5-0D64-864E-FA191B7443A5}"/>
              </a:ext>
            </a:extLst>
          </p:cNvPr>
          <p:cNvSpPr/>
          <p:nvPr/>
        </p:nvSpPr>
        <p:spPr>
          <a:xfrm>
            <a:off x="60" y="-25919"/>
            <a:ext cx="12191960" cy="324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24" y="1137477"/>
            <a:ext cx="10320951" cy="1617557"/>
          </a:xfrm>
          <a:prstGeom prst="rect">
            <a:avLst/>
          </a:prstGeom>
        </p:spPr>
        <p:txBody>
          <a:bodyPr rtlCol="0" anchor="t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pt-BR" sz="4000" dirty="0">
                <a:solidFill>
                  <a:schemeClr val="tx1"/>
                </a:solidFill>
                <a:latin typeface="+mn-lt"/>
              </a:rPr>
              <a:t>Consórcios públicos no Rio Grande do Sul: evolução e perspectivas para o futuro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224" y="6211920"/>
            <a:ext cx="10456753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Lizandro Lui - FGV</a:t>
            </a:r>
          </a:p>
        </p:txBody>
      </p:sp>
      <p:pic>
        <p:nvPicPr>
          <p:cNvPr id="7" name="Espaço Reservado para 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33A6E0C0-4C37-D96C-5427-80B3F40274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" t="65713" r="-1" b="-180"/>
          <a:stretch/>
        </p:blipFill>
        <p:spPr>
          <a:xfrm>
            <a:off x="60" y="3286734"/>
            <a:ext cx="12192000" cy="2364015"/>
          </a:xfrm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96C874EE-F0A7-6674-D272-505373017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27" y="252141"/>
            <a:ext cx="687499" cy="686124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3AFB5903-3742-5A59-6706-6F71FF10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488" y="317222"/>
            <a:ext cx="623771" cy="5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2A95D-D317-2EC6-455C-1E6D7D968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56AFE61-15A4-1BAB-FC8A-96AC4A98B1EF}"/>
              </a:ext>
            </a:extLst>
          </p:cNvPr>
          <p:cNvSpPr/>
          <p:nvPr/>
        </p:nvSpPr>
        <p:spPr>
          <a:xfrm>
            <a:off x="-82062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05BB7A91-B96D-C34F-364F-C19BC56E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Considerações finais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EC428EB4-50BE-56B6-06D2-DAD9DE45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-82062" y="0"/>
            <a:ext cx="12274062" cy="749808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3E7676C3-2DD1-1C82-4A2F-77C8FC18C047}"/>
              </a:ext>
            </a:extLst>
          </p:cNvPr>
          <p:cNvSpPr txBox="1">
            <a:spLocks/>
          </p:cNvSpPr>
          <p:nvPr/>
        </p:nvSpPr>
        <p:spPr>
          <a:xfrm>
            <a:off x="760491" y="2247497"/>
            <a:ext cx="10791731" cy="3434845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Críticas dos gestores dos consórcios em relação a forma como o Governo Estadual se relacionada com eles.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Os recursos provenientes dos repasses do governo estadual aos consórcios eram entendidos como insuficientes e demoravam chegar. </a:t>
            </a:r>
          </a:p>
          <a:p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E4BCD9-A4E4-1344-4939-5E2545FE8954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39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2696-3D7C-897B-FE19-393BC4E9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5EFEE88-656A-F34A-63CA-6B4EE90F1259}"/>
              </a:ext>
            </a:extLst>
          </p:cNvPr>
          <p:cNvSpPr/>
          <p:nvPr/>
        </p:nvSpPr>
        <p:spPr>
          <a:xfrm>
            <a:off x="0" y="175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C359595-F7FC-42A3-C570-C58948A7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Fragilidades dos consórcios – pontos para o futuro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6A0C938-2928-D4CA-2410-8B74AA04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6407DC38-519B-CFB3-26BE-A6EE0FE10013}"/>
              </a:ext>
            </a:extLst>
          </p:cNvPr>
          <p:cNvSpPr txBox="1">
            <a:spLocks/>
          </p:cNvSpPr>
          <p:nvPr/>
        </p:nvSpPr>
        <p:spPr>
          <a:xfrm>
            <a:off x="760491" y="2247497"/>
            <a:ext cx="10791731" cy="3434845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Ausência de instrumentos de participação popular nos consórcios.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Inter"/>
              </a:rPr>
              <a:t>Sobreposição e vazios assistenciais. Cidades participam de mais de um consórcio enquanto outras, nenhum.</a:t>
            </a:r>
            <a:endParaRPr lang="pt-BR" b="0" i="0" dirty="0">
              <a:solidFill>
                <a:schemeClr val="tx1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Inter"/>
              </a:rPr>
              <a:t> Ausência de estudos que comprovem quanto um município consegue economizar estando num consórcio público e qual é a geração de valor que essa estrutura administrativa agrega aos cidadãos.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pt-BR" dirty="0">
                <a:solidFill>
                  <a:schemeClr val="tx1"/>
                </a:solidFill>
                <a:latin typeface="Inter"/>
              </a:rPr>
              <a:t>  </a:t>
            </a:r>
            <a:endParaRPr lang="pt-BR" b="0" i="0" dirty="0">
              <a:solidFill>
                <a:schemeClr val="tx1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Dificuldade de controle social sobre as atividades realizadas. Quem deve olhar </a:t>
            </a:r>
            <a:r>
              <a:rPr lang="pt-BR" dirty="0">
                <a:solidFill>
                  <a:schemeClr val="tx1"/>
                </a:solidFill>
                <a:latin typeface="Inter"/>
              </a:rPr>
              <a:t>os consórcios? Conselho municipal de saúde? CIB? </a:t>
            </a:r>
          </a:p>
          <a:p>
            <a:pPr marL="0" indent="0" algn="l">
              <a:spcBef>
                <a:spcPts val="300"/>
              </a:spcBef>
              <a:buNone/>
            </a:pPr>
            <a:endParaRPr lang="pt-BR" dirty="0">
              <a:solidFill>
                <a:schemeClr val="tx1"/>
              </a:solidFill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Como os órgãos de controle </a:t>
            </a:r>
            <a:r>
              <a:rPr lang="pt-BR" dirty="0">
                <a:solidFill>
                  <a:schemeClr val="tx1"/>
                </a:solidFill>
                <a:latin typeface="Inter"/>
              </a:rPr>
              <a:t>– Tribunal de Contas e MP – interagem com os consórcios na prestação de contas e </a:t>
            </a:r>
            <a:r>
              <a:rPr lang="pt-BR" dirty="0" err="1">
                <a:solidFill>
                  <a:schemeClr val="tx1"/>
                </a:solidFill>
                <a:latin typeface="Inter"/>
              </a:rPr>
              <a:t>accontability</a:t>
            </a:r>
            <a:r>
              <a:rPr lang="pt-BR" dirty="0">
                <a:solidFill>
                  <a:schemeClr val="tx1"/>
                </a:solidFill>
                <a:latin typeface="Inter"/>
              </a:rPr>
              <a:t> social?</a:t>
            </a:r>
          </a:p>
          <a:p>
            <a:pPr marL="0" indent="0" algn="l">
              <a:spcBef>
                <a:spcPts val="300"/>
              </a:spcBef>
              <a:buNone/>
            </a:pPr>
            <a:endParaRPr lang="pt-BR" b="0" i="0" dirty="0">
              <a:solidFill>
                <a:schemeClr val="tx1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Necessidade de maior transparência e integração com instâncias de gestão estadual.</a:t>
            </a:r>
          </a:p>
          <a:p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D50AA39-63E5-524E-C794-107B0A3170D9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54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2E45-1BB5-EB09-208B-BDFD97A4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162F1AD-49AD-F860-D285-A3597C22E5ED}"/>
              </a:ext>
            </a:extLst>
          </p:cNvPr>
          <p:cNvSpPr/>
          <p:nvPr/>
        </p:nvSpPr>
        <p:spPr>
          <a:xfrm>
            <a:off x="0" y="175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AF3C44E-A7BE-A122-38A9-481097B1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Fragilidades dos consórcios – pontos para o futuro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4ABE8153-D32B-84CF-6EB7-C938CC59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86CF4850-2D1C-E671-D432-ED18ECA12C73}"/>
              </a:ext>
            </a:extLst>
          </p:cNvPr>
          <p:cNvSpPr txBox="1">
            <a:spLocks/>
          </p:cNvSpPr>
          <p:nvPr/>
        </p:nvSpPr>
        <p:spPr>
          <a:xfrm>
            <a:off x="760491" y="2247497"/>
            <a:ext cx="10791731" cy="3434845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Inter"/>
              </a:rPr>
              <a:t> Os consórcios formam “filas” paralelas à regulação formal do SUS. Não ficaram claros, no momento da pesquisa, como se organiza a questão da regulação e como os consórcios figuram nesse sistema. 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Importante constar que isso é uma realidade do Rio Grande do Sul. Outros estados, como o Ceará, em que consórcios verticais existem, a inserção do governo estadual enquanto coordenador do ecossistema de consórcios modifica a forma como a regulação é feita, bem como a contratualização de clinicas do setor privado. </a:t>
            </a:r>
          </a:p>
          <a:p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7A559E-6DCB-70CC-30B4-1A916AD78D04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6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4792-04CE-792A-E68B-C03467EE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D5B6545-AEE7-B18C-2FA3-60A1A09DFFD6}"/>
              </a:ext>
            </a:extLst>
          </p:cNvPr>
          <p:cNvSpPr/>
          <p:nvPr/>
        </p:nvSpPr>
        <p:spPr>
          <a:xfrm>
            <a:off x="0" y="175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2AC8589-895D-3F7D-D071-F5DD6797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Fragilidades dos consórcios – pontos para o futuro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90A1225-87FF-E0FD-9208-A90C0E72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6E788465-C913-E1F3-7179-9AF247F0B54B}"/>
              </a:ext>
            </a:extLst>
          </p:cNvPr>
          <p:cNvSpPr txBox="1">
            <a:spLocks/>
          </p:cNvSpPr>
          <p:nvPr/>
        </p:nvSpPr>
        <p:spPr>
          <a:xfrm>
            <a:off x="760491" y="2247497"/>
            <a:ext cx="10791731" cy="3434845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Consórcios amenizam efeitos negativos da fragmentação do sistema federativo.</a:t>
            </a:r>
            <a:endParaRPr lang="pt-BR" dirty="0">
              <a:solidFill>
                <a:schemeClr val="tx1"/>
              </a:solidFill>
              <a:latin typeface="Inter"/>
            </a:endParaRPr>
          </a:p>
          <a:p>
            <a:pPr marL="0" indent="0" algn="l">
              <a:spcBef>
                <a:spcPts val="300"/>
              </a:spcBef>
              <a:buNone/>
            </a:pPr>
            <a:endParaRPr lang="pt-BR" b="0" i="0" dirty="0">
              <a:solidFill>
                <a:schemeClr val="tx1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Facilitam o acesso a serviços de saúde, especialmente em municípios pequenos.</a:t>
            </a:r>
          </a:p>
          <a:p>
            <a:pPr marL="0" indent="0" algn="l">
              <a:spcBef>
                <a:spcPts val="300"/>
              </a:spcBef>
              <a:buNone/>
            </a:pPr>
            <a:endParaRPr lang="pt-BR" b="0" i="0" dirty="0">
              <a:solidFill>
                <a:schemeClr val="tx1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Inter"/>
              </a:rPr>
              <a:t> Necessidade de maior coordenação entre consórcios e Coordenadorias Regionais de Saúde.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  <a:p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8A5DA2-C7BD-7036-8EDD-5BCAF7F22314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5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0D8D-2C6B-0393-2EEB-8E10AF16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4B8C6DE-002C-091A-F5A9-3D916DED42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OBRIGADO!</a:t>
            </a: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8F5E9E4-AEC4-61FA-554D-3023526AF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0662FA4-1EAC-9518-50B3-5F0AFDB93F60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Logotipo, Ícone&#10;&#10;Descrição gerada automaticamente">
            <a:extLst>
              <a:ext uri="{FF2B5EF4-FFF2-40B4-BE49-F238E27FC236}">
                <a16:creationId xmlns:a16="http://schemas.microsoft.com/office/drawing/2014/main" id="{21F7BD28-4563-BA33-7B68-BAAA82BD3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681" y="5890690"/>
            <a:ext cx="542867" cy="504290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41A89687-FF03-A56A-3DD4-FC0B4BDBE1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583"/>
          <a:stretch/>
        </p:blipFill>
        <p:spPr>
          <a:xfrm>
            <a:off x="7540471" y="5980865"/>
            <a:ext cx="1069665" cy="323941"/>
          </a:xfrm>
          <a:prstGeom prst="rect">
            <a:avLst/>
          </a:prstGeom>
        </p:spPr>
      </p:pic>
      <p:pic>
        <p:nvPicPr>
          <p:cNvPr id="17" name="Imagem 16" descr="Forma&#10;&#10;Descrição gerada automaticamente com confiança média">
            <a:extLst>
              <a:ext uri="{FF2B5EF4-FFF2-40B4-BE49-F238E27FC236}">
                <a16:creationId xmlns:a16="http://schemas.microsoft.com/office/drawing/2014/main" id="{359AA45F-40CB-F987-4564-C6F055E84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868" y="5907998"/>
            <a:ext cx="1327142" cy="504288"/>
          </a:xfrm>
          <a:prstGeom prst="rect">
            <a:avLst/>
          </a:prstGeom>
        </p:spPr>
      </p:pic>
      <p:pic>
        <p:nvPicPr>
          <p:cNvPr id="18" name="Imagem 17" descr="Uma imagem contendo Logotipo&#10;&#10;Descrição gerada automaticamente">
            <a:extLst>
              <a:ext uri="{FF2B5EF4-FFF2-40B4-BE49-F238E27FC236}">
                <a16:creationId xmlns:a16="http://schemas.microsoft.com/office/drawing/2014/main" id="{701FE0A9-BB21-3C4B-159F-88475C23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224" y="5621927"/>
            <a:ext cx="853811" cy="852103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824B30E0-563A-8E7E-E911-A3C624F0C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8736" y="5717688"/>
            <a:ext cx="774667" cy="694597"/>
          </a:xfrm>
          <a:prstGeom prst="rect">
            <a:avLst/>
          </a:prstGeom>
        </p:spPr>
      </p:pic>
      <p:pic>
        <p:nvPicPr>
          <p:cNvPr id="21" name="Imagem 20" descr="Imagem em preto e branco&#10;&#10;Descrição gerada automaticamente">
            <a:extLst>
              <a:ext uri="{FF2B5EF4-FFF2-40B4-BE49-F238E27FC236}">
                <a16:creationId xmlns:a16="http://schemas.microsoft.com/office/drawing/2014/main" id="{194B0303-CB7C-5303-93B2-DDC380ABE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683" y="5814954"/>
            <a:ext cx="815379" cy="787355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56CC040-6995-DA99-219B-5690AF42894D}"/>
              </a:ext>
            </a:extLst>
          </p:cNvPr>
          <p:cNvGrpSpPr/>
          <p:nvPr/>
        </p:nvGrpSpPr>
        <p:grpSpPr>
          <a:xfrm>
            <a:off x="1354155" y="5863290"/>
            <a:ext cx="747054" cy="586108"/>
            <a:chOff x="8073405" y="5305778"/>
            <a:chExt cx="730763" cy="477880"/>
          </a:xfrm>
        </p:grpSpPr>
        <p:pic>
          <p:nvPicPr>
            <p:cNvPr id="23" name="Imagem 22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00EEC812-2F1E-FADB-3EAD-30A9153F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53170"/>
            <a:stretch/>
          </p:blipFill>
          <p:spPr>
            <a:xfrm>
              <a:off x="8073405" y="5305778"/>
              <a:ext cx="636029" cy="307869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57B1793F-7142-7788-6EBD-1D3C467B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46528" t="27596"/>
            <a:stretch/>
          </p:blipFill>
          <p:spPr>
            <a:xfrm>
              <a:off x="8077928" y="5560747"/>
              <a:ext cx="726240" cy="222911"/>
            </a:xfrm>
            <a:prstGeom prst="rect">
              <a:avLst/>
            </a:prstGeom>
          </p:spPr>
        </p:pic>
      </p:grp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FE62B773-4607-1599-4081-5E5386F41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9666" y="5697209"/>
            <a:ext cx="899988" cy="905100"/>
          </a:xfrm>
          <a:prstGeom prst="rect">
            <a:avLst/>
          </a:prstGeom>
        </p:spPr>
      </p:pic>
      <p:pic>
        <p:nvPicPr>
          <p:cNvPr id="29" name="Imagem 28" descr="Forma&#10;&#10;Descrição gerada automaticamente com confiança baixa">
            <a:extLst>
              <a:ext uri="{FF2B5EF4-FFF2-40B4-BE49-F238E27FC236}">
                <a16:creationId xmlns:a16="http://schemas.microsoft.com/office/drawing/2014/main" id="{A650938F-0261-BF9D-C5F2-886293BB68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8111" y="5744470"/>
            <a:ext cx="1068631" cy="701788"/>
          </a:xfrm>
          <a:prstGeom prst="rect">
            <a:avLst/>
          </a:prstGeo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99C79239-3079-EF5C-7A2D-F4DB7BDD761B}"/>
              </a:ext>
            </a:extLst>
          </p:cNvPr>
          <p:cNvSpPr txBox="1">
            <a:spLocks/>
          </p:cNvSpPr>
          <p:nvPr/>
        </p:nvSpPr>
        <p:spPr>
          <a:xfrm>
            <a:off x="329683" y="5298377"/>
            <a:ext cx="3937059" cy="3385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</a:rPr>
              <a:t>ORGANIZAÇÃO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DF2A6D00-8FA0-D79F-3E5F-29077E45BCD7}"/>
              </a:ext>
            </a:extLst>
          </p:cNvPr>
          <p:cNvSpPr txBox="1">
            <a:spLocks/>
          </p:cNvSpPr>
          <p:nvPr/>
        </p:nvSpPr>
        <p:spPr>
          <a:xfrm>
            <a:off x="6622091" y="5283378"/>
            <a:ext cx="5240226" cy="3385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270071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7530C65-198B-B36A-A23A-C37C13DFD7D5}"/>
              </a:ext>
            </a:extLst>
          </p:cNvPr>
          <p:cNvSpPr/>
          <p:nvPr/>
        </p:nvSpPr>
        <p:spPr>
          <a:xfrm>
            <a:off x="-240962" y="-6779"/>
            <a:ext cx="12432961" cy="6876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E7A7989-69FF-FB18-5061-5C813582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-240961" y="-6779"/>
            <a:ext cx="1404675" cy="6876844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326" y="2047350"/>
            <a:ext cx="10167099" cy="2630158"/>
          </a:xfrm>
        </p:spPr>
        <p:txBody>
          <a:bodyPr rtlCol="0">
            <a:noAutofit/>
          </a:bodyPr>
          <a:lstStyle/>
          <a:p>
            <a:pPr marL="742950" lvl="1" indent="-285750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Demandas da população por serviços de saúd</a:t>
            </a:r>
            <a:r>
              <a:rPr lang="pt-BR" sz="2000" dirty="0">
                <a:solidFill>
                  <a:schemeClr val="tx1"/>
                </a:solidFill>
                <a:latin typeface="Inter"/>
              </a:rPr>
              <a:t>e – o cidadão bate na porta do prefeito, não do presidente ou do governador</a:t>
            </a:r>
            <a:endParaRPr lang="pt-BR" sz="2000" b="0" i="0" dirty="0">
              <a:solidFill>
                <a:schemeClr val="tx1"/>
              </a:solidFill>
              <a:effectLst/>
              <a:latin typeface="Inter"/>
            </a:endParaRPr>
          </a:p>
          <a:p>
            <a:pPr marL="742950" lvl="1" indent="-285750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Fragilidade financeira e técnica dos municípios, especialmente os de pequeno porte.</a:t>
            </a:r>
          </a:p>
          <a:p>
            <a:pPr marL="742950" lvl="1" indent="-285750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Apelo eleitoral de questões relacionadas à saúde e necessidade de superação das carências municipais.</a:t>
            </a:r>
          </a:p>
          <a:p>
            <a:pPr marL="742950" lvl="1" indent="-285750">
              <a:spcBef>
                <a:spcPts val="300"/>
              </a:spcBef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Inter"/>
              </a:rPr>
              <a:t>Consórcios já existiam antes, mas ganham força após 2005.</a:t>
            </a:r>
            <a:endParaRPr lang="pt-BR" sz="2000" b="0" i="0" dirty="0">
              <a:solidFill>
                <a:schemeClr val="tx1"/>
              </a:solidFill>
              <a:effectLst/>
              <a:latin typeface="Inter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91" y="386685"/>
            <a:ext cx="9250959" cy="1021783"/>
          </a:xfrm>
        </p:spPr>
        <p:txBody>
          <a:bodyPr rtlCol="0"/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Inter"/>
              </a:rPr>
              <a:t>Motivação para Criação dos Consórcios no Rio Grande do Sul</a:t>
            </a:r>
            <a:br>
              <a:rPr lang="pt-BR" sz="2800" b="0" dirty="0">
                <a:solidFill>
                  <a:schemeClr val="accent2">
                    <a:lumMod val="75000"/>
                  </a:schemeClr>
                </a:solidFill>
                <a:latin typeface="Inter"/>
              </a:rPr>
            </a:br>
            <a:endParaRPr lang="pt-BR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D1AB6-F53D-5333-2A15-A0E797588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401C9304-2C1C-65DB-1A8E-567AF88CAB35}"/>
              </a:ext>
            </a:extLst>
          </p:cNvPr>
          <p:cNvSpPr/>
          <p:nvPr/>
        </p:nvSpPr>
        <p:spPr>
          <a:xfrm>
            <a:off x="0" y="-211015"/>
            <a:ext cx="12192000" cy="70690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EC02F43F-2039-E41D-964C-1C78A4A3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10563" y="-214405"/>
            <a:ext cx="1403287" cy="7069015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C8BFABB7-7974-80E0-7153-B0FB17BAC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1104" y="2093863"/>
            <a:ext cx="9862009" cy="2670274"/>
          </a:xfrm>
        </p:spPr>
        <p:txBody>
          <a:bodyPr rtlCol="0">
            <a:noAutofit/>
          </a:bodyPr>
          <a:lstStyle/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Compra conjunta de medicamentos – relatou-se que isso gera economia de 20% a 50%.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Maior volume de compras (ex.: 14 municípios comprando para mais de 300 mil pessoas) – ganho de escala.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Redução de problemas como atrasos na entrega de medicamentos – algo extremamente comum relatado pelos entrevistados</a:t>
            </a:r>
          </a:p>
          <a:p>
            <a:pPr lvl="1" algn="l">
              <a:spcBef>
                <a:spcPts val="300"/>
              </a:spcBef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B2A0D4E2-934B-10CF-744F-2511FFDD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430" y="715068"/>
            <a:ext cx="9381363" cy="879269"/>
          </a:xfrm>
        </p:spPr>
        <p:txBody>
          <a:bodyPr rtlCol="0"/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Inter"/>
              </a:rPr>
              <a:t>Principais vantagens relatadas: Economia de Escala e Poder de Barganha</a:t>
            </a:r>
            <a:br>
              <a:rPr lang="pt-BR" sz="2800" b="0" dirty="0">
                <a:solidFill>
                  <a:srgbClr val="404040"/>
                </a:solidFill>
                <a:latin typeface="Inter"/>
              </a:rPr>
            </a:br>
            <a:br>
              <a:rPr lang="pt-BR" sz="2800" b="0" dirty="0">
                <a:solidFill>
                  <a:srgbClr val="404040"/>
                </a:solidFill>
                <a:latin typeface="Inter"/>
              </a:rPr>
            </a:b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22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EB823-98D5-0DD5-08F8-23BE6E2B5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B5F6DC97-34F8-8EA8-64AA-90F55F5D94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C5CE341E-9885-7450-DDF7-5B3CF07D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-1" y="0"/>
            <a:ext cx="1403287" cy="6851222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D92897B8-CB4B-603E-FFDA-419022A20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4308" y="1956155"/>
            <a:ext cx="10128738" cy="2670274"/>
          </a:xfrm>
        </p:spPr>
        <p:txBody>
          <a:bodyPr rtlCol="0">
            <a:noAutofit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Consórcios operam com equipes reduzidas (ex.: 5 funcionários).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Baixo custo de manutenção, rateado entre os municípios.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Foco na resolutividade e eficiência, evitando práticas de "cabide de empregos".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Inter"/>
              </a:rPr>
              <a:t> Há retoricamente uma preocupação do consórcio ter “técnico” e não político. </a:t>
            </a:r>
            <a:endParaRPr lang="pt-BR" sz="2000" b="0" i="0" dirty="0">
              <a:solidFill>
                <a:schemeClr val="tx1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94819EE-1111-513D-889C-248DFE0F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08" y="715069"/>
            <a:ext cx="9545486" cy="867546"/>
          </a:xfrm>
        </p:spPr>
        <p:txBody>
          <a:bodyPr rtlCol="0"/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Inter"/>
              </a:rPr>
              <a:t>Economia de Escala e Poder de Barganha</a:t>
            </a:r>
            <a:br>
              <a:rPr lang="pt-BR" sz="2800" b="0" dirty="0">
                <a:solidFill>
                  <a:srgbClr val="404040"/>
                </a:solidFill>
                <a:latin typeface="Inter"/>
              </a:rPr>
            </a:br>
            <a:br>
              <a:rPr lang="pt-BR" sz="2800" b="0" dirty="0">
                <a:solidFill>
                  <a:srgbClr val="404040"/>
                </a:solidFill>
                <a:latin typeface="Inter"/>
              </a:rPr>
            </a:b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20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9B2C7-6596-9EFF-6589-2262BB85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18C20029-B023-3875-0349-B524E6BB19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AC127E6-6993-BD28-08B0-A92245CA4C91}"/>
              </a:ext>
            </a:extLst>
          </p:cNvPr>
          <p:cNvSpPr/>
          <p:nvPr/>
        </p:nvSpPr>
        <p:spPr>
          <a:xfrm>
            <a:off x="0" y="0"/>
            <a:ext cx="12192000" cy="634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6EC28126-B16E-BB5A-9D3A-9C7CD058DC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-1" y="0"/>
            <a:ext cx="1403287" cy="6851222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DCE7B7A3-29ED-5EBC-BE46-B0AEF32F9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7058" y="2090474"/>
            <a:ext cx="9941170" cy="2670274"/>
          </a:xfrm>
        </p:spPr>
        <p:txBody>
          <a:bodyPr rtlCol="0">
            <a:noAutofit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Eram comuns relatos de clínicas conveniadas operando serviços iguais a preços distintos juntos ao municípios. A partir do consórcio, elimina-se esse tipo de disparidade.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Dificuldades de municípios pequenos em realizar licitações e garantir entregas.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Estrutura de armazenamento e distribuição de medicamentos em alguns consórcios.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 Credenciamento de clínicas privadas para serviços de média complexidade.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9ECEB2D-90A8-1827-0D16-46FB68B1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246" y="715069"/>
            <a:ext cx="9627548" cy="926162"/>
          </a:xfrm>
        </p:spPr>
        <p:txBody>
          <a:bodyPr rtlCol="0"/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Inter"/>
              </a:rPr>
              <a:t>Economia de Escala e Poder de Barganha</a:t>
            </a:r>
            <a:br>
              <a:rPr lang="pt-BR" sz="2800" b="0" dirty="0">
                <a:solidFill>
                  <a:schemeClr val="accent2">
                    <a:lumMod val="75000"/>
                  </a:schemeClr>
                </a:solidFill>
                <a:latin typeface="Inter"/>
              </a:rPr>
            </a:br>
            <a:br>
              <a:rPr lang="pt-BR" sz="2800" b="0" dirty="0">
                <a:solidFill>
                  <a:srgbClr val="404040"/>
                </a:solidFill>
                <a:latin typeface="Inter"/>
              </a:rPr>
            </a:b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95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275A4B-6659-B89C-E114-CB3CB1DE7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44738682-ABA9-E28A-15CC-0A6E059E62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D8961AD-0711-CDB0-289F-37E73D244D15}"/>
              </a:ext>
            </a:extLst>
          </p:cNvPr>
          <p:cNvSpPr/>
          <p:nvPr/>
        </p:nvSpPr>
        <p:spPr>
          <a:xfrm>
            <a:off x="0" y="0"/>
            <a:ext cx="12192000" cy="634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C67932B8-EBC1-ADDF-8FFC-AA43714A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-1" y="0"/>
            <a:ext cx="1403287" cy="6851222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82ABE162-B37D-7230-C7D9-2CD9A74F4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6720" y="2090474"/>
            <a:ext cx="10081846" cy="2670274"/>
          </a:xfrm>
        </p:spPr>
        <p:txBody>
          <a:bodyPr rtlCol="0">
            <a:noAutofit/>
          </a:bodyPr>
          <a:lstStyle/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Ausência de diálogo entre consórcios e Secretaria Estadual de Saúde.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Inter"/>
              </a:rPr>
              <a:t>Atrasos nos repasses estaduais para custeio de serviços de média e alta complexidade.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pt-BR" sz="2000" i="0" dirty="0">
                <a:solidFill>
                  <a:schemeClr val="tx1"/>
                </a:solidFill>
                <a:effectLst/>
                <a:latin typeface="Inter"/>
              </a:rPr>
              <a:t>Críticas à postura do governo estadual do RS, que transfere responsabilidades aos municípios pelos custos da atenção secundária. 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  <a:p>
            <a:pPr lvl="1" algn="l">
              <a:spcBef>
                <a:spcPts val="300"/>
              </a:spcBef>
            </a:pPr>
            <a:endParaRPr lang="pt-BR" b="0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278547F-DF24-BBA1-CAB6-71155C81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20" y="715068"/>
            <a:ext cx="10271994" cy="1371640"/>
          </a:xfrm>
        </p:spPr>
        <p:txBody>
          <a:bodyPr rtlCol="0"/>
          <a:lstStyle/>
          <a:p>
            <a:r>
              <a:rPr lang="pt-BR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Inter"/>
              </a:rPr>
              <a:t>Falta de Integração com o Governo Estadual</a:t>
            </a:r>
            <a:br>
              <a:rPr lang="pt-BR" sz="1600" b="0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pt-BR" sz="4400" b="0" dirty="0">
                <a:solidFill>
                  <a:srgbClr val="404040"/>
                </a:solidFill>
                <a:latin typeface="Inter"/>
              </a:rPr>
            </a:br>
            <a:endParaRPr lang="pt-BR" sz="4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36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84A58-563A-B5CA-D2CB-C4CFA7E5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BA89B250-8A68-E017-68F5-4D2C05AB4497}"/>
              </a:ext>
            </a:extLst>
          </p:cNvPr>
          <p:cNvSpPr/>
          <p:nvPr/>
        </p:nvSpPr>
        <p:spPr>
          <a:xfrm>
            <a:off x="0" y="0"/>
            <a:ext cx="12192000" cy="6851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E5D441E0-E6C5-4351-B3B1-05E2675ABC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0" y="6778"/>
            <a:ext cx="1403287" cy="6851222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0E75632C-F2B0-A299-656C-80D8A4323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3655" y="2683833"/>
            <a:ext cx="9432899" cy="741778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</a:rPr>
              <a:t>Os consórcios públicos passaram a constar no </a:t>
            </a:r>
            <a:r>
              <a:rPr lang="pt-BR" sz="2000" b="1" dirty="0">
                <a:solidFill>
                  <a:schemeClr val="tx1"/>
                </a:solidFill>
              </a:rPr>
              <a:t>Plano Estadual de Saúde do Rio Grande do Sul</a:t>
            </a:r>
            <a:r>
              <a:rPr lang="pt-BR" sz="2000" dirty="0">
                <a:solidFill>
                  <a:schemeClr val="tx1"/>
                </a:solidFill>
              </a:rPr>
              <a:t> apenas nessa </a:t>
            </a:r>
            <a:r>
              <a:rPr lang="pt-BR" sz="2000" b="1" dirty="0">
                <a:solidFill>
                  <a:schemeClr val="tx1"/>
                </a:solidFill>
              </a:rPr>
              <a:t>última</a:t>
            </a:r>
            <a:r>
              <a:rPr lang="pt-BR" sz="2000" dirty="0">
                <a:solidFill>
                  <a:schemeClr val="tx1"/>
                </a:solidFill>
              </a:rPr>
              <a:t> edição 2024-2027. Antes disso, a secretaria estadual de saúde não olhava para isso. 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16A721A9-3BDE-A30E-71FC-901F863D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058" y="615442"/>
            <a:ext cx="6788127" cy="410346"/>
          </a:xfrm>
        </p:spPr>
        <p:txBody>
          <a:bodyPr rtlCol="0"/>
          <a:lstStyle/>
          <a:p>
            <a:pPr rtl="0"/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Consórcios no planejamento à saúde</a:t>
            </a:r>
          </a:p>
        </p:txBody>
      </p:sp>
    </p:spTree>
    <p:extLst>
      <p:ext uri="{BB962C8B-B14F-4D97-AF65-F5344CB8AC3E}">
        <p14:creationId xmlns:p14="http://schemas.microsoft.com/office/powerpoint/2010/main" val="265480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DF8F1-BCF3-A3AC-9417-9ADF8A0A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5E3A3A6-A16C-381B-898B-412D2A2B1DFA}"/>
              </a:ext>
            </a:extLst>
          </p:cNvPr>
          <p:cNvSpPr/>
          <p:nvPr/>
        </p:nvSpPr>
        <p:spPr>
          <a:xfrm>
            <a:off x="0" y="175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DFED3E7-8B46-5BBD-A1D9-22CE2696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 plano estadual de saúde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412B15D-5805-8869-7C9F-9620EA39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87114B37-6CDE-6AD2-6217-94ECF8822331}"/>
              </a:ext>
            </a:extLst>
          </p:cNvPr>
          <p:cNvSpPr txBox="1">
            <a:spLocks/>
          </p:cNvSpPr>
          <p:nvPr/>
        </p:nvSpPr>
        <p:spPr>
          <a:xfrm>
            <a:off x="760491" y="2247498"/>
            <a:ext cx="10791731" cy="979830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Conforme o Plano Estadual de Saúde, No estado do RS, esses serviços são norteados e remunerados por meio das Resoluções CIB/RS Nº 654/2012 e Nº 129/2013, com a finalidade de suprir necessidades assistenciais de atenção secundária e terciária para procedimentos de média complexidade, nos quais a oferta de serviços especializados pelo SUS não se faz presente ou é insuficiente.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 remuneração se dá em forma de incentivo estadual com base na estimativa limitante à produção aprovada, </a:t>
            </a:r>
            <a:r>
              <a:rPr lang="pt-BR" b="1" dirty="0">
                <a:solidFill>
                  <a:schemeClr val="tx1"/>
                </a:solidFill>
              </a:rPr>
              <a:t>no valor de R$3,00 habitante/ano</a:t>
            </a:r>
            <a:r>
              <a:rPr lang="pt-BR" dirty="0">
                <a:solidFill>
                  <a:schemeClr val="tx1"/>
                </a:solidFill>
              </a:rPr>
              <a:t>, calculado sobre a população de abrangência da mesma, com valores da Tabela SUS. São credenciados com o estado 11 (onze) consórcios.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B1F459-C1ED-520D-D2BE-681522668299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3170-F5F4-7446-8553-96FE355C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E14EF66-A62A-73E2-AE02-F1422B46C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9F7739-050F-D1AB-1386-80A21B76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Há normativas, não atualizadas há 10 anos, que dispõe sobre consórcios públicos no RS.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061401B-A65C-7037-D1A3-2A678DC9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9423FB0B-578F-9777-7D9C-964DB16D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156"/>
          <a:stretch/>
        </p:blipFill>
        <p:spPr>
          <a:xfrm>
            <a:off x="0" y="6388608"/>
            <a:ext cx="12192000" cy="469392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C40E0E8A-129B-FB6B-7C58-381F3194691B}"/>
              </a:ext>
            </a:extLst>
          </p:cNvPr>
          <p:cNvSpPr txBox="1">
            <a:spLocks/>
          </p:cNvSpPr>
          <p:nvPr/>
        </p:nvSpPr>
        <p:spPr>
          <a:xfrm>
            <a:off x="760491" y="2247498"/>
            <a:ext cx="10791731" cy="979830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RIO GRANDE DO SUL. Secretaria da Saúde. Resolução CIB n° 129, de 22 de abril de 2013. Aprova o incentivo Estadual de Custeio para a Atenção Secundária e Terciária aos Consórcios Intermunicipais de Saúde, obedecendo critérios. Disponível em: https:// saude.rs.gov.br/upload/arquivos/carga20170251/23105159-1367335315-cibr129-13.pdf</a:t>
            </a:r>
          </a:p>
          <a:p>
            <a:r>
              <a:rPr lang="pt-BR" dirty="0">
                <a:solidFill>
                  <a:schemeClr val="tx1"/>
                </a:solidFill>
              </a:rPr>
              <a:t>RIO GRANDE DO SUL. Secretaria da Saúde. Resolução CIB n° 654, de 14 de novembro de 2012. Aprova o Incentivo Estadual de Custeio para a Atenção Secundária e Terciária aos Consórcios Intermunicipais de Saúde, obedecendo critérios. Disponível em: https://saude.rs.gov.br/upload/arquivos/carga20170216/23101620-1354115980-cibr654-12.pdf.</a:t>
            </a:r>
          </a:p>
        </p:txBody>
      </p:sp>
    </p:spTree>
    <p:extLst>
      <p:ext uri="{BB962C8B-B14F-4D97-AF65-F5344CB8AC3E}">
        <p14:creationId xmlns:p14="http://schemas.microsoft.com/office/powerpoint/2010/main" val="30762542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Personalizada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6993C"/>
      </a:accent1>
      <a:accent2>
        <a:srgbClr val="B0DBA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_slides  -  Modo de Compatibilidade" id="{69A9F636-D76F-4964-B5AB-EC85FCE6F24B}" vid="{FB94E272-3173-4022-BD94-D37C72266F5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990</Words>
  <Application>Microsoft Office PowerPoint</Application>
  <PresentationFormat>Widescreen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Inter</vt:lpstr>
      <vt:lpstr>Retrospectiva</vt:lpstr>
      <vt:lpstr>Consórcios públicos no Rio Grande do Sul: evolução e perspectivas para o futuro</vt:lpstr>
      <vt:lpstr>Motivação para Criação dos Consórcios no Rio Grande do Sul </vt:lpstr>
      <vt:lpstr>Principais vantagens relatadas: Economia de Escala e Poder de Barganha  </vt:lpstr>
      <vt:lpstr>Economia de Escala e Poder de Barganha  </vt:lpstr>
      <vt:lpstr>Economia de Escala e Poder de Barganha  </vt:lpstr>
      <vt:lpstr>Falta de Integração com o Governo Estadual  </vt:lpstr>
      <vt:lpstr>Consórcios no planejamento à saúde</vt:lpstr>
      <vt:lpstr>No plano estadual de saúde</vt:lpstr>
      <vt:lpstr>Há normativas, não atualizadas há 10 anos, que dispõe sobre consórcios públicos no RS.</vt:lpstr>
      <vt:lpstr>Considerações finais</vt:lpstr>
      <vt:lpstr>Fragilidades dos consórcios – pontos para o futuro</vt:lpstr>
      <vt:lpstr>Fragilidades dos consórcios – pontos para o futuro</vt:lpstr>
      <vt:lpstr>Fragilidades dos consórcios – pontos para o futuro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Adriana Carvalho</dc:creator>
  <cp:lastModifiedBy>Lizandro Lui</cp:lastModifiedBy>
  <cp:revision>10</cp:revision>
  <dcterms:created xsi:type="dcterms:W3CDTF">2025-01-16T00:05:34Z</dcterms:created>
  <dcterms:modified xsi:type="dcterms:W3CDTF">2025-02-21T22:54:23Z</dcterms:modified>
</cp:coreProperties>
</file>