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5" r:id="rId5"/>
    <p:sldId id="271" r:id="rId6"/>
    <p:sldId id="259" r:id="rId7"/>
    <p:sldId id="261" r:id="rId8"/>
    <p:sldId id="262" r:id="rId9"/>
    <p:sldId id="263" r:id="rId10"/>
    <p:sldId id="264" r:id="rId11"/>
    <p:sldId id="267" r:id="rId12"/>
    <p:sldId id="266" r:id="rId13"/>
    <p:sldId id="268" r:id="rId14"/>
    <p:sldId id="260" r:id="rId15"/>
    <p:sldId id="269" r:id="rId16"/>
    <p:sldId id="270" r:id="rId17"/>
  </p:sldIdLst>
  <p:sldSz cx="12192000" cy="6858000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WVaBzdGmY5mQnG83U4hVp3rIE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169CE2-6E65-4324-8D57-21530D95D9B1}">
  <a:tblStyle styleId="{A8169CE2-6E65-4324-8D57-21530D95D9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9"/>
    <p:restoredTop sz="94635"/>
  </p:normalViewPr>
  <p:slideViewPr>
    <p:cSldViewPr snapToGrid="0">
      <p:cViewPr varScale="1">
        <p:scale>
          <a:sx n="66" d="100"/>
          <a:sy n="66" d="100"/>
        </p:scale>
        <p:origin x="10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048a4449106e3b29/Ci&#234;ncia%20Pol&#237;tica/Edi&#231;&#227;o%20de%20livro/collapse_P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048a4449106e3b29/Ci&#234;ncia%20Pol&#237;tica/Edi&#231;&#227;o%20de%20livro/collapse_PE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[collapse_PL.xlsx]Data!$B$1</c:f>
              <c:strCache>
                <c:ptCount val="1"/>
                <c:pt idx="0">
                  <c:v>Approved - Legislative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ash"/>
              <a:round/>
              <a:headEnd type="none" w="med" len="med"/>
              <a:tailEnd type="none"/>
            </a:ln>
            <a:effectLst>
              <a:softEdge rad="0"/>
            </a:effectLst>
          </c:spPr>
          <c:marker>
            <c:symbol val="none"/>
          </c:marker>
          <c:cat>
            <c:numRef>
              <c:f>[collapse_PL.xlsx]Data!$A$2:$A$34</c:f>
              <c:numCache>
                <c:formatCode>General</c:formatCode>
                <c:ptCount val="33"/>
                <c:pt idx="0" formatCode="@">
                  <c:v>1989</c:v>
                </c:pt>
                <c:pt idx="3" formatCode="@">
                  <c:v>1992</c:v>
                </c:pt>
                <c:pt idx="6" formatCode="@">
                  <c:v>1995</c:v>
                </c:pt>
                <c:pt idx="9" formatCode="@">
                  <c:v>1998</c:v>
                </c:pt>
                <c:pt idx="12" formatCode="@">
                  <c:v>2001</c:v>
                </c:pt>
                <c:pt idx="15" formatCode="@">
                  <c:v>2004</c:v>
                </c:pt>
                <c:pt idx="18" formatCode="@">
                  <c:v>2007</c:v>
                </c:pt>
                <c:pt idx="21" formatCode="@">
                  <c:v>2010</c:v>
                </c:pt>
                <c:pt idx="24" formatCode="@">
                  <c:v>2013</c:v>
                </c:pt>
                <c:pt idx="27" formatCode="@">
                  <c:v>2016</c:v>
                </c:pt>
                <c:pt idx="30" formatCode="@">
                  <c:v>2019</c:v>
                </c:pt>
                <c:pt idx="32" formatCode="@">
                  <c:v>2021</c:v>
                </c:pt>
              </c:numCache>
            </c:numRef>
          </c:cat>
          <c:val>
            <c:numRef>
              <c:f>[collapse_PL.xlsx]Data!$B$2:$B$34</c:f>
              <c:numCache>
                <c:formatCode>General</c:formatCode>
                <c:ptCount val="33"/>
                <c:pt idx="0">
                  <c:v>70</c:v>
                </c:pt>
                <c:pt idx="1">
                  <c:v>22</c:v>
                </c:pt>
                <c:pt idx="2">
                  <c:v>81</c:v>
                </c:pt>
                <c:pt idx="3">
                  <c:v>36</c:v>
                </c:pt>
                <c:pt idx="4">
                  <c:v>21</c:v>
                </c:pt>
                <c:pt idx="5">
                  <c:v>12</c:v>
                </c:pt>
                <c:pt idx="6">
                  <c:v>60</c:v>
                </c:pt>
                <c:pt idx="7">
                  <c:v>27</c:v>
                </c:pt>
                <c:pt idx="8">
                  <c:v>31</c:v>
                </c:pt>
                <c:pt idx="9">
                  <c:v>18</c:v>
                </c:pt>
                <c:pt idx="10">
                  <c:v>98</c:v>
                </c:pt>
                <c:pt idx="11">
                  <c:v>54</c:v>
                </c:pt>
                <c:pt idx="12">
                  <c:v>66</c:v>
                </c:pt>
                <c:pt idx="13">
                  <c:v>44</c:v>
                </c:pt>
                <c:pt idx="14">
                  <c:v>118</c:v>
                </c:pt>
                <c:pt idx="15">
                  <c:v>81</c:v>
                </c:pt>
                <c:pt idx="16">
                  <c:v>62</c:v>
                </c:pt>
                <c:pt idx="17">
                  <c:v>51</c:v>
                </c:pt>
                <c:pt idx="18">
                  <c:v>163</c:v>
                </c:pt>
                <c:pt idx="19">
                  <c:v>83</c:v>
                </c:pt>
                <c:pt idx="20">
                  <c:v>90</c:v>
                </c:pt>
                <c:pt idx="21">
                  <c:v>35</c:v>
                </c:pt>
                <c:pt idx="22">
                  <c:v>80</c:v>
                </c:pt>
                <c:pt idx="23">
                  <c:v>49</c:v>
                </c:pt>
                <c:pt idx="24">
                  <c:v>50</c:v>
                </c:pt>
                <c:pt idx="25">
                  <c:v>29</c:v>
                </c:pt>
                <c:pt idx="26">
                  <c:v>100</c:v>
                </c:pt>
                <c:pt idx="27">
                  <c:v>38</c:v>
                </c:pt>
                <c:pt idx="28">
                  <c:v>30</c:v>
                </c:pt>
                <c:pt idx="29">
                  <c:v>12</c:v>
                </c:pt>
                <c:pt idx="30">
                  <c:v>17</c:v>
                </c:pt>
                <c:pt idx="31">
                  <c:v>29</c:v>
                </c:pt>
                <c:pt idx="3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C4-604F-984C-02D0B12A3D45}"/>
            </c:ext>
          </c:extLst>
        </c:ser>
        <c:ser>
          <c:idx val="1"/>
          <c:order val="1"/>
          <c:tx>
            <c:strRef>
              <c:f>[collapse_PL.xlsx]Data!$C$1</c:f>
              <c:strCache>
                <c:ptCount val="1"/>
                <c:pt idx="0">
                  <c:v>Approved - Executivee</c:v>
                </c:pt>
              </c:strCache>
            </c:strRef>
          </c:tx>
          <c:spPr>
            <a:ln w="28575" cap="rnd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[collapse_PL.xlsx]Data!$A$2:$A$34</c:f>
              <c:numCache>
                <c:formatCode>General</c:formatCode>
                <c:ptCount val="33"/>
                <c:pt idx="0" formatCode="@">
                  <c:v>1989</c:v>
                </c:pt>
                <c:pt idx="3" formatCode="@">
                  <c:v>1992</c:v>
                </c:pt>
                <c:pt idx="6" formatCode="@">
                  <c:v>1995</c:v>
                </c:pt>
                <c:pt idx="9" formatCode="@">
                  <c:v>1998</c:v>
                </c:pt>
                <c:pt idx="12" formatCode="@">
                  <c:v>2001</c:v>
                </c:pt>
                <c:pt idx="15" formatCode="@">
                  <c:v>2004</c:v>
                </c:pt>
                <c:pt idx="18" formatCode="@">
                  <c:v>2007</c:v>
                </c:pt>
                <c:pt idx="21" formatCode="@">
                  <c:v>2010</c:v>
                </c:pt>
                <c:pt idx="24" formatCode="@">
                  <c:v>2013</c:v>
                </c:pt>
                <c:pt idx="27" formatCode="@">
                  <c:v>2016</c:v>
                </c:pt>
                <c:pt idx="30" formatCode="@">
                  <c:v>2019</c:v>
                </c:pt>
                <c:pt idx="32" formatCode="@">
                  <c:v>2021</c:v>
                </c:pt>
              </c:numCache>
            </c:numRef>
          </c:cat>
          <c:val>
            <c:numRef>
              <c:f>[collapse_PL.xlsx]Data!$C$2:$C$34</c:f>
              <c:numCache>
                <c:formatCode>General</c:formatCode>
                <c:ptCount val="33"/>
                <c:pt idx="0">
                  <c:v>39</c:v>
                </c:pt>
                <c:pt idx="1">
                  <c:v>37</c:v>
                </c:pt>
                <c:pt idx="2">
                  <c:v>75</c:v>
                </c:pt>
                <c:pt idx="3">
                  <c:v>40</c:v>
                </c:pt>
                <c:pt idx="4">
                  <c:v>52</c:v>
                </c:pt>
                <c:pt idx="5">
                  <c:v>20</c:v>
                </c:pt>
                <c:pt idx="6">
                  <c:v>39</c:v>
                </c:pt>
                <c:pt idx="7">
                  <c:v>33</c:v>
                </c:pt>
                <c:pt idx="8">
                  <c:v>23</c:v>
                </c:pt>
                <c:pt idx="9">
                  <c:v>28</c:v>
                </c:pt>
                <c:pt idx="10">
                  <c:v>14</c:v>
                </c:pt>
                <c:pt idx="11">
                  <c:v>35</c:v>
                </c:pt>
                <c:pt idx="12">
                  <c:v>33</c:v>
                </c:pt>
                <c:pt idx="13">
                  <c:v>23</c:v>
                </c:pt>
                <c:pt idx="14">
                  <c:v>25</c:v>
                </c:pt>
                <c:pt idx="15">
                  <c:v>40</c:v>
                </c:pt>
                <c:pt idx="16">
                  <c:v>24</c:v>
                </c:pt>
                <c:pt idx="17">
                  <c:v>25</c:v>
                </c:pt>
                <c:pt idx="18">
                  <c:v>18</c:v>
                </c:pt>
                <c:pt idx="19">
                  <c:v>39</c:v>
                </c:pt>
                <c:pt idx="20">
                  <c:v>36</c:v>
                </c:pt>
                <c:pt idx="21">
                  <c:v>15</c:v>
                </c:pt>
                <c:pt idx="22">
                  <c:v>23</c:v>
                </c:pt>
                <c:pt idx="23">
                  <c:v>18</c:v>
                </c:pt>
                <c:pt idx="24">
                  <c:v>15</c:v>
                </c:pt>
                <c:pt idx="25">
                  <c:v>3</c:v>
                </c:pt>
                <c:pt idx="26">
                  <c:v>15</c:v>
                </c:pt>
                <c:pt idx="27">
                  <c:v>11</c:v>
                </c:pt>
                <c:pt idx="28">
                  <c:v>7</c:v>
                </c:pt>
                <c:pt idx="29">
                  <c:v>2</c:v>
                </c:pt>
                <c:pt idx="30">
                  <c:v>4</c:v>
                </c:pt>
                <c:pt idx="31">
                  <c:v>1</c:v>
                </c:pt>
                <c:pt idx="3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C4-604F-984C-02D0B12A3D45}"/>
            </c:ext>
          </c:extLst>
        </c:ser>
        <c:ser>
          <c:idx val="2"/>
          <c:order val="2"/>
          <c:tx>
            <c:strRef>
              <c:f>[collapse_PL.xlsx]Data!$D$1</c:f>
              <c:strCache>
                <c:ptCount val="1"/>
                <c:pt idx="0">
                  <c:v>Author Executive</c:v>
                </c:pt>
              </c:strCache>
            </c:strRef>
          </c:tx>
          <c:spPr>
            <a:ln w="28575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[collapse_PL.xlsx]Data!$A$2:$A$34</c:f>
              <c:numCache>
                <c:formatCode>General</c:formatCode>
                <c:ptCount val="33"/>
                <c:pt idx="0" formatCode="@">
                  <c:v>1989</c:v>
                </c:pt>
                <c:pt idx="3" formatCode="@">
                  <c:v>1992</c:v>
                </c:pt>
                <c:pt idx="6" formatCode="@">
                  <c:v>1995</c:v>
                </c:pt>
                <c:pt idx="9" formatCode="@">
                  <c:v>1998</c:v>
                </c:pt>
                <c:pt idx="12" formatCode="@">
                  <c:v>2001</c:v>
                </c:pt>
                <c:pt idx="15" formatCode="@">
                  <c:v>2004</c:v>
                </c:pt>
                <c:pt idx="18" formatCode="@">
                  <c:v>2007</c:v>
                </c:pt>
                <c:pt idx="21" formatCode="@">
                  <c:v>2010</c:v>
                </c:pt>
                <c:pt idx="24" formatCode="@">
                  <c:v>2013</c:v>
                </c:pt>
                <c:pt idx="27" formatCode="@">
                  <c:v>2016</c:v>
                </c:pt>
                <c:pt idx="30" formatCode="@">
                  <c:v>2019</c:v>
                </c:pt>
                <c:pt idx="32" formatCode="@">
                  <c:v>2021</c:v>
                </c:pt>
              </c:numCache>
            </c:numRef>
          </c:cat>
          <c:val>
            <c:numRef>
              <c:f>[collapse_PL.xlsx]Data!$D$2:$D$34</c:f>
              <c:numCache>
                <c:formatCode>General</c:formatCode>
                <c:ptCount val="33"/>
                <c:pt idx="0">
                  <c:v>75</c:v>
                </c:pt>
                <c:pt idx="1">
                  <c:v>55</c:v>
                </c:pt>
                <c:pt idx="2">
                  <c:v>113</c:v>
                </c:pt>
                <c:pt idx="3">
                  <c:v>72</c:v>
                </c:pt>
                <c:pt idx="4">
                  <c:v>82</c:v>
                </c:pt>
                <c:pt idx="5">
                  <c:v>58</c:v>
                </c:pt>
                <c:pt idx="6">
                  <c:v>61</c:v>
                </c:pt>
                <c:pt idx="7">
                  <c:v>64</c:v>
                </c:pt>
                <c:pt idx="8">
                  <c:v>45</c:v>
                </c:pt>
                <c:pt idx="9">
                  <c:v>46</c:v>
                </c:pt>
                <c:pt idx="10">
                  <c:v>35</c:v>
                </c:pt>
                <c:pt idx="11">
                  <c:v>65</c:v>
                </c:pt>
                <c:pt idx="12">
                  <c:v>74</c:v>
                </c:pt>
                <c:pt idx="13">
                  <c:v>76</c:v>
                </c:pt>
                <c:pt idx="14">
                  <c:v>35</c:v>
                </c:pt>
                <c:pt idx="15">
                  <c:v>60</c:v>
                </c:pt>
                <c:pt idx="16">
                  <c:v>49</c:v>
                </c:pt>
                <c:pt idx="17">
                  <c:v>38</c:v>
                </c:pt>
                <c:pt idx="18">
                  <c:v>36</c:v>
                </c:pt>
                <c:pt idx="19">
                  <c:v>66</c:v>
                </c:pt>
                <c:pt idx="20">
                  <c:v>68</c:v>
                </c:pt>
                <c:pt idx="21">
                  <c:v>36</c:v>
                </c:pt>
                <c:pt idx="22">
                  <c:v>37</c:v>
                </c:pt>
                <c:pt idx="23">
                  <c:v>24</c:v>
                </c:pt>
                <c:pt idx="24">
                  <c:v>33</c:v>
                </c:pt>
                <c:pt idx="25">
                  <c:v>6</c:v>
                </c:pt>
                <c:pt idx="26">
                  <c:v>24</c:v>
                </c:pt>
                <c:pt idx="27">
                  <c:v>25</c:v>
                </c:pt>
                <c:pt idx="28">
                  <c:v>18</c:v>
                </c:pt>
                <c:pt idx="29">
                  <c:v>16</c:v>
                </c:pt>
                <c:pt idx="30">
                  <c:v>29</c:v>
                </c:pt>
                <c:pt idx="31">
                  <c:v>18</c:v>
                </c:pt>
                <c:pt idx="3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C4-604F-984C-02D0B12A3D45}"/>
            </c:ext>
          </c:extLst>
        </c:ser>
        <c:ser>
          <c:idx val="3"/>
          <c:order val="3"/>
          <c:tx>
            <c:strRef>
              <c:f>[collapse_PL.xlsx]Data!$F$1</c:f>
              <c:strCache>
                <c:ptCount val="1"/>
                <c:pt idx="0">
                  <c:v>Count PL</c:v>
                </c:pt>
              </c:strCache>
            </c:strRef>
          </c:tx>
          <c:spPr>
            <a:ln w="28575" cap="rnd" cmpd="dbl">
              <a:solidFill>
                <a:schemeClr val="tx1">
                  <a:lumMod val="95000"/>
                  <a:lumOff val="5000"/>
                  <a:alpha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[collapse_PL.xlsx]Data!$A$2:$A$34</c:f>
              <c:numCache>
                <c:formatCode>General</c:formatCode>
                <c:ptCount val="33"/>
                <c:pt idx="0" formatCode="@">
                  <c:v>1989</c:v>
                </c:pt>
                <c:pt idx="3" formatCode="@">
                  <c:v>1992</c:v>
                </c:pt>
                <c:pt idx="6" formatCode="@">
                  <c:v>1995</c:v>
                </c:pt>
                <c:pt idx="9" formatCode="@">
                  <c:v>1998</c:v>
                </c:pt>
                <c:pt idx="12" formatCode="@">
                  <c:v>2001</c:v>
                </c:pt>
                <c:pt idx="15" formatCode="@">
                  <c:v>2004</c:v>
                </c:pt>
                <c:pt idx="18" formatCode="@">
                  <c:v>2007</c:v>
                </c:pt>
                <c:pt idx="21" formatCode="@">
                  <c:v>2010</c:v>
                </c:pt>
                <c:pt idx="24" formatCode="@">
                  <c:v>2013</c:v>
                </c:pt>
                <c:pt idx="27" formatCode="@">
                  <c:v>2016</c:v>
                </c:pt>
                <c:pt idx="30" formatCode="@">
                  <c:v>2019</c:v>
                </c:pt>
                <c:pt idx="32" formatCode="@">
                  <c:v>2021</c:v>
                </c:pt>
              </c:numCache>
            </c:numRef>
          </c:cat>
          <c:val>
            <c:numRef>
              <c:f>[collapse_PL.xlsx]Data!$F$2:$F$34</c:f>
              <c:numCache>
                <c:formatCode>General</c:formatCode>
                <c:ptCount val="33"/>
                <c:pt idx="0">
                  <c:v>182</c:v>
                </c:pt>
                <c:pt idx="1">
                  <c:v>100</c:v>
                </c:pt>
                <c:pt idx="2">
                  <c:v>275</c:v>
                </c:pt>
                <c:pt idx="3">
                  <c:v>150</c:v>
                </c:pt>
                <c:pt idx="4">
                  <c:v>153</c:v>
                </c:pt>
                <c:pt idx="5">
                  <c:v>94</c:v>
                </c:pt>
                <c:pt idx="6">
                  <c:v>153</c:v>
                </c:pt>
                <c:pt idx="7">
                  <c:v>111</c:v>
                </c:pt>
                <c:pt idx="8">
                  <c:v>99</c:v>
                </c:pt>
                <c:pt idx="9">
                  <c:v>77</c:v>
                </c:pt>
                <c:pt idx="10">
                  <c:v>161</c:v>
                </c:pt>
                <c:pt idx="11">
                  <c:v>138</c:v>
                </c:pt>
                <c:pt idx="12">
                  <c:v>163</c:v>
                </c:pt>
                <c:pt idx="13">
                  <c:v>136</c:v>
                </c:pt>
                <c:pt idx="14">
                  <c:v>183</c:v>
                </c:pt>
                <c:pt idx="15">
                  <c:v>165</c:v>
                </c:pt>
                <c:pt idx="16">
                  <c:v>128</c:v>
                </c:pt>
                <c:pt idx="17">
                  <c:v>108</c:v>
                </c:pt>
                <c:pt idx="18">
                  <c:v>244</c:v>
                </c:pt>
                <c:pt idx="19">
                  <c:v>181</c:v>
                </c:pt>
                <c:pt idx="20">
                  <c:v>197</c:v>
                </c:pt>
                <c:pt idx="21">
                  <c:v>85</c:v>
                </c:pt>
                <c:pt idx="22">
                  <c:v>144</c:v>
                </c:pt>
                <c:pt idx="23">
                  <c:v>98</c:v>
                </c:pt>
                <c:pt idx="24">
                  <c:v>97</c:v>
                </c:pt>
                <c:pt idx="25">
                  <c:v>50</c:v>
                </c:pt>
                <c:pt idx="26">
                  <c:v>133</c:v>
                </c:pt>
                <c:pt idx="27">
                  <c:v>66</c:v>
                </c:pt>
                <c:pt idx="28">
                  <c:v>49</c:v>
                </c:pt>
                <c:pt idx="29">
                  <c:v>30</c:v>
                </c:pt>
                <c:pt idx="30">
                  <c:v>46</c:v>
                </c:pt>
                <c:pt idx="31">
                  <c:v>47</c:v>
                </c:pt>
                <c:pt idx="3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C4-604F-984C-02D0B12A3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961600"/>
        <c:axId val="43147264"/>
      </c:lineChart>
      <c:catAx>
        <c:axId val="175961600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43147264"/>
        <c:crosses val="autoZero"/>
        <c:auto val="1"/>
        <c:lblAlgn val="ctr"/>
        <c:lblOffset val="100"/>
        <c:noMultiLvlLbl val="0"/>
      </c:catAx>
      <c:valAx>
        <c:axId val="4314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7596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[collapse_PEC.xlsx]Data!$B$1</c:f>
              <c:strCache>
                <c:ptCount val="1"/>
                <c:pt idx="0">
                  <c:v>Approved - Legislative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[collapse_PEC.xlsx]Data!$A$2:$A$30</c:f>
              <c:numCache>
                <c:formatCode>General</c:formatCode>
                <c:ptCount val="29"/>
                <c:pt idx="0" formatCode="@">
                  <c:v>1989</c:v>
                </c:pt>
                <c:pt idx="3" formatCode="@">
                  <c:v>1992</c:v>
                </c:pt>
                <c:pt idx="6" formatCode="@">
                  <c:v>1995</c:v>
                </c:pt>
                <c:pt idx="9" formatCode="@">
                  <c:v>1998</c:v>
                </c:pt>
                <c:pt idx="12" formatCode="@">
                  <c:v>2001</c:v>
                </c:pt>
                <c:pt idx="15" formatCode="@">
                  <c:v>2004</c:v>
                </c:pt>
                <c:pt idx="18" formatCode="@">
                  <c:v>2007</c:v>
                </c:pt>
                <c:pt idx="21" formatCode="@">
                  <c:v>2010</c:v>
                </c:pt>
                <c:pt idx="23" formatCode="@">
                  <c:v>2013</c:v>
                </c:pt>
                <c:pt idx="26" formatCode="@">
                  <c:v>2016</c:v>
                </c:pt>
                <c:pt idx="28" formatCode="@">
                  <c:v>2020</c:v>
                </c:pt>
              </c:numCache>
            </c:numRef>
          </c:cat>
          <c:val>
            <c:numRef>
              <c:f>[collapse_PEC.xlsx]Data!$B$2:$B$30</c:f>
              <c:numCache>
                <c:formatCode>General</c:formatCode>
                <c:ptCount val="29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9</c:v>
                </c:pt>
                <c:pt idx="7">
                  <c:v>4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1</c:v>
                </c:pt>
                <c:pt idx="12">
                  <c:v>3</c:v>
                </c:pt>
                <c:pt idx="13">
                  <c:v>2</c:v>
                </c:pt>
                <c:pt idx="14">
                  <c:v>8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4</c:v>
                </c:pt>
                <c:pt idx="20">
                  <c:v>2</c:v>
                </c:pt>
                <c:pt idx="21">
                  <c:v>2</c:v>
                </c:pt>
                <c:pt idx="22">
                  <c:v>6</c:v>
                </c:pt>
                <c:pt idx="23">
                  <c:v>5</c:v>
                </c:pt>
                <c:pt idx="24">
                  <c:v>0</c:v>
                </c:pt>
                <c:pt idx="25">
                  <c:v>6</c:v>
                </c:pt>
                <c:pt idx="26">
                  <c:v>4</c:v>
                </c:pt>
                <c:pt idx="27">
                  <c:v>1</c:v>
                </c:pt>
                <c:pt idx="2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1E-ED40-A515-2230EECAFFF5}"/>
            </c:ext>
          </c:extLst>
        </c:ser>
        <c:ser>
          <c:idx val="1"/>
          <c:order val="1"/>
          <c:tx>
            <c:strRef>
              <c:f>[collapse_PEC.xlsx]Data!$C$1</c:f>
              <c:strCache>
                <c:ptCount val="1"/>
                <c:pt idx="0">
                  <c:v>Approved - Executive</c:v>
                </c:pt>
              </c:strCache>
            </c:strRef>
          </c:tx>
          <c:spPr>
            <a:ln w="28575" cap="rnd">
              <a:solidFill>
                <a:schemeClr val="tx1">
                  <a:lumMod val="95000"/>
                  <a:lumOff val="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[collapse_PEC.xlsx]Data!$A$2:$A$30</c:f>
              <c:numCache>
                <c:formatCode>General</c:formatCode>
                <c:ptCount val="29"/>
                <c:pt idx="0" formatCode="@">
                  <c:v>1989</c:v>
                </c:pt>
                <c:pt idx="3" formatCode="@">
                  <c:v>1992</c:v>
                </c:pt>
                <c:pt idx="6" formatCode="@">
                  <c:v>1995</c:v>
                </c:pt>
                <c:pt idx="9" formatCode="@">
                  <c:v>1998</c:v>
                </c:pt>
                <c:pt idx="12" formatCode="@">
                  <c:v>2001</c:v>
                </c:pt>
                <c:pt idx="15" formatCode="@">
                  <c:v>2004</c:v>
                </c:pt>
                <c:pt idx="18" formatCode="@">
                  <c:v>2007</c:v>
                </c:pt>
                <c:pt idx="21" formatCode="@">
                  <c:v>2010</c:v>
                </c:pt>
                <c:pt idx="23" formatCode="@">
                  <c:v>2013</c:v>
                </c:pt>
                <c:pt idx="26" formatCode="@">
                  <c:v>2016</c:v>
                </c:pt>
                <c:pt idx="28" formatCode="@">
                  <c:v>2020</c:v>
                </c:pt>
              </c:numCache>
            </c:numRef>
          </c:cat>
          <c:val>
            <c:numRef>
              <c:f>[collapse_PEC.xlsx]Data!$C$2:$C$30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9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1E-ED40-A515-2230EECAFFF5}"/>
            </c:ext>
          </c:extLst>
        </c:ser>
        <c:ser>
          <c:idx val="2"/>
          <c:order val="2"/>
          <c:tx>
            <c:strRef>
              <c:f>[collapse_PEC.xlsx]Data!$D$1</c:f>
              <c:strCache>
                <c:ptCount val="1"/>
                <c:pt idx="0">
                  <c:v>Author Executive</c:v>
                </c:pt>
              </c:strCache>
            </c:strRef>
          </c:tx>
          <c:spPr>
            <a:ln w="28575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[collapse_PEC.xlsx]Data!$A$2:$A$30</c:f>
              <c:numCache>
                <c:formatCode>General</c:formatCode>
                <c:ptCount val="29"/>
                <c:pt idx="0" formatCode="@">
                  <c:v>1989</c:v>
                </c:pt>
                <c:pt idx="3" formatCode="@">
                  <c:v>1992</c:v>
                </c:pt>
                <c:pt idx="6" formatCode="@">
                  <c:v>1995</c:v>
                </c:pt>
                <c:pt idx="9" formatCode="@">
                  <c:v>1998</c:v>
                </c:pt>
                <c:pt idx="12" formatCode="@">
                  <c:v>2001</c:v>
                </c:pt>
                <c:pt idx="15" formatCode="@">
                  <c:v>2004</c:v>
                </c:pt>
                <c:pt idx="18" formatCode="@">
                  <c:v>2007</c:v>
                </c:pt>
                <c:pt idx="21" formatCode="@">
                  <c:v>2010</c:v>
                </c:pt>
                <c:pt idx="23" formatCode="@">
                  <c:v>2013</c:v>
                </c:pt>
                <c:pt idx="26" formatCode="@">
                  <c:v>2016</c:v>
                </c:pt>
                <c:pt idx="28" formatCode="@">
                  <c:v>2020</c:v>
                </c:pt>
              </c:numCache>
            </c:numRef>
          </c:cat>
          <c:val>
            <c:numRef>
              <c:f>[collapse_PEC.xlsx]Data!$D$2:$D$30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16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3</c:v>
                </c:pt>
                <c:pt idx="12">
                  <c:v>4</c:v>
                </c:pt>
                <c:pt idx="13">
                  <c:v>0</c:v>
                </c:pt>
                <c:pt idx="14">
                  <c:v>2</c:v>
                </c:pt>
                <c:pt idx="15">
                  <c:v>4</c:v>
                </c:pt>
                <c:pt idx="16">
                  <c:v>2</c:v>
                </c:pt>
                <c:pt idx="17">
                  <c:v>0</c:v>
                </c:pt>
                <c:pt idx="18">
                  <c:v>5</c:v>
                </c:pt>
                <c:pt idx="19">
                  <c:v>2</c:v>
                </c:pt>
                <c:pt idx="20">
                  <c:v>1</c:v>
                </c:pt>
                <c:pt idx="21">
                  <c:v>0</c:v>
                </c:pt>
                <c:pt idx="22">
                  <c:v>2</c:v>
                </c:pt>
                <c:pt idx="23">
                  <c:v>0</c:v>
                </c:pt>
                <c:pt idx="24">
                  <c:v>0</c:v>
                </c:pt>
                <c:pt idx="25">
                  <c:v>4</c:v>
                </c:pt>
                <c:pt idx="26">
                  <c:v>2</c:v>
                </c:pt>
                <c:pt idx="27">
                  <c:v>2</c:v>
                </c:pt>
                <c:pt idx="2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1E-ED40-A515-2230EECAFFF5}"/>
            </c:ext>
          </c:extLst>
        </c:ser>
        <c:ser>
          <c:idx val="3"/>
          <c:order val="3"/>
          <c:tx>
            <c:strRef>
              <c:f>[collapse_PEC.xlsx]Data!$E$1</c:f>
              <c:strCache>
                <c:ptCount val="1"/>
                <c:pt idx="0">
                  <c:v>Count PEC</c:v>
                </c:pt>
              </c:strCache>
            </c:strRef>
          </c:tx>
          <c:spPr>
            <a:ln w="28575" cap="rnd" cmpd="dbl">
              <a:solidFill>
                <a:schemeClr val="tx1">
                  <a:lumMod val="95000"/>
                  <a:lumOff val="5000"/>
                  <a:alpha val="4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6"/>
            <c:bubble3D val="0"/>
            <c:spPr>
              <a:ln w="28575" cap="rnd" cmpd="dbl">
                <a:solidFill>
                  <a:schemeClr val="tx1">
                    <a:alpha val="40000"/>
                  </a:schemeClr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DB1E-ED40-A515-2230EECAFFF5}"/>
              </c:ext>
            </c:extLst>
          </c:dPt>
          <c:cat>
            <c:numRef>
              <c:f>[collapse_PEC.xlsx]Data!$A$2:$A$30</c:f>
              <c:numCache>
                <c:formatCode>General</c:formatCode>
                <c:ptCount val="29"/>
                <c:pt idx="0" formatCode="@">
                  <c:v>1989</c:v>
                </c:pt>
                <c:pt idx="3" formatCode="@">
                  <c:v>1992</c:v>
                </c:pt>
                <c:pt idx="6" formatCode="@">
                  <c:v>1995</c:v>
                </c:pt>
                <c:pt idx="9" formatCode="@">
                  <c:v>1998</c:v>
                </c:pt>
                <c:pt idx="12" formatCode="@">
                  <c:v>2001</c:v>
                </c:pt>
                <c:pt idx="15" formatCode="@">
                  <c:v>2004</c:v>
                </c:pt>
                <c:pt idx="18" formatCode="@">
                  <c:v>2007</c:v>
                </c:pt>
                <c:pt idx="21" formatCode="@">
                  <c:v>2010</c:v>
                </c:pt>
                <c:pt idx="23" formatCode="@">
                  <c:v>2013</c:v>
                </c:pt>
                <c:pt idx="26" formatCode="@">
                  <c:v>2016</c:v>
                </c:pt>
                <c:pt idx="28" formatCode="@">
                  <c:v>2020</c:v>
                </c:pt>
              </c:numCache>
            </c:numRef>
          </c:cat>
          <c:val>
            <c:numRef>
              <c:f>[collapse_PEC.xlsx]Data!$E$2:$E$30</c:f>
              <c:numCache>
                <c:formatCode>General</c:formatCode>
                <c:ptCount val="29"/>
                <c:pt idx="0">
                  <c:v>1</c:v>
                </c:pt>
                <c:pt idx="1">
                  <c:v>1</c:v>
                </c:pt>
                <c:pt idx="2">
                  <c:v>11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30</c:v>
                </c:pt>
                <c:pt idx="7">
                  <c:v>12</c:v>
                </c:pt>
                <c:pt idx="8">
                  <c:v>6</c:v>
                </c:pt>
                <c:pt idx="9">
                  <c:v>6</c:v>
                </c:pt>
                <c:pt idx="10">
                  <c:v>16</c:v>
                </c:pt>
                <c:pt idx="11">
                  <c:v>15</c:v>
                </c:pt>
                <c:pt idx="12">
                  <c:v>14</c:v>
                </c:pt>
                <c:pt idx="13">
                  <c:v>5</c:v>
                </c:pt>
                <c:pt idx="14">
                  <c:v>20</c:v>
                </c:pt>
                <c:pt idx="15">
                  <c:v>7</c:v>
                </c:pt>
                <c:pt idx="16">
                  <c:v>6</c:v>
                </c:pt>
                <c:pt idx="17">
                  <c:v>4</c:v>
                </c:pt>
                <c:pt idx="18">
                  <c:v>12</c:v>
                </c:pt>
                <c:pt idx="19">
                  <c:v>9</c:v>
                </c:pt>
                <c:pt idx="20">
                  <c:v>4</c:v>
                </c:pt>
                <c:pt idx="21">
                  <c:v>3</c:v>
                </c:pt>
                <c:pt idx="22">
                  <c:v>15</c:v>
                </c:pt>
                <c:pt idx="23">
                  <c:v>7</c:v>
                </c:pt>
                <c:pt idx="24">
                  <c:v>1</c:v>
                </c:pt>
                <c:pt idx="25">
                  <c:v>10</c:v>
                </c:pt>
                <c:pt idx="26">
                  <c:v>6</c:v>
                </c:pt>
                <c:pt idx="27">
                  <c:v>3</c:v>
                </c:pt>
                <c:pt idx="2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B1E-ED40-A515-2230EECAF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084416"/>
        <c:axId val="43148992"/>
      </c:lineChart>
      <c:catAx>
        <c:axId val="161084416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43148992"/>
        <c:crosses val="autoZero"/>
        <c:auto val="1"/>
        <c:lblAlgn val="ctr"/>
        <c:lblOffset val="100"/>
        <c:noMultiLvlLbl val="0"/>
      </c:catAx>
      <c:valAx>
        <c:axId val="4314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6108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3389de189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3389de189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 descr="Tag=AccentColor&#10;Flavor=Light&#10;Target=Fill"/>
          <p:cNvSpPr/>
          <p:nvPr/>
        </p:nvSpPr>
        <p:spPr>
          <a:xfrm flipH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16"/>
          <p:cNvSpPr txBox="1"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 descr="Tag=AccentColor&#10;Flavor=Light&#10;Target=Fill"/>
          <p:cNvSpPr/>
          <p:nvPr/>
        </p:nvSpPr>
        <p:spPr>
          <a:xfrm>
            <a:off x="4726728" y="0"/>
            <a:ext cx="7472381" cy="6858000"/>
          </a:xfrm>
          <a:custGeom>
            <a:avLst/>
            <a:gdLst/>
            <a:ahLst/>
            <a:cxnLst/>
            <a:rect l="l" t="t" r="r" b="b"/>
            <a:pathLst>
              <a:path w="7472381" h="6886575" extrusionOk="0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 descr="Tag=AccentColor&#10;Flavor=Light&#10;Target=Fill"/>
          <p:cNvSpPr/>
          <p:nvPr/>
        </p:nvSpPr>
        <p:spPr>
          <a:xfrm>
            <a:off x="684965" y="1332237"/>
            <a:ext cx="5263732" cy="3841102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26"/>
          <p:cNvSpPr txBox="1"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>
            <a:spLocks noGrp="1"/>
          </p:cNvSpPr>
          <p:nvPr>
            <p:ph type="pic" idx="2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26"/>
          <p:cNvSpPr txBox="1">
            <a:spLocks noGrp="1"/>
          </p:cNvSpPr>
          <p:nvPr>
            <p:ph type="body" idx="1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cap="none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rt Art">
  <p:cSld name="Smart Art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>
            <a:spLocks noGrp="1"/>
          </p:cNvSpPr>
          <p:nvPr>
            <p:ph type="dgm" idx="2"/>
          </p:nvPr>
        </p:nvSpPr>
        <p:spPr>
          <a:xfrm>
            <a:off x="838200" y="2139084"/>
            <a:ext cx="10515600" cy="369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/>
            </a:lvl9pPr>
          </a:lstStyle>
          <a:p>
            <a:endParaRPr/>
          </a:p>
        </p:txBody>
      </p:sp>
      <p:cxnSp>
        <p:nvCxnSpPr>
          <p:cNvPr id="30" name="Google Shape;30;p18"/>
          <p:cNvCxnSpPr/>
          <p:nvPr/>
        </p:nvCxnSpPr>
        <p:spPr>
          <a:xfrm rot="10800000" flipH="1">
            <a:off x="0" y="0"/>
            <a:ext cx="2590800" cy="762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" name="Google Shape;31;p18"/>
          <p:cNvCxnSpPr/>
          <p:nvPr/>
        </p:nvCxnSpPr>
        <p:spPr>
          <a:xfrm flipH="1">
            <a:off x="0" y="0"/>
            <a:ext cx="704850" cy="102790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 descr="Tag=AccentColor&#10;Flavor=Light&#10;Target=Fill"/>
          <p:cNvSpPr/>
          <p:nvPr/>
        </p:nvSpPr>
        <p:spPr>
          <a:xfrm>
            <a:off x="7209816" y="0"/>
            <a:ext cx="4143984" cy="5747660"/>
          </a:xfrm>
          <a:custGeom>
            <a:avLst/>
            <a:gdLst/>
            <a:ahLst/>
            <a:cxnLst/>
            <a:rect l="l" t="t" r="r" b="b"/>
            <a:pathLst>
              <a:path w="3843750" h="5956080" extrusionOk="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2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2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3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4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 descr="Tag=AccentColor&#10;Flavor=Light&#10;Target=Fill"/>
          <p:cNvSpPr/>
          <p:nvPr/>
        </p:nvSpPr>
        <p:spPr>
          <a:xfrm flipH="1">
            <a:off x="1969639" y="181596"/>
            <a:ext cx="8252722" cy="6022258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 descr="Mask ID=&#10;Mask position=bottom, center&#10;Mask family= brushstroke, landscape, wide"/>
          <p:cNvSpPr/>
          <p:nvPr/>
        </p:nvSpPr>
        <p:spPr>
          <a:xfrm>
            <a:off x="1768100" y="-1"/>
            <a:ext cx="10423900" cy="5920155"/>
          </a:xfrm>
          <a:custGeom>
            <a:avLst/>
            <a:gdLst/>
            <a:ahLst/>
            <a:cxnLst/>
            <a:rect l="l" t="t" r="r" b="b"/>
            <a:pathLst>
              <a:path w="10423900" h="5491534" extrusionOk="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838200" y="1406005"/>
            <a:ext cx="5257800" cy="280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</a:pPr>
            <a:r>
              <a:rPr lang="pt-BR"/>
              <a:t>Democracia no Brasil e Presidencialismo de Coalizão</a:t>
            </a:r>
            <a:endParaRPr/>
          </a:p>
        </p:txBody>
      </p:sp>
      <p:sp>
        <p:nvSpPr>
          <p:cNvPr id="107" name="Google Shape;107;p1"/>
          <p:cNvSpPr txBox="1">
            <a:spLocks noGrp="1"/>
          </p:cNvSpPr>
          <p:nvPr>
            <p:ph type="subTitle" idx="1"/>
          </p:nvPr>
        </p:nvSpPr>
        <p:spPr>
          <a:xfrm>
            <a:off x="838199" y="4279787"/>
            <a:ext cx="5257800" cy="146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/>
              <a:t>PROF. LEONARDO AVRITZER</a:t>
            </a:r>
            <a:endParaRPr/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3">
            <a:alphaModFix/>
          </a:blip>
          <a:srcRect l="21096" r="12069" b="2"/>
          <a:stretch/>
        </p:blipFill>
        <p:spPr>
          <a:xfrm>
            <a:off x="7136182" y="10"/>
            <a:ext cx="4226140" cy="5785607"/>
          </a:xfrm>
          <a:custGeom>
            <a:avLst/>
            <a:gdLst/>
            <a:ahLst/>
            <a:cxnLst/>
            <a:rect l="l" t="t" r="r" b="b"/>
            <a:pathLst>
              <a:path w="4226140" h="5785617" extrusionOk="0">
                <a:moveTo>
                  <a:pt x="0" y="0"/>
                </a:moveTo>
                <a:lnTo>
                  <a:pt x="4226140" y="0"/>
                </a:lnTo>
                <a:cubicBezTo>
                  <a:pt x="4198013" y="675255"/>
                  <a:pt x="4161526" y="1305268"/>
                  <a:pt x="4121998" y="1488576"/>
                </a:cubicBezTo>
                <a:cubicBezTo>
                  <a:pt x="3622189" y="3809910"/>
                  <a:pt x="3457992" y="3861183"/>
                  <a:pt x="3457992" y="3861183"/>
                </a:cubicBezTo>
                <a:cubicBezTo>
                  <a:pt x="3457992" y="3861183"/>
                  <a:pt x="3429106" y="3612863"/>
                  <a:pt x="3391098" y="3490211"/>
                </a:cubicBezTo>
                <a:cubicBezTo>
                  <a:pt x="3383496" y="3662796"/>
                  <a:pt x="3234124" y="4346763"/>
                  <a:pt x="3207898" y="4373907"/>
                </a:cubicBezTo>
                <a:cubicBezTo>
                  <a:pt x="3201437" y="4357821"/>
                  <a:pt x="3194595" y="4339726"/>
                  <a:pt x="3188133" y="4322299"/>
                </a:cubicBezTo>
                <a:cubicBezTo>
                  <a:pt x="3166469" y="4356481"/>
                  <a:pt x="3139103" y="4388317"/>
                  <a:pt x="3101094" y="4416132"/>
                </a:cubicBezTo>
                <a:cubicBezTo>
                  <a:pt x="2970346" y="4511974"/>
                  <a:pt x="3011015" y="4677855"/>
                  <a:pt x="2958184" y="4813241"/>
                </a:cubicBezTo>
                <a:cubicBezTo>
                  <a:pt x="2685284" y="4720414"/>
                  <a:pt x="2793608" y="4492202"/>
                  <a:pt x="2745338" y="4313922"/>
                </a:cubicBezTo>
                <a:cubicBezTo>
                  <a:pt x="2569739" y="4777385"/>
                  <a:pt x="2488401" y="4682212"/>
                  <a:pt x="2424928" y="4866524"/>
                </a:cubicBezTo>
                <a:cubicBezTo>
                  <a:pt x="2346250" y="5095407"/>
                  <a:pt x="2343970" y="5150031"/>
                  <a:pt x="2343970" y="5150031"/>
                </a:cubicBezTo>
                <a:cubicBezTo>
                  <a:pt x="2200678" y="4972085"/>
                  <a:pt x="2255031" y="4774703"/>
                  <a:pt x="2205240" y="4562911"/>
                </a:cubicBezTo>
                <a:cubicBezTo>
                  <a:pt x="2147466" y="4492872"/>
                  <a:pt x="2120862" y="4418812"/>
                  <a:pt x="2106038" y="4342071"/>
                </a:cubicBezTo>
                <a:cubicBezTo>
                  <a:pt x="2074112" y="4296495"/>
                  <a:pt x="2028881" y="4506612"/>
                  <a:pt x="1976430" y="4460032"/>
                </a:cubicBezTo>
                <a:cubicBezTo>
                  <a:pt x="1932340" y="4676850"/>
                  <a:pt x="1845302" y="4884620"/>
                  <a:pt x="1772325" y="5148354"/>
                </a:cubicBezTo>
                <a:cubicBezTo>
                  <a:pt x="1735078" y="5282066"/>
                  <a:pt x="1679965" y="5271006"/>
                  <a:pt x="1680346" y="5258608"/>
                </a:cubicBezTo>
                <a:cubicBezTo>
                  <a:pt x="1682626" y="4944941"/>
                  <a:pt x="1756362" y="4963372"/>
                  <a:pt x="1722915" y="4649036"/>
                </a:cubicBezTo>
                <a:cubicBezTo>
                  <a:pt x="1719114" y="4593407"/>
                  <a:pt x="1751801" y="4501920"/>
                  <a:pt x="1665522" y="4490862"/>
                </a:cubicBezTo>
                <a:cubicBezTo>
                  <a:pt x="1553778" y="4479468"/>
                  <a:pt x="1576582" y="4595082"/>
                  <a:pt x="1565181" y="4645684"/>
                </a:cubicBezTo>
                <a:cubicBezTo>
                  <a:pt x="1524892" y="4848093"/>
                  <a:pt x="1504748" y="4983479"/>
                  <a:pt x="1479662" y="5190580"/>
                </a:cubicBezTo>
                <a:cubicBezTo>
                  <a:pt x="1467118" y="5278045"/>
                  <a:pt x="1484983" y="5384611"/>
                  <a:pt x="1317746" y="5348754"/>
                </a:cubicBezTo>
                <a:cubicBezTo>
                  <a:pt x="1154311" y="5372882"/>
                  <a:pt x="1206383" y="5535411"/>
                  <a:pt x="1128085" y="5616845"/>
                </a:cubicBezTo>
                <a:cubicBezTo>
                  <a:pt x="1037246" y="5573280"/>
                  <a:pt x="1101099" y="5459341"/>
                  <a:pt x="979473" y="5424488"/>
                </a:cubicBezTo>
                <a:cubicBezTo>
                  <a:pt x="1016341" y="5586684"/>
                  <a:pt x="746863" y="5562555"/>
                  <a:pt x="748003" y="5724081"/>
                </a:cubicBezTo>
                <a:cubicBezTo>
                  <a:pt x="586847" y="5854440"/>
                  <a:pt x="512731" y="5755916"/>
                  <a:pt x="454578" y="5630249"/>
                </a:cubicBezTo>
                <a:cubicBezTo>
                  <a:pt x="381983" y="5467049"/>
                  <a:pt x="406308" y="5292454"/>
                  <a:pt x="395286" y="5116854"/>
                </a:cubicBezTo>
                <a:cubicBezTo>
                  <a:pt x="371340" y="4896349"/>
                  <a:pt x="305966" y="4749905"/>
                  <a:pt x="309387" y="4526719"/>
                </a:cubicBezTo>
                <a:cubicBezTo>
                  <a:pt x="260356" y="4381615"/>
                  <a:pt x="274420" y="4226792"/>
                  <a:pt x="261117" y="4072305"/>
                </a:cubicBezTo>
                <a:cubicBezTo>
                  <a:pt x="230710" y="3841746"/>
                  <a:pt x="193461" y="3986516"/>
                  <a:pt x="159254" y="3753611"/>
                </a:cubicBezTo>
                <a:cubicBezTo>
                  <a:pt x="125427" y="3524058"/>
                  <a:pt x="79817" y="2370261"/>
                  <a:pt x="79437" y="2368586"/>
                </a:cubicBezTo>
                <a:cubicBezTo>
                  <a:pt x="79817" y="2368586"/>
                  <a:pt x="13303" y="1194346"/>
                  <a:pt x="0" y="335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pt-BR"/>
              <a:t>Emendas constitucionais no Congresso brasileiro de 1989 a 2020.</a:t>
            </a:r>
            <a:endParaRPr/>
          </a:p>
        </p:txBody>
      </p:sp>
      <p:graphicFrame>
        <p:nvGraphicFramePr>
          <p:cNvPr id="158" name="Google Shape;158;p9"/>
          <p:cNvGraphicFramePr/>
          <p:nvPr/>
        </p:nvGraphicFramePr>
        <p:xfrm>
          <a:off x="1808018" y="1791195"/>
          <a:ext cx="8250381" cy="4487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>
                <a:latin typeface="Century Gothic"/>
                <a:ea typeface="Century Gothic"/>
                <a:cs typeface="Century Gothic"/>
                <a:sym typeface="Century Gothic"/>
              </a:rPr>
              <a:t>O esvaziamento da Caixa de Ferramentas</a:t>
            </a:r>
            <a:endParaRPr/>
          </a:p>
        </p:txBody>
      </p:sp>
      <p:sp>
        <p:nvSpPr>
          <p:cNvPr id="195" name="Google Shape;19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pic>
        <p:nvPicPr>
          <p:cNvPr id="196" name="Google Shape;196;p12" descr="Caixa de ferramenta sanfonada com 5 gavetas, 50cm, reforçada, cor vermelha  |Soldamaq |4496PI - Soldamaq - A mais profission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992" y="1685915"/>
            <a:ext cx="4675208" cy="467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2" descr="Perguntas estrutura de tópico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2899" y="2243559"/>
            <a:ext cx="3181109" cy="318110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2"/>
          <p:cNvSpPr txBox="1"/>
          <p:nvPr/>
        </p:nvSpPr>
        <p:spPr>
          <a:xfrm>
            <a:off x="2145556" y="3144361"/>
            <a:ext cx="5436344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Emenda Parlamentar</a:t>
            </a:r>
            <a:r>
              <a:rPr lang="pt-BR" sz="2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i="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Evolução histórica da execução das despesas para emendas parlamentares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8" name="Google Shape;188;p11" descr="Gráfico, Gráfico de linhas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2657" y="1690688"/>
            <a:ext cx="9526685" cy="4599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1" descr="Interface gráfica do usuário, Aplicativ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9030" y="5943020"/>
            <a:ext cx="525780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pt-BR" sz="4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Ciclo Centrífugo - Crise de Governança</a:t>
            </a:r>
            <a:endParaRPr sz="48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4" name="Google Shape;204;p14" descr="Diagra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505" y="1751894"/>
            <a:ext cx="7350744" cy="4869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pt-BR"/>
              <a:t>Presidencialismo de Coalizão</a:t>
            </a:r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400"/>
              <a:t>O poder judiciário aumentou suas prerrogativas a partir de 1990 e, a princípio, tomou um conjunto de decisões que não estavam diretamente ligadas à estabilização da governabilidade. Isso é verdade, pelo menos, até 2018. A partir do terceiro mandato do presidente Lula, vemos uma mudança no presidencialismo de coalizão, com a entrada do poder judiciário na coalizão estabilizadora da governabilidade.</a:t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3389de1892_0_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>
                <a:solidFill>
                  <a:srgbClr val="1F212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Dino determina suspensão do pagamento de R$ 4,2 bilhões emendas e pede investigação da PF</a:t>
            </a:r>
            <a:endParaRPr/>
          </a:p>
        </p:txBody>
      </p:sp>
      <p:sp>
        <p:nvSpPr>
          <p:cNvPr id="210" name="Google Shape;210;g33389de1892_0_13"/>
          <p:cNvSpPr>
            <a:spLocks noGrp="1"/>
          </p:cNvSpPr>
          <p:nvPr>
            <p:ph type="dgm" idx="2"/>
          </p:nvPr>
        </p:nvSpPr>
        <p:spPr>
          <a:xfrm>
            <a:off x="636475" y="2296975"/>
            <a:ext cx="4194900" cy="364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500" b="1">
                <a:solidFill>
                  <a:srgbClr val="1F212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"Além das determinações acima emitidas, consigno que o Poder Executivo só poderá executar as emendas parlamentares relativas ao ano de 2025 com a conclusão de todas as medidas corretivas já ordenadas [...] com o registro de todas as informações a serem fornecidas pelo Poder Legislativo e pelos órgãos do Poder Executivo, nos EXATOS TERMOS DAS DECISÕES DO PLENÁRIO DO STF", afirma a decisão.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1" name="Google Shape;211;g33389de1892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8225" y="2033671"/>
            <a:ext cx="6265576" cy="417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>
                <a:latin typeface="Century Gothic"/>
                <a:ea typeface="Century Gothic"/>
                <a:cs typeface="Century Gothic"/>
                <a:sym typeface="Century Gothic"/>
              </a:rPr>
              <a:t>O novo papel do Judiciário no Presidencialismo de Coalizão</a:t>
            </a:r>
            <a:endParaRPr/>
          </a:p>
        </p:txBody>
      </p:sp>
      <p:grpSp>
        <p:nvGrpSpPr>
          <p:cNvPr id="217" name="Google Shape;217;p13"/>
          <p:cNvGrpSpPr/>
          <p:nvPr/>
        </p:nvGrpSpPr>
        <p:grpSpPr>
          <a:xfrm>
            <a:off x="90748" y="2236210"/>
            <a:ext cx="11799989" cy="3024751"/>
            <a:chOff x="1373418" y="354303"/>
            <a:chExt cx="7199505" cy="1631385"/>
          </a:xfrm>
        </p:grpSpPr>
        <p:sp>
          <p:nvSpPr>
            <p:cNvPr id="218" name="Google Shape;218;p13"/>
            <p:cNvSpPr/>
            <p:nvPr/>
          </p:nvSpPr>
          <p:spPr>
            <a:xfrm>
              <a:off x="4249643" y="354303"/>
              <a:ext cx="1604700" cy="1604700"/>
            </a:xfrm>
            <a:prstGeom prst="ellipse">
              <a:avLst/>
            </a:prstGeom>
            <a:solidFill>
              <a:srgbClr val="D7355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3"/>
            <p:cNvSpPr txBox="1"/>
            <p:nvPr/>
          </p:nvSpPr>
          <p:spPr>
            <a:xfrm>
              <a:off x="4523321" y="518434"/>
              <a:ext cx="1134600" cy="113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entury Gothic"/>
                <a:buNone/>
              </a:pPr>
              <a:r>
                <a:rPr lang="pt-BR" sz="25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Poder Legislativo fortalecido</a:t>
              </a:r>
              <a:endParaRPr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Google Shape;220;p13"/>
            <p:cNvSpPr/>
            <p:nvPr/>
          </p:nvSpPr>
          <p:spPr>
            <a:xfrm rot="11058">
              <a:off x="6180369" y="891245"/>
              <a:ext cx="640458" cy="57616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E7A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 txBox="1"/>
            <p:nvPr/>
          </p:nvSpPr>
          <p:spPr>
            <a:xfrm rot="11058">
              <a:off x="6180369" y="1006199"/>
              <a:ext cx="467609" cy="3456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endParaRPr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6968370" y="381135"/>
              <a:ext cx="1604553" cy="1604553"/>
            </a:xfrm>
            <a:prstGeom prst="ellipse">
              <a:avLst/>
            </a:prstGeom>
            <a:solidFill>
              <a:srgbClr val="D7355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3"/>
            <p:cNvSpPr txBox="1"/>
            <p:nvPr/>
          </p:nvSpPr>
          <p:spPr>
            <a:xfrm>
              <a:off x="7203351" y="616116"/>
              <a:ext cx="1134591" cy="1134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entury Gothic"/>
                <a:buNone/>
              </a:pPr>
              <a:r>
                <a:rPr lang="pt-BR" sz="25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Bloqueio de agendas e processos pelo poder Judiciário</a:t>
              </a:r>
              <a:endParaRPr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1373418" y="379788"/>
              <a:ext cx="1604553" cy="1604553"/>
            </a:xfrm>
            <a:prstGeom prst="ellipse">
              <a:avLst/>
            </a:prstGeom>
            <a:solidFill>
              <a:srgbClr val="D7355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3"/>
            <p:cNvSpPr txBox="1"/>
            <p:nvPr/>
          </p:nvSpPr>
          <p:spPr>
            <a:xfrm>
              <a:off x="1373488" y="608033"/>
              <a:ext cx="1604400" cy="109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entury Gothic"/>
                <a:buNone/>
              </a:pPr>
              <a:r>
                <a:rPr lang="pt-BR" sz="25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Poder Executivo enfraquecido </a:t>
              </a:r>
              <a:endParaRPr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Google Shape;226;p13"/>
            <p:cNvSpPr/>
            <p:nvPr/>
          </p:nvSpPr>
          <p:spPr>
            <a:xfrm rot="-7903">
              <a:off x="3303268" y="912665"/>
              <a:ext cx="783002" cy="54150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E7A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3"/>
            <p:cNvSpPr txBox="1"/>
            <p:nvPr/>
          </p:nvSpPr>
          <p:spPr>
            <a:xfrm rot="-7513">
              <a:off x="3303031" y="1016462"/>
              <a:ext cx="620645" cy="324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entury Gothic"/>
                <a:buNone/>
              </a:pPr>
              <a:endParaRPr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pt-BR"/>
              <a:t>Presidencialismo de Coalizão no Brasil</a:t>
            </a:r>
            <a:endParaRPr/>
          </a:p>
        </p:txBody>
      </p:sp>
      <p:sp>
        <p:nvSpPr>
          <p:cNvPr id="114" name="Google Shape;114;p2"/>
          <p:cNvSpPr txBox="1">
            <a:spLocks noGrp="1"/>
          </p:cNvSpPr>
          <p:nvPr>
            <p:ph type="body" idx="1"/>
          </p:nvPr>
        </p:nvSpPr>
        <p:spPr>
          <a:xfrm>
            <a:off x="838200" y="2379200"/>
            <a:ext cx="6366164" cy="338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Sistema político no qual o presidente recebe a maioria absoluta dos votos mas o seu partido não tem maioria no parlamento.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Funciona desde 1989</a:t>
            </a:r>
            <a:endParaRPr/>
          </a:p>
        </p:txBody>
      </p:sp>
      <p:pic>
        <p:nvPicPr>
          <p:cNvPr id="115" name="Google Shape;115;p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4342" y="2682125"/>
            <a:ext cx="4078672" cy="271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pt-BR"/>
              <a:t>Presidencialismo de Coalizão no Brasil</a:t>
            </a:r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Existem três limites principais gerados pelo presidencialismo de coalizão: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b="1"/>
              <a:t>a) Custos crescentes da fragmentação partidária;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Fernando Henrique 9 partidos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Lula 10 partidos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Dilma 11 partidos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b="1"/>
              <a:t>b) Desorganização gerada pela distribuição de cargos;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Número de ministros FHC 96, Lula 104, Dilma 97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b="1"/>
              <a:t>c) Propensão à corrupção gerada pela distribuição de cargos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Presidencialismo de Coalizão</a:t>
            </a:r>
            <a:endParaRPr sz="3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0"/>
          <p:cNvPicPr preferRelativeResize="0"/>
          <p:nvPr/>
        </p:nvPicPr>
        <p:blipFill rotWithShape="1">
          <a:blip r:embed="rId3">
            <a:alphaModFix/>
          </a:blip>
          <a:srcRect l="7930"/>
          <a:stretch/>
        </p:blipFill>
        <p:spPr>
          <a:xfrm>
            <a:off x="6470007" y="1378527"/>
            <a:ext cx="4468339" cy="4100945"/>
          </a:xfrm>
          <a:custGeom>
            <a:avLst/>
            <a:gdLst/>
            <a:ahLst/>
            <a:cxnLst/>
            <a:rect l="l" t="t" r="r" b="b"/>
            <a:pathLst>
              <a:path w="7472381" h="6886575" extrusionOk="0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67" name="Google Shape;167;p10"/>
          <p:cNvGrpSpPr/>
          <p:nvPr/>
        </p:nvGrpSpPr>
        <p:grpSpPr>
          <a:xfrm>
            <a:off x="838200" y="2369349"/>
            <a:ext cx="5063700" cy="3706404"/>
            <a:chOff x="0" y="452"/>
            <a:chExt cx="5063700" cy="3706404"/>
          </a:xfrm>
        </p:grpSpPr>
        <p:cxnSp>
          <p:nvCxnSpPr>
            <p:cNvPr id="168" name="Google Shape;168;p10"/>
            <p:cNvCxnSpPr/>
            <p:nvPr/>
          </p:nvCxnSpPr>
          <p:spPr>
            <a:xfrm>
              <a:off x="0" y="452"/>
              <a:ext cx="5063700" cy="0"/>
            </a:xfrm>
            <a:prstGeom prst="straightConnector1">
              <a:avLst/>
            </a:prstGeom>
            <a:gradFill>
              <a:gsLst>
                <a:gs pos="0">
                  <a:srgbClr val="CF4C8E"/>
                </a:gs>
                <a:gs pos="50000">
                  <a:srgbClr val="CE1A82"/>
                </a:gs>
                <a:gs pos="100000">
                  <a:srgbClr val="BD1073"/>
                </a:gs>
              </a:gsLst>
              <a:lin ang="5400000" scaled="0"/>
            </a:gradFill>
            <a:ln w="9525" cap="flat" cmpd="sng">
              <a:solidFill>
                <a:srgbClr val="C6248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9" name="Google Shape;169;p10"/>
            <p:cNvSpPr/>
            <p:nvPr/>
          </p:nvSpPr>
          <p:spPr>
            <a:xfrm>
              <a:off x="0" y="452"/>
              <a:ext cx="5063700" cy="74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0"/>
            <p:cNvSpPr txBox="1"/>
            <p:nvPr/>
          </p:nvSpPr>
          <p:spPr>
            <a:xfrm>
              <a:off x="0" y="452"/>
              <a:ext cx="5063700" cy="74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None/>
              </a:pPr>
              <a:r>
                <a:rPr lang="pt-BR" sz="2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Presidente não tem maioria no Congresso</a:t>
              </a:r>
              <a:endParaRPr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71" name="Google Shape;171;p10"/>
            <p:cNvCxnSpPr/>
            <p:nvPr/>
          </p:nvCxnSpPr>
          <p:spPr>
            <a:xfrm>
              <a:off x="0" y="741728"/>
              <a:ext cx="5063700" cy="0"/>
            </a:xfrm>
            <a:prstGeom prst="straightConnector1">
              <a:avLst/>
            </a:prstGeom>
            <a:gradFill>
              <a:gsLst>
                <a:gs pos="0">
                  <a:srgbClr val="CF4C8E"/>
                </a:gs>
                <a:gs pos="50000">
                  <a:srgbClr val="CE1A82"/>
                </a:gs>
                <a:gs pos="100000">
                  <a:srgbClr val="BD1073"/>
                </a:gs>
              </a:gsLst>
              <a:lin ang="5400000" scaled="0"/>
            </a:gradFill>
            <a:ln w="9525" cap="flat" cmpd="sng">
              <a:solidFill>
                <a:srgbClr val="C6248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2" name="Google Shape;172;p10"/>
            <p:cNvSpPr/>
            <p:nvPr/>
          </p:nvSpPr>
          <p:spPr>
            <a:xfrm>
              <a:off x="0" y="741728"/>
              <a:ext cx="5063700" cy="74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3" name="Google Shape;173;p10"/>
            <p:cNvCxnSpPr/>
            <p:nvPr/>
          </p:nvCxnSpPr>
          <p:spPr>
            <a:xfrm>
              <a:off x="0" y="1483004"/>
              <a:ext cx="5063700" cy="0"/>
            </a:xfrm>
            <a:prstGeom prst="straightConnector1">
              <a:avLst/>
            </a:prstGeom>
            <a:gradFill>
              <a:gsLst>
                <a:gs pos="0">
                  <a:srgbClr val="CF4C8E"/>
                </a:gs>
                <a:gs pos="50000">
                  <a:srgbClr val="CE1A82"/>
                </a:gs>
                <a:gs pos="100000">
                  <a:srgbClr val="BD1073"/>
                </a:gs>
              </a:gsLst>
              <a:lin ang="5400000" scaled="0"/>
            </a:gradFill>
            <a:ln w="9525" cap="flat" cmpd="sng">
              <a:solidFill>
                <a:srgbClr val="C6248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4" name="Google Shape;174;p10"/>
            <p:cNvSpPr/>
            <p:nvPr/>
          </p:nvSpPr>
          <p:spPr>
            <a:xfrm>
              <a:off x="0" y="1483004"/>
              <a:ext cx="5063700" cy="74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0"/>
            <p:cNvSpPr txBox="1"/>
            <p:nvPr/>
          </p:nvSpPr>
          <p:spPr>
            <a:xfrm>
              <a:off x="0" y="1483004"/>
              <a:ext cx="5063700" cy="74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None/>
              </a:pPr>
              <a:r>
                <a:rPr lang="pt-BR" sz="2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Emendas</a:t>
              </a:r>
              <a:endParaRPr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76" name="Google Shape;176;p10"/>
            <p:cNvCxnSpPr/>
            <p:nvPr/>
          </p:nvCxnSpPr>
          <p:spPr>
            <a:xfrm>
              <a:off x="0" y="2224280"/>
              <a:ext cx="5063700" cy="0"/>
            </a:xfrm>
            <a:prstGeom prst="straightConnector1">
              <a:avLst/>
            </a:prstGeom>
            <a:gradFill>
              <a:gsLst>
                <a:gs pos="0">
                  <a:srgbClr val="CF4C8E"/>
                </a:gs>
                <a:gs pos="50000">
                  <a:srgbClr val="CE1A82"/>
                </a:gs>
                <a:gs pos="100000">
                  <a:srgbClr val="BD1073"/>
                </a:gs>
              </a:gsLst>
              <a:lin ang="5400000" scaled="0"/>
            </a:gradFill>
            <a:ln w="9525" cap="flat" cmpd="sng">
              <a:solidFill>
                <a:srgbClr val="C6248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7" name="Google Shape;177;p10"/>
            <p:cNvSpPr/>
            <p:nvPr/>
          </p:nvSpPr>
          <p:spPr>
            <a:xfrm>
              <a:off x="0" y="2224280"/>
              <a:ext cx="5063700" cy="74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0"/>
            <p:cNvSpPr txBox="1"/>
            <p:nvPr/>
          </p:nvSpPr>
          <p:spPr>
            <a:xfrm>
              <a:off x="0" y="2224280"/>
              <a:ext cx="5063700" cy="74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None/>
              </a:pPr>
              <a:r>
                <a:rPr lang="pt-BR" sz="2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Liberação de emendas</a:t>
              </a:r>
              <a:endParaRPr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79" name="Google Shape;179;p10"/>
            <p:cNvCxnSpPr/>
            <p:nvPr/>
          </p:nvCxnSpPr>
          <p:spPr>
            <a:xfrm>
              <a:off x="0" y="2965556"/>
              <a:ext cx="5063700" cy="0"/>
            </a:xfrm>
            <a:prstGeom prst="straightConnector1">
              <a:avLst/>
            </a:prstGeom>
            <a:gradFill>
              <a:gsLst>
                <a:gs pos="0">
                  <a:srgbClr val="CF4C8E"/>
                </a:gs>
                <a:gs pos="50000">
                  <a:srgbClr val="CE1A82"/>
                </a:gs>
                <a:gs pos="100000">
                  <a:srgbClr val="BD1073"/>
                </a:gs>
              </a:gsLst>
              <a:lin ang="5400000" scaled="0"/>
            </a:gradFill>
            <a:ln w="9525" cap="flat" cmpd="sng">
              <a:solidFill>
                <a:srgbClr val="C6248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0" name="Google Shape;180;p10"/>
            <p:cNvSpPr/>
            <p:nvPr/>
          </p:nvSpPr>
          <p:spPr>
            <a:xfrm>
              <a:off x="0" y="2965556"/>
              <a:ext cx="5063700" cy="74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0"/>
            <p:cNvSpPr txBox="1"/>
            <p:nvPr/>
          </p:nvSpPr>
          <p:spPr>
            <a:xfrm>
              <a:off x="0" y="2965556"/>
              <a:ext cx="5063700" cy="74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None/>
              </a:pPr>
              <a:r>
                <a:rPr lang="pt-BR" sz="2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Cargos no executivo</a:t>
              </a:r>
              <a:endParaRPr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2" name="Google Shape;182;p10"/>
            <p:cNvSpPr txBox="1"/>
            <p:nvPr/>
          </p:nvSpPr>
          <p:spPr>
            <a:xfrm>
              <a:off x="0" y="741728"/>
              <a:ext cx="5063700" cy="74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None/>
              </a:pPr>
              <a:r>
                <a:rPr lang="pt-BR" sz="2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Caixa de ferramentas</a:t>
              </a:r>
              <a:endParaRPr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6B05A-D738-0E98-8E5C-E0B04FFDD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 Centrípeto – Alta Capacidade de Governança Abranches</a:t>
            </a:r>
          </a:p>
        </p:txBody>
      </p:sp>
      <p:pic>
        <p:nvPicPr>
          <p:cNvPr id="5" name="Imagem 4" descr="Diagrama, Esquemático&#10;&#10;Descrição gerada automaticamente">
            <a:extLst>
              <a:ext uri="{FF2B5EF4-FFF2-40B4-BE49-F238E27FC236}">
                <a16:creationId xmlns:a16="http://schemas.microsoft.com/office/drawing/2014/main" id="{FF3B32B9-9166-0882-568D-10612C891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405" y="1690688"/>
            <a:ext cx="8507190" cy="498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2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pt-BR"/>
              <a:t>Presidencialismo de Coalizão</a:t>
            </a:r>
            <a:endParaRPr/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400"/>
              <a:t>O presidencialismo de coalizão pode ser entendido de duas formas: como solução institucional para um problema político específico, a saber, uma configuração da relação entre eleições presidenciais e representação proporcional no Congresso, na qual o presidente não alcança a maioria na Casa; ou como maneira de realizar amplas coalizões que despolitizam uma agenda progressista da política no Brasil. Em uma situação, o presidencialismo de coalizão pode gerar governabilidade, enquanto na outra, cria problemas para a sua manutenção.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pt-BR" sz="3600"/>
              <a:t>Composição congresso nacional</a:t>
            </a:r>
            <a:br>
              <a:rPr lang="pt-BR" sz="3600"/>
            </a:br>
            <a:r>
              <a:rPr lang="pt-BR" sz="3600"/>
              <a:t> (Eleições 2022)</a:t>
            </a:r>
            <a:endParaRPr/>
          </a:p>
        </p:txBody>
      </p:sp>
      <p:pic>
        <p:nvPicPr>
          <p:cNvPr id="139" name="Google Shape;139;p6" descr="Uma imagem contendo Gráfic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953" y="1939636"/>
            <a:ext cx="3878361" cy="484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 descr="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3675" y="1939636"/>
            <a:ext cx="3878361" cy="484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838200" y="5313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pt-BR" sz="2800"/>
              <a:t>Dinâmica das votações sobre temas centrais para o Governo na Câmara dos Deputados – fevereiro/setembro de 2023</a:t>
            </a:r>
            <a:endParaRPr sz="2800"/>
          </a:p>
        </p:txBody>
      </p:sp>
      <p:graphicFrame>
        <p:nvGraphicFramePr>
          <p:cNvPr id="146" name="Google Shape;146;p7"/>
          <p:cNvGraphicFramePr/>
          <p:nvPr/>
        </p:nvGraphicFramePr>
        <p:xfrm>
          <a:off x="838201" y="2369126"/>
          <a:ext cx="10710325" cy="3004040"/>
        </p:xfrm>
        <a:graphic>
          <a:graphicData uri="http://schemas.openxmlformats.org/drawingml/2006/table">
            <a:tbl>
              <a:tblPr>
                <a:noFill/>
                <a:tableStyleId>{A8169CE2-6E65-4324-8D57-21530D95D9B1}</a:tableStyleId>
              </a:tblPr>
              <a:tblGrid>
                <a:gridCol w="277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050">
                <a:tc>
                  <a:txBody>
                    <a:bodyPr/>
                    <a:lstStyle/>
                    <a:p>
                      <a:pPr marL="73152" marR="146304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Votações centrais  no primeiro semestre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0700" marR="80700" marT="11200" marB="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3152" marR="64008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Número mínimo de  votos da oposição do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73152" marR="0" lvl="0" indent="0" algn="ctr" rtl="0">
                        <a:lnSpc>
                          <a:spcPct val="9093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governo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0700" marR="80700" marT="11200" marB="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4008" marR="73152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Número máximo   de votos da esquerda isolada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0700" marR="80700" marT="11200" marB="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3152" marR="192024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Votação dos independentes do centrão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0700" marR="80700" marT="11200" marB="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900">
                <a:tc>
                  <a:txBody>
                    <a:bodyPr/>
                    <a:lstStyle/>
                    <a:p>
                      <a:pPr marL="73152" marR="27432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Decreto do saneamento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0700" marR="80700" marT="11200" marB="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----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0700" marR="80700" marT="11200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0700" marR="80700" marT="11200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0700" marR="80700" marT="11200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300">
                <a:tc>
                  <a:txBody>
                    <a:bodyPr/>
                    <a:lstStyle/>
                    <a:p>
                      <a:pPr marL="73152" marR="27432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Marco temporal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0700" marR="80700" marT="11200" marB="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----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0700" marR="80700" marT="11200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0700" marR="80700" marT="11200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0700" marR="80700" marT="11200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725">
                <a:tc>
                  <a:txBody>
                    <a:bodyPr/>
                    <a:lstStyle/>
                    <a:p>
                      <a:pPr marL="73152" marR="27432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 de organização  do governo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0700" marR="80700" marT="11200" marB="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125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0700" marR="80700" marT="11200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----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0700" marR="80700" marT="11200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107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0700" marR="80700" marT="11200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400">
                <a:tc>
                  <a:txBody>
                    <a:bodyPr/>
                    <a:lstStyle/>
                    <a:p>
                      <a:pPr marL="73152" marR="27432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Arcabouço fiscal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27432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0700" marR="80700" marT="112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----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0700" marR="80700" marT="11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----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0700" marR="80700" marT="11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i="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115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0700" marR="80700" marT="11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pt-BR"/>
              <a:t>Projetos de lei propostos no Congresso brasileiro de 1989 a 2020. </a:t>
            </a:r>
            <a:endParaRPr/>
          </a:p>
        </p:txBody>
      </p:sp>
      <p:graphicFrame>
        <p:nvGraphicFramePr>
          <p:cNvPr id="152" name="Google Shape;152;p8"/>
          <p:cNvGraphicFramePr/>
          <p:nvPr/>
        </p:nvGraphicFramePr>
        <p:xfrm>
          <a:off x="1461656" y="1938913"/>
          <a:ext cx="8970818" cy="455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B1631"/>
      </a:dk2>
      <a:lt2>
        <a:srgbClr val="F0F3F3"/>
      </a:lt2>
      <a:accent1>
        <a:srgbClr val="D73851"/>
      </a:accent1>
      <a:accent2>
        <a:srgbClr val="C62781"/>
      </a:accent2>
      <a:accent3>
        <a:srgbClr val="D738D5"/>
      </a:accent3>
      <a:accent4>
        <a:srgbClr val="8527C6"/>
      </a:accent4>
      <a:accent5>
        <a:srgbClr val="5538D7"/>
      </a:accent5>
      <a:accent6>
        <a:srgbClr val="274CC6"/>
      </a:accent6>
      <a:hlink>
        <a:srgbClr val="784FC4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524</Words>
  <Application>Microsoft Office PowerPoint</Application>
  <PresentationFormat>Widescreen</PresentationFormat>
  <Paragraphs>62</Paragraphs>
  <Slides>16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Century Gothic</vt:lpstr>
      <vt:lpstr>Times New Roman</vt:lpstr>
      <vt:lpstr>Arial</vt:lpstr>
      <vt:lpstr>BrushVTI</vt:lpstr>
      <vt:lpstr>Democracia no Brasil e Presidencialismo de Coalizão</vt:lpstr>
      <vt:lpstr>Presidencialismo de Coalizão no Brasil</vt:lpstr>
      <vt:lpstr>Presidencialismo de Coalizão no Brasil</vt:lpstr>
      <vt:lpstr>Presidencialismo de Coalizão</vt:lpstr>
      <vt:lpstr>Ciclo Centrípeto – Alta Capacidade de Governança Abranches</vt:lpstr>
      <vt:lpstr>Presidencialismo de Coalizão</vt:lpstr>
      <vt:lpstr>Composição congresso nacional  (Eleições 2022)</vt:lpstr>
      <vt:lpstr>Dinâmica das votações sobre temas centrais para o Governo na Câmara dos Deputados – fevereiro/setembro de 2023</vt:lpstr>
      <vt:lpstr>Projetos de lei propostos no Congresso brasileiro de 1989 a 2020. </vt:lpstr>
      <vt:lpstr>Emendas constitucionais no Congresso brasileiro de 1989 a 2020.</vt:lpstr>
      <vt:lpstr>O esvaziamento da Caixa de Ferramentas</vt:lpstr>
      <vt:lpstr>Evolução histórica da execução das despesas para emendas parlamentares</vt:lpstr>
      <vt:lpstr>Ciclo Centrífugo - Crise de Governança</vt:lpstr>
      <vt:lpstr>Presidencialismo de Coalizão</vt:lpstr>
      <vt:lpstr>Dino determina suspensão do pagamento de R$ 4,2 bilhões emendas e pede investigação da PF</vt:lpstr>
      <vt:lpstr>O novo papel do Judiciário no Presidencialismo de Coalizão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Priscila Zanandrez</dc:creator>
  <cp:lastModifiedBy>leonardo avritzer</cp:lastModifiedBy>
  <cp:revision>4</cp:revision>
  <dcterms:created xsi:type="dcterms:W3CDTF">2025-02-05T13:26:19Z</dcterms:created>
  <dcterms:modified xsi:type="dcterms:W3CDTF">2025-02-11T13:53:54Z</dcterms:modified>
</cp:coreProperties>
</file>