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3" r:id="rId3"/>
    <p:sldMasterId id="2147483683" r:id="rId4"/>
    <p:sldMasterId id="2147483695" r:id="rId5"/>
  </p:sldMasterIdLst>
  <p:notesMasterIdLst>
    <p:notesMasterId r:id="rId26"/>
  </p:notesMasterIdLst>
  <p:sldIdLst>
    <p:sldId id="257" r:id="rId6"/>
    <p:sldId id="352" r:id="rId7"/>
    <p:sldId id="355" r:id="rId8"/>
    <p:sldId id="283" r:id="rId9"/>
    <p:sldId id="1707" r:id="rId10"/>
    <p:sldId id="2147483516" r:id="rId11"/>
    <p:sldId id="264" r:id="rId12"/>
    <p:sldId id="2147483517" r:id="rId13"/>
    <p:sldId id="358" r:id="rId14"/>
    <p:sldId id="362" r:id="rId15"/>
    <p:sldId id="356" r:id="rId16"/>
    <p:sldId id="357" r:id="rId17"/>
    <p:sldId id="332" r:id="rId18"/>
    <p:sldId id="307" r:id="rId19"/>
    <p:sldId id="268" r:id="rId20"/>
    <p:sldId id="354" r:id="rId21"/>
    <p:sldId id="258" r:id="rId22"/>
    <p:sldId id="262" r:id="rId23"/>
    <p:sldId id="2147483216" r:id="rId24"/>
    <p:sldId id="1704" r:id="rId2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94660"/>
  </p:normalViewPr>
  <p:slideViewPr>
    <p:cSldViewPr snapToGrid="0">
      <p:cViewPr varScale="1">
        <p:scale>
          <a:sx n="91" d="100"/>
          <a:sy n="91" d="100"/>
        </p:scale>
        <p:origin x="56" y="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nataliahoughton:Documents:PAHO:FESP:Monitoreo%20Salud%20Universal:Tablas%20para%20reporte.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paho-my.sharepoint.com/personal/houghtonn_paho_org/Documents/Acceso/Analisis%20de%20encuestas/Estimaciones%202022/Estimaciones/data_unmet_v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900" b="0" i="0" u="none" strike="noStrike" kern="1200" baseline="0">
                <a:solidFill>
                  <a:schemeClr val="tx1"/>
                </a:solidFill>
                <a:latin typeface="Arial"/>
                <a:ea typeface="+mn-ea"/>
                <a:cs typeface="Arial"/>
              </a:defRPr>
            </a:pPr>
            <a:r>
              <a:rPr lang="es-ES_tradnl" sz="900" b="0" i="0" baseline="0" dirty="0">
                <a:solidFill>
                  <a:schemeClr val="tx1"/>
                </a:solidFill>
                <a:effectLst/>
              </a:rPr>
              <a:t>Porcentaje de la población reportando barreras de acceso a los servicios de salud, tendencias 2010-2016.</a:t>
            </a:r>
            <a:endParaRPr lang="es-ES_tradnl" sz="900" b="0" dirty="0">
              <a:solidFill>
                <a:schemeClr val="tx1"/>
              </a:solidFill>
              <a:effectLst/>
            </a:endParaRPr>
          </a:p>
        </c:rich>
      </c:tx>
      <c:overlay val="0"/>
    </c:title>
    <c:autoTitleDeleted val="0"/>
    <c:plotArea>
      <c:layout/>
      <c:lineChart>
        <c:grouping val="standard"/>
        <c:varyColors val="0"/>
        <c:ser>
          <c:idx val="0"/>
          <c:order val="0"/>
          <c:tx>
            <c:strRef>
              <c:f>'Barreras grafica'!$B$1</c:f>
              <c:strCache>
                <c:ptCount val="1"/>
                <c:pt idx="0">
                  <c:v>Colombia </c:v>
                </c:pt>
              </c:strCache>
            </c:strRef>
          </c:tx>
          <c:spPr>
            <a:ln w="12700" cmpd="sng">
              <a:solidFill>
                <a:srgbClr val="CC66FF"/>
              </a:solidFill>
            </a:ln>
          </c:spPr>
          <c:marker>
            <c:symbol val="none"/>
          </c:marker>
          <c:dLbls>
            <c:spPr>
              <a:solidFill>
                <a:srgbClr val="CC66FF"/>
              </a:solidFill>
              <a:ln>
                <a:solidFill>
                  <a:srgbClr val="CC66FF"/>
                </a:solidFill>
              </a:ln>
            </c:spPr>
            <c:txPr>
              <a:bodyPr/>
              <a:lstStyle/>
              <a:p>
                <a:pPr>
                  <a:defRPr sz="800" b="1">
                    <a:solidFill>
                      <a:srgbClr val="FFFFFF"/>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'Barreras grafica'!$A$2:$A$8</c:f>
              <c:numCache>
                <c:formatCode>General</c:formatCode>
                <c:ptCount val="7"/>
                <c:pt idx="0">
                  <c:v>2010</c:v>
                </c:pt>
                <c:pt idx="1">
                  <c:v>2011</c:v>
                </c:pt>
                <c:pt idx="2">
                  <c:v>2012</c:v>
                </c:pt>
                <c:pt idx="3">
                  <c:v>2013</c:v>
                </c:pt>
                <c:pt idx="4">
                  <c:v>2014</c:v>
                </c:pt>
                <c:pt idx="5">
                  <c:v>2015</c:v>
                </c:pt>
                <c:pt idx="6">
                  <c:v>2016</c:v>
                </c:pt>
              </c:numCache>
            </c:numRef>
          </c:cat>
          <c:val>
            <c:numRef>
              <c:f>'Barreras grafica'!$B$2:$B$8</c:f>
              <c:numCache>
                <c:formatCode>0%</c:formatCode>
                <c:ptCount val="7"/>
                <c:pt idx="0">
                  <c:v>0.21410000000000001</c:v>
                </c:pt>
                <c:pt idx="1">
                  <c:v>0.32629999999999998</c:v>
                </c:pt>
                <c:pt idx="2">
                  <c:v>0.2311</c:v>
                </c:pt>
                <c:pt idx="3">
                  <c:v>0.24690000000000001</c:v>
                </c:pt>
                <c:pt idx="4">
                  <c:v>0.27839999999999998</c:v>
                </c:pt>
                <c:pt idx="5">
                  <c:v>0.28760000000000002</c:v>
                </c:pt>
                <c:pt idx="6">
                  <c:v>0.25600000000000001</c:v>
                </c:pt>
              </c:numCache>
            </c:numRef>
          </c:val>
          <c:smooth val="0"/>
          <c:extLst>
            <c:ext xmlns:c16="http://schemas.microsoft.com/office/drawing/2014/chart" uri="{C3380CC4-5D6E-409C-BE32-E72D297353CC}">
              <c16:uniqueId val="{00000000-5A5E-459B-80D4-B9B3947A2598}"/>
            </c:ext>
          </c:extLst>
        </c:ser>
        <c:ser>
          <c:idx val="1"/>
          <c:order val="1"/>
          <c:tx>
            <c:strRef>
              <c:f>'Barreras grafica'!$C$1</c:f>
              <c:strCache>
                <c:ptCount val="1"/>
                <c:pt idx="0">
                  <c:v>El Salvador</c:v>
                </c:pt>
              </c:strCache>
            </c:strRef>
          </c:tx>
          <c:spPr>
            <a:ln w="12700" cmpd="sng">
              <a:solidFill>
                <a:srgbClr val="FFCC66"/>
              </a:solidFill>
            </a:ln>
          </c:spPr>
          <c:marker>
            <c:symbol val="none"/>
          </c:marker>
          <c:dLbls>
            <c:spPr>
              <a:solidFill>
                <a:srgbClr val="FFCC66"/>
              </a:solidFill>
              <a:ln>
                <a:solidFill>
                  <a:srgbClr val="FFCC66"/>
                </a:solidFill>
              </a:ln>
            </c:spPr>
            <c:txPr>
              <a:bodyPr/>
              <a:lstStyle/>
              <a:p>
                <a:pPr>
                  <a:defRPr sz="800" b="1">
                    <a:solidFill>
                      <a:schemeClr val="bg1"/>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'Barreras grafica'!$C$2:$C$8</c:f>
              <c:numCache>
                <c:formatCode>0%</c:formatCode>
                <c:ptCount val="7"/>
                <c:pt idx="1">
                  <c:v>0.42520000000000002</c:v>
                </c:pt>
                <c:pt idx="2">
                  <c:v>0.40970000000000001</c:v>
                </c:pt>
                <c:pt idx="3">
                  <c:v>0.39050000000000001</c:v>
                </c:pt>
                <c:pt idx="4">
                  <c:v>0.43409999999999999</c:v>
                </c:pt>
                <c:pt idx="5">
                  <c:v>0.45569999999999999</c:v>
                </c:pt>
                <c:pt idx="6">
                  <c:v>0.41010000000000002</c:v>
                </c:pt>
              </c:numCache>
            </c:numRef>
          </c:val>
          <c:smooth val="0"/>
          <c:extLst>
            <c:ext xmlns:c16="http://schemas.microsoft.com/office/drawing/2014/chart" uri="{C3380CC4-5D6E-409C-BE32-E72D297353CC}">
              <c16:uniqueId val="{00000001-5A5E-459B-80D4-B9B3947A2598}"/>
            </c:ext>
          </c:extLst>
        </c:ser>
        <c:ser>
          <c:idx val="2"/>
          <c:order val="2"/>
          <c:tx>
            <c:strRef>
              <c:f>'Barreras grafica'!$D$1</c:f>
              <c:strCache>
                <c:ptCount val="1"/>
                <c:pt idx="0">
                  <c:v>Guatemala</c:v>
                </c:pt>
              </c:strCache>
            </c:strRef>
          </c:tx>
          <c:spPr>
            <a:ln w="3175" cmpd="sng">
              <a:solidFill>
                <a:srgbClr val="A6A6A6"/>
              </a:solidFill>
            </a:ln>
          </c:spPr>
          <c:marker>
            <c:symbol val="none"/>
          </c:marker>
          <c:dPt>
            <c:idx val="2"/>
            <c:bubble3D val="0"/>
            <c:spPr>
              <a:ln w="3175" cmpd="sng">
                <a:solidFill>
                  <a:srgbClr val="FFFFFF"/>
                </a:solidFill>
              </a:ln>
            </c:spPr>
            <c:extLst>
              <c:ext xmlns:c16="http://schemas.microsoft.com/office/drawing/2014/chart" uri="{C3380CC4-5D6E-409C-BE32-E72D297353CC}">
                <c16:uniqueId val="{00000003-5A5E-459B-80D4-B9B3947A2598}"/>
              </c:ext>
            </c:extLst>
          </c:dPt>
          <c:dPt>
            <c:idx val="3"/>
            <c:bubble3D val="0"/>
            <c:spPr>
              <a:ln w="3175" cmpd="sng">
                <a:solidFill>
                  <a:schemeClr val="bg1"/>
                </a:solidFill>
              </a:ln>
            </c:spPr>
            <c:extLst>
              <c:ext xmlns:c16="http://schemas.microsoft.com/office/drawing/2014/chart" uri="{C3380CC4-5D6E-409C-BE32-E72D297353CC}">
                <c16:uniqueId val="{00000005-5A5E-459B-80D4-B9B3947A2598}"/>
              </c:ext>
            </c:extLst>
          </c:dPt>
          <c:dPt>
            <c:idx val="4"/>
            <c:bubble3D val="0"/>
            <c:spPr>
              <a:ln w="3175" cmpd="sng">
                <a:solidFill>
                  <a:srgbClr val="FFFFFF"/>
                </a:solidFill>
              </a:ln>
            </c:spPr>
            <c:extLst>
              <c:ext xmlns:c16="http://schemas.microsoft.com/office/drawing/2014/chart" uri="{C3380CC4-5D6E-409C-BE32-E72D297353CC}">
                <c16:uniqueId val="{00000007-5A5E-459B-80D4-B9B3947A2598}"/>
              </c:ext>
            </c:extLst>
          </c:dPt>
          <c:dLbls>
            <c:dLbl>
              <c:idx val="2"/>
              <c:delete val="1"/>
              <c:extLst>
                <c:ext xmlns:c15="http://schemas.microsoft.com/office/drawing/2012/chart" uri="{CE6537A1-D6FC-4f65-9D91-7224C49458BB}"/>
                <c:ext xmlns:c16="http://schemas.microsoft.com/office/drawing/2014/chart" uri="{C3380CC4-5D6E-409C-BE32-E72D297353CC}">
                  <c16:uniqueId val="{00000003-5A5E-459B-80D4-B9B3947A2598}"/>
                </c:ext>
              </c:extLst>
            </c:dLbl>
            <c:dLbl>
              <c:idx val="3"/>
              <c:delete val="1"/>
              <c:extLst>
                <c:ext xmlns:c15="http://schemas.microsoft.com/office/drawing/2012/chart" uri="{CE6537A1-D6FC-4f65-9D91-7224C49458BB}"/>
                <c:ext xmlns:c16="http://schemas.microsoft.com/office/drawing/2014/chart" uri="{C3380CC4-5D6E-409C-BE32-E72D297353CC}">
                  <c16:uniqueId val="{00000005-5A5E-459B-80D4-B9B3947A2598}"/>
                </c:ext>
              </c:extLst>
            </c:dLbl>
            <c:spPr>
              <a:solidFill>
                <a:srgbClr val="999999"/>
              </a:solidFill>
              <a:ln>
                <a:solidFill>
                  <a:schemeClr val="bg1">
                    <a:lumMod val="65000"/>
                  </a:schemeClr>
                </a:solidFill>
              </a:ln>
            </c:spPr>
            <c:txPr>
              <a:bodyPr/>
              <a:lstStyle/>
              <a:p>
                <a:pPr>
                  <a:defRPr sz="800" b="1">
                    <a:solidFill>
                      <a:srgbClr val="FFFFFF"/>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'Barreras grafica'!$D$2:$D$8</c:f>
              <c:numCache>
                <c:formatCode>0%</c:formatCode>
                <c:ptCount val="7"/>
                <c:pt idx="1">
                  <c:v>0.45700000000000002</c:v>
                </c:pt>
                <c:pt idx="2">
                  <c:v>0</c:v>
                </c:pt>
                <c:pt idx="3">
                  <c:v>0</c:v>
                </c:pt>
                <c:pt idx="4">
                  <c:v>0.4667</c:v>
                </c:pt>
              </c:numCache>
            </c:numRef>
          </c:val>
          <c:smooth val="0"/>
          <c:extLst>
            <c:ext xmlns:c16="http://schemas.microsoft.com/office/drawing/2014/chart" uri="{C3380CC4-5D6E-409C-BE32-E72D297353CC}">
              <c16:uniqueId val="{00000008-5A5E-459B-80D4-B9B3947A2598}"/>
            </c:ext>
          </c:extLst>
        </c:ser>
        <c:ser>
          <c:idx val="3"/>
          <c:order val="3"/>
          <c:tx>
            <c:strRef>
              <c:f>'Barreras grafica'!$E$1</c:f>
              <c:strCache>
                <c:ptCount val="1"/>
                <c:pt idx="0">
                  <c:v>México</c:v>
                </c:pt>
              </c:strCache>
            </c:strRef>
          </c:tx>
          <c:spPr>
            <a:ln w="3175" cmpd="sng">
              <a:solidFill>
                <a:srgbClr val="FF8000"/>
              </a:solidFill>
            </a:ln>
          </c:spPr>
          <c:marker>
            <c:symbol val="none"/>
          </c:marker>
          <c:dPt>
            <c:idx val="3"/>
            <c:bubble3D val="0"/>
            <c:spPr>
              <a:ln w="3175" cmpd="sng">
                <a:solidFill>
                  <a:srgbClr val="FFFFFF"/>
                </a:solidFill>
              </a:ln>
            </c:spPr>
            <c:extLst>
              <c:ext xmlns:c16="http://schemas.microsoft.com/office/drawing/2014/chart" uri="{C3380CC4-5D6E-409C-BE32-E72D297353CC}">
                <c16:uniqueId val="{0000000A-5A5E-459B-80D4-B9B3947A2598}"/>
              </c:ext>
            </c:extLst>
          </c:dPt>
          <c:dPt>
            <c:idx val="4"/>
            <c:bubble3D val="0"/>
            <c:spPr>
              <a:ln w="3175" cmpd="sng">
                <a:solidFill>
                  <a:schemeClr val="bg1"/>
                </a:solidFill>
              </a:ln>
            </c:spPr>
            <c:extLst>
              <c:ext xmlns:c16="http://schemas.microsoft.com/office/drawing/2014/chart" uri="{C3380CC4-5D6E-409C-BE32-E72D297353CC}">
                <c16:uniqueId val="{0000000C-5A5E-459B-80D4-B9B3947A2598}"/>
              </c:ext>
            </c:extLst>
          </c:dPt>
          <c:dLbls>
            <c:dLbl>
              <c:idx val="3"/>
              <c:delete val="1"/>
              <c:extLst>
                <c:ext xmlns:c15="http://schemas.microsoft.com/office/drawing/2012/chart" uri="{CE6537A1-D6FC-4f65-9D91-7224C49458BB}"/>
                <c:ext xmlns:c16="http://schemas.microsoft.com/office/drawing/2014/chart" uri="{C3380CC4-5D6E-409C-BE32-E72D297353CC}">
                  <c16:uniqueId val="{0000000A-5A5E-459B-80D4-B9B3947A2598}"/>
                </c:ext>
              </c:extLst>
            </c:dLbl>
            <c:spPr>
              <a:solidFill>
                <a:srgbClr val="FF8000"/>
              </a:solidFill>
              <a:ln>
                <a:solidFill>
                  <a:srgbClr val="FF8000"/>
                </a:solidFill>
              </a:ln>
            </c:spPr>
            <c:txPr>
              <a:bodyPr/>
              <a:lstStyle/>
              <a:p>
                <a:pPr>
                  <a:defRPr sz="800" b="1">
                    <a:solidFill>
                      <a:srgbClr val="FFFFFF"/>
                    </a:solidFill>
                  </a:defRPr>
                </a:pPr>
                <a:endParaRPr lang="es-E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'Barreras grafica'!$E$2:$E$8</c:f>
              <c:numCache>
                <c:formatCode>General</c:formatCode>
                <c:ptCount val="7"/>
                <c:pt idx="2" formatCode="0%">
                  <c:v>0.1168</c:v>
                </c:pt>
                <c:pt idx="3" formatCode="0%">
                  <c:v>0</c:v>
                </c:pt>
                <c:pt idx="4" formatCode="0%">
                  <c:v>0.19900000000000001</c:v>
                </c:pt>
              </c:numCache>
            </c:numRef>
          </c:val>
          <c:smooth val="0"/>
          <c:extLst>
            <c:ext xmlns:c16="http://schemas.microsoft.com/office/drawing/2014/chart" uri="{C3380CC4-5D6E-409C-BE32-E72D297353CC}">
              <c16:uniqueId val="{0000000D-5A5E-459B-80D4-B9B3947A2598}"/>
            </c:ext>
          </c:extLst>
        </c:ser>
        <c:ser>
          <c:idx val="4"/>
          <c:order val="4"/>
          <c:tx>
            <c:strRef>
              <c:f>'Barreras grafica'!$F$1</c:f>
              <c:strCache>
                <c:ptCount val="1"/>
                <c:pt idx="0">
                  <c:v>Paraguay</c:v>
                </c:pt>
              </c:strCache>
            </c:strRef>
          </c:tx>
          <c:spPr>
            <a:ln w="12700" cmpd="sng">
              <a:solidFill>
                <a:srgbClr val="00CC99"/>
              </a:solidFill>
            </a:ln>
          </c:spPr>
          <c:marker>
            <c:symbol val="none"/>
          </c:marker>
          <c:dLbls>
            <c:spPr>
              <a:solidFill>
                <a:srgbClr val="00CC99"/>
              </a:solidFill>
              <a:ln>
                <a:solidFill>
                  <a:srgbClr val="00CC99"/>
                </a:solidFill>
              </a:ln>
            </c:spPr>
            <c:txPr>
              <a:bodyPr/>
              <a:lstStyle/>
              <a:p>
                <a:pPr>
                  <a:defRPr sz="800" b="1">
                    <a:solidFill>
                      <a:srgbClr val="FFFFFF"/>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'Barreras grafica'!$F$2:$F$8</c:f>
              <c:numCache>
                <c:formatCode>General</c:formatCode>
                <c:ptCount val="7"/>
                <c:pt idx="2" formatCode="0%">
                  <c:v>0.3206</c:v>
                </c:pt>
                <c:pt idx="3" formatCode="0%">
                  <c:v>0.27089999999999997</c:v>
                </c:pt>
                <c:pt idx="4" formatCode="0%">
                  <c:v>0.2021</c:v>
                </c:pt>
                <c:pt idx="5" formatCode="0%">
                  <c:v>0.1865</c:v>
                </c:pt>
                <c:pt idx="6" formatCode="0%">
                  <c:v>0.247</c:v>
                </c:pt>
              </c:numCache>
            </c:numRef>
          </c:val>
          <c:smooth val="0"/>
          <c:extLst>
            <c:ext xmlns:c16="http://schemas.microsoft.com/office/drawing/2014/chart" uri="{C3380CC4-5D6E-409C-BE32-E72D297353CC}">
              <c16:uniqueId val="{0000000E-5A5E-459B-80D4-B9B3947A2598}"/>
            </c:ext>
          </c:extLst>
        </c:ser>
        <c:ser>
          <c:idx val="5"/>
          <c:order val="5"/>
          <c:tx>
            <c:strRef>
              <c:f>'Barreras grafica'!$G$1</c:f>
              <c:strCache>
                <c:ptCount val="1"/>
                <c:pt idx="0">
                  <c:v>Perú</c:v>
                </c:pt>
              </c:strCache>
            </c:strRef>
          </c:tx>
          <c:spPr>
            <a:ln w="12700" cmpd="sng">
              <a:solidFill>
                <a:srgbClr val="FF6666"/>
              </a:solidFill>
            </a:ln>
          </c:spPr>
          <c:marker>
            <c:symbol val="none"/>
          </c:marker>
          <c:dLbls>
            <c:spPr>
              <a:solidFill>
                <a:srgbClr val="FF6666"/>
              </a:solidFill>
              <a:ln>
                <a:solidFill>
                  <a:srgbClr val="FF6666"/>
                </a:solidFill>
              </a:ln>
            </c:spPr>
            <c:txPr>
              <a:bodyPr/>
              <a:lstStyle/>
              <a:p>
                <a:pPr>
                  <a:defRPr sz="800" b="1">
                    <a:solidFill>
                      <a:srgbClr val="FFFFFF"/>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'Barreras grafica'!$G$2:$G$8</c:f>
              <c:numCache>
                <c:formatCode>0%</c:formatCode>
                <c:ptCount val="7"/>
                <c:pt idx="0">
                  <c:v>0.68059999999999998</c:v>
                </c:pt>
                <c:pt idx="1">
                  <c:v>0.68589999999999995</c:v>
                </c:pt>
                <c:pt idx="2">
                  <c:v>0.67530000000000001</c:v>
                </c:pt>
                <c:pt idx="3">
                  <c:v>0.65190000000000003</c:v>
                </c:pt>
                <c:pt idx="4">
                  <c:v>0.66200000000000003</c:v>
                </c:pt>
                <c:pt idx="5">
                  <c:v>0.65920000000000001</c:v>
                </c:pt>
                <c:pt idx="6">
                  <c:v>0.6593</c:v>
                </c:pt>
              </c:numCache>
            </c:numRef>
          </c:val>
          <c:smooth val="0"/>
          <c:extLst>
            <c:ext xmlns:c16="http://schemas.microsoft.com/office/drawing/2014/chart" uri="{C3380CC4-5D6E-409C-BE32-E72D297353CC}">
              <c16:uniqueId val="{0000000F-5A5E-459B-80D4-B9B3947A2598}"/>
            </c:ext>
          </c:extLst>
        </c:ser>
        <c:ser>
          <c:idx val="6"/>
          <c:order val="6"/>
          <c:tx>
            <c:strRef>
              <c:f>'Barreras grafica'!$H$1</c:f>
              <c:strCache>
                <c:ptCount val="1"/>
                <c:pt idx="0">
                  <c:v>Uruguay</c:v>
                </c:pt>
              </c:strCache>
            </c:strRef>
          </c:tx>
          <c:spPr>
            <a:ln w="12700" cmpd="sng">
              <a:solidFill>
                <a:srgbClr val="66CCFF"/>
              </a:solidFill>
            </a:ln>
          </c:spPr>
          <c:marker>
            <c:symbol val="none"/>
          </c:marker>
          <c:dLbls>
            <c:spPr>
              <a:solidFill>
                <a:srgbClr val="66CCFF"/>
              </a:solidFill>
              <a:ln>
                <a:solidFill>
                  <a:srgbClr val="66CCFF"/>
                </a:solidFill>
              </a:ln>
            </c:spPr>
            <c:txPr>
              <a:bodyPr/>
              <a:lstStyle/>
              <a:p>
                <a:pPr>
                  <a:defRPr sz="800" b="1">
                    <a:solidFill>
                      <a:srgbClr val="FFFFFF"/>
                    </a:solidFill>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'Barreras grafica'!$H$2:$H$8</c:f>
              <c:numCache>
                <c:formatCode>General</c:formatCode>
                <c:ptCount val="7"/>
                <c:pt idx="2" formatCode="0%">
                  <c:v>6.5299999999999997E-2</c:v>
                </c:pt>
                <c:pt idx="3" formatCode="0%">
                  <c:v>5.9400000000000001E-2</c:v>
                </c:pt>
                <c:pt idx="4" formatCode="0%">
                  <c:v>5.5100000000000003E-2</c:v>
                </c:pt>
                <c:pt idx="5" formatCode="0%">
                  <c:v>5.4399999999999997E-2</c:v>
                </c:pt>
                <c:pt idx="6" formatCode="0%">
                  <c:v>5.3699999999999998E-2</c:v>
                </c:pt>
              </c:numCache>
            </c:numRef>
          </c:val>
          <c:smooth val="0"/>
          <c:extLst>
            <c:ext xmlns:c16="http://schemas.microsoft.com/office/drawing/2014/chart" uri="{C3380CC4-5D6E-409C-BE32-E72D297353CC}">
              <c16:uniqueId val="{00000010-5A5E-459B-80D4-B9B3947A2598}"/>
            </c:ext>
          </c:extLst>
        </c:ser>
        <c:ser>
          <c:idx val="7"/>
          <c:order val="7"/>
          <c:tx>
            <c:strRef>
              <c:f>'Barreras grafica'!$I$1</c:f>
              <c:strCache>
                <c:ptCount val="1"/>
                <c:pt idx="0">
                  <c:v>Chile</c:v>
                </c:pt>
              </c:strCache>
            </c:strRef>
          </c:tx>
          <c:spPr>
            <a:ln w="3175" cmpd="sng"/>
          </c:spPr>
          <c:marker>
            <c:symbol val="none"/>
          </c:marker>
          <c:dPt>
            <c:idx val="4"/>
            <c:bubble3D val="0"/>
            <c:spPr>
              <a:ln w="3175" cmpd="sng">
                <a:solidFill>
                  <a:srgbClr val="FFFFFF"/>
                </a:solidFill>
              </a:ln>
            </c:spPr>
            <c:extLst>
              <c:ext xmlns:c16="http://schemas.microsoft.com/office/drawing/2014/chart" uri="{C3380CC4-5D6E-409C-BE32-E72D297353CC}">
                <c16:uniqueId val="{00000012-5A5E-459B-80D4-B9B3947A2598}"/>
              </c:ext>
            </c:extLst>
          </c:dPt>
          <c:dPt>
            <c:idx val="5"/>
            <c:bubble3D val="0"/>
            <c:spPr>
              <a:ln w="3175" cmpd="sng">
                <a:solidFill>
                  <a:schemeClr val="bg1"/>
                </a:solidFill>
              </a:ln>
            </c:spPr>
            <c:extLst>
              <c:ext xmlns:c16="http://schemas.microsoft.com/office/drawing/2014/chart" uri="{C3380CC4-5D6E-409C-BE32-E72D297353CC}">
                <c16:uniqueId val="{00000014-5A5E-459B-80D4-B9B3947A2598}"/>
              </c:ext>
            </c:extLst>
          </c:dPt>
          <c:dLbls>
            <c:dLbl>
              <c:idx val="4"/>
              <c:delete val="1"/>
              <c:extLst>
                <c:ext xmlns:c15="http://schemas.microsoft.com/office/drawing/2012/chart" uri="{CE6537A1-D6FC-4f65-9D91-7224C49458BB}"/>
                <c:ext xmlns:c16="http://schemas.microsoft.com/office/drawing/2014/chart" uri="{C3380CC4-5D6E-409C-BE32-E72D297353CC}">
                  <c16:uniqueId val="{00000012-5A5E-459B-80D4-B9B3947A2598}"/>
                </c:ext>
              </c:extLst>
            </c:dLbl>
            <c:spPr>
              <a:solidFill>
                <a:srgbClr val="E6B9B8"/>
              </a:solidFill>
              <a:ln>
                <a:solidFill>
                  <a:schemeClr val="accent2">
                    <a:lumMod val="40000"/>
                    <a:lumOff val="60000"/>
                  </a:schemeClr>
                </a:solidFill>
              </a:ln>
            </c:spPr>
            <c:txPr>
              <a:bodyPr/>
              <a:lstStyle/>
              <a:p>
                <a:pPr>
                  <a:defRPr sz="800" b="1">
                    <a:solidFill>
                      <a:srgbClr val="FFFFFF"/>
                    </a:solidFill>
                  </a:defRPr>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'Barreras grafica'!$I$2:$I$8</c:f>
              <c:numCache>
                <c:formatCode>General</c:formatCode>
                <c:ptCount val="7"/>
                <c:pt idx="3" formatCode="0%">
                  <c:v>6.9900000000000004E-2</c:v>
                </c:pt>
                <c:pt idx="4" formatCode="0%">
                  <c:v>0</c:v>
                </c:pt>
                <c:pt idx="5" formatCode="0%">
                  <c:v>6.7599999999999993E-2</c:v>
                </c:pt>
              </c:numCache>
            </c:numRef>
          </c:val>
          <c:smooth val="0"/>
          <c:extLst>
            <c:ext xmlns:c16="http://schemas.microsoft.com/office/drawing/2014/chart" uri="{C3380CC4-5D6E-409C-BE32-E72D297353CC}">
              <c16:uniqueId val="{00000015-5A5E-459B-80D4-B9B3947A2598}"/>
            </c:ext>
          </c:extLst>
        </c:ser>
        <c:dLbls>
          <c:showLegendKey val="0"/>
          <c:showVal val="0"/>
          <c:showCatName val="0"/>
          <c:showSerName val="0"/>
          <c:showPercent val="0"/>
          <c:showBubbleSize val="0"/>
        </c:dLbls>
        <c:smooth val="0"/>
        <c:axId val="1072891760"/>
        <c:axId val="1072894480"/>
      </c:lineChart>
      <c:catAx>
        <c:axId val="1072891760"/>
        <c:scaling>
          <c:orientation val="minMax"/>
        </c:scaling>
        <c:delete val="0"/>
        <c:axPos val="b"/>
        <c:numFmt formatCode="General" sourceLinked="1"/>
        <c:majorTickMark val="out"/>
        <c:minorTickMark val="none"/>
        <c:tickLblPos val="nextTo"/>
        <c:txPr>
          <a:bodyPr/>
          <a:lstStyle/>
          <a:p>
            <a:pPr>
              <a:defRPr sz="800"/>
            </a:pPr>
            <a:endParaRPr lang="es-ES"/>
          </a:p>
        </c:txPr>
        <c:crossAx val="1072894480"/>
        <c:crosses val="autoZero"/>
        <c:auto val="1"/>
        <c:lblAlgn val="ctr"/>
        <c:lblOffset val="100"/>
        <c:noMultiLvlLbl val="0"/>
      </c:catAx>
      <c:valAx>
        <c:axId val="1072894480"/>
        <c:scaling>
          <c:orientation val="minMax"/>
        </c:scaling>
        <c:delete val="0"/>
        <c:axPos val="l"/>
        <c:majorGridlines/>
        <c:numFmt formatCode="0%" sourceLinked="0"/>
        <c:majorTickMark val="out"/>
        <c:minorTickMark val="none"/>
        <c:tickLblPos val="nextTo"/>
        <c:txPr>
          <a:bodyPr/>
          <a:lstStyle/>
          <a:p>
            <a:pPr>
              <a:defRPr sz="800"/>
            </a:pPr>
            <a:endParaRPr lang="es-ES"/>
          </a:p>
        </c:txPr>
        <c:crossAx val="1072891760"/>
        <c:crosses val="autoZero"/>
        <c:crossBetween val="between"/>
      </c:valAx>
    </c:plotArea>
    <c:legend>
      <c:legendPos val="b"/>
      <c:overlay val="0"/>
      <c:txPr>
        <a:bodyPr/>
        <a:lstStyle/>
        <a:p>
          <a:pPr>
            <a:defRPr sz="800">
              <a:latin typeface="+mj-lt"/>
            </a:defRPr>
          </a:pPr>
          <a:endParaRPr lang="es-ES"/>
        </a:p>
      </c:txPr>
    </c:legend>
    <c:plotVisOnly val="1"/>
    <c:dispBlanksAs val="gap"/>
    <c:showDLblsOverMax val="0"/>
  </c:chart>
  <c:spPr>
    <a:ln>
      <a:noFill/>
    </a:ln>
  </c:spPr>
  <c:txPr>
    <a:bodyPr/>
    <a:lstStyle/>
    <a:p>
      <a:pPr>
        <a:defRPr>
          <a:latin typeface="Arial"/>
          <a:cs typeface="Arial"/>
        </a:defRPr>
      </a:pPr>
      <a:endParaRPr lang="es-E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percentStacked"/>
        <c:varyColors val="0"/>
        <c:ser>
          <c:idx val="0"/>
          <c:order val="0"/>
          <c:tx>
            <c:strRef>
              <c:f>'[data_unmet_v1.xlsx]Charts for NMH'!$C$1</c:f>
              <c:strCache>
                <c:ptCount val="1"/>
                <c:pt idx="0">
                  <c:v>Unmet needs due to financial costs</c:v>
                </c:pt>
              </c:strCache>
            </c:strRef>
          </c:tx>
          <c:spPr>
            <a:solidFill>
              <a:schemeClr val="accent5">
                <a:lumMod val="50000"/>
              </a:schemeClr>
            </a:solidFill>
            <a:ln>
              <a:noFill/>
            </a:ln>
            <a:effectLst/>
          </c:spPr>
          <c:invertIfNegative val="0"/>
          <c:cat>
            <c:strRef>
              <c:f>'[data_unmet_v1.xlsx]Charts for NMH'!$A$2:$A$17</c:f>
              <c:strCache>
                <c:ptCount val="12"/>
                <c:pt idx="0">
                  <c:v>Canada, 2018</c:v>
                </c:pt>
                <c:pt idx="1">
                  <c:v>Chile, 2020</c:v>
                </c:pt>
                <c:pt idx="2">
                  <c:v>Colombia, 2020</c:v>
                </c:pt>
                <c:pt idx="3">
                  <c:v>Dominican Republic, 2013</c:v>
                </c:pt>
                <c:pt idx="4">
                  <c:v>Ecuador, 2020</c:v>
                </c:pt>
                <c:pt idx="5">
                  <c:v>Guatemala, 2014</c:v>
                </c:pt>
                <c:pt idx="6">
                  <c:v>Haiti, 2016</c:v>
                </c:pt>
                <c:pt idx="7">
                  <c:v>Honduras, 2019</c:v>
                </c:pt>
                <c:pt idx="8">
                  <c:v>Paraguay, 2020</c:v>
                </c:pt>
                <c:pt idx="9">
                  <c:v>Peru, 2020</c:v>
                </c:pt>
                <c:pt idx="10">
                  <c:v>United States of America, 2018</c:v>
                </c:pt>
                <c:pt idx="11">
                  <c:v>Uruguay, 2014</c:v>
                </c:pt>
              </c:strCache>
              <c:extLst/>
            </c:strRef>
          </c:cat>
          <c:val>
            <c:numRef>
              <c:f>'[data_unmet_v1.xlsx]Charts for NMH'!$C$2:$C$17</c:f>
              <c:numCache>
                <c:formatCode>General</c:formatCode>
                <c:ptCount val="12"/>
                <c:pt idx="0">
                  <c:v>3.0541595071554184E-2</c:v>
                </c:pt>
                <c:pt idx="1">
                  <c:v>4.6383664011955261E-2</c:v>
                </c:pt>
                <c:pt idx="2">
                  <c:v>2.3E-2</c:v>
                </c:pt>
                <c:pt idx="3">
                  <c:v>2.5928521528840065E-2</c:v>
                </c:pt>
                <c:pt idx="4">
                  <c:v>0.41264432668685913</c:v>
                </c:pt>
                <c:pt idx="5">
                  <c:v>0.15164080262184143</c:v>
                </c:pt>
                <c:pt idx="6">
                  <c:v>0.55294626951217651</c:v>
                </c:pt>
                <c:pt idx="7">
                  <c:v>0.18382399999999999</c:v>
                </c:pt>
                <c:pt idx="8">
                  <c:v>9.5269680023193359E-3</c:v>
                </c:pt>
                <c:pt idx="9">
                  <c:v>3.7999999999999999E-2</c:v>
                </c:pt>
                <c:pt idx="10">
                  <c:v>0.60612046718597412</c:v>
                </c:pt>
                <c:pt idx="11">
                  <c:v>0.34193208813667297</c:v>
                </c:pt>
              </c:numCache>
              <c:extLst/>
            </c:numRef>
          </c:val>
          <c:extLst>
            <c:ext xmlns:c16="http://schemas.microsoft.com/office/drawing/2014/chart" uri="{C3380CC4-5D6E-409C-BE32-E72D297353CC}">
              <c16:uniqueId val="{00000000-8D78-409A-8E08-6905A9355F7F}"/>
            </c:ext>
          </c:extLst>
        </c:ser>
        <c:ser>
          <c:idx val="1"/>
          <c:order val="1"/>
          <c:tx>
            <c:strRef>
              <c:f>'[data_unmet_v1.xlsx]Charts for NMH'!$D$1</c:f>
              <c:strCache>
                <c:ptCount val="1"/>
                <c:pt idx="0">
                  <c:v>Unmet needs due to organizational issues </c:v>
                </c:pt>
              </c:strCache>
            </c:strRef>
          </c:tx>
          <c:spPr>
            <a:solidFill>
              <a:schemeClr val="accent6"/>
            </a:solidFill>
            <a:ln>
              <a:noFill/>
            </a:ln>
            <a:effectLst/>
          </c:spPr>
          <c:invertIfNegative val="0"/>
          <c:cat>
            <c:strRef>
              <c:f>'[data_unmet_v1.xlsx]Charts for NMH'!$A$2:$A$17</c:f>
              <c:strCache>
                <c:ptCount val="12"/>
                <c:pt idx="0">
                  <c:v>Canada, 2018</c:v>
                </c:pt>
                <c:pt idx="1">
                  <c:v>Chile, 2020</c:v>
                </c:pt>
                <c:pt idx="2">
                  <c:v>Colombia, 2020</c:v>
                </c:pt>
                <c:pt idx="3">
                  <c:v>Dominican Republic, 2013</c:v>
                </c:pt>
                <c:pt idx="4">
                  <c:v>Ecuador, 2020</c:v>
                </c:pt>
                <c:pt idx="5">
                  <c:v>Guatemala, 2014</c:v>
                </c:pt>
                <c:pt idx="6">
                  <c:v>Haiti, 2016</c:v>
                </c:pt>
                <c:pt idx="7">
                  <c:v>Honduras, 2019</c:v>
                </c:pt>
                <c:pt idx="8">
                  <c:v>Paraguay, 2020</c:v>
                </c:pt>
                <c:pt idx="9">
                  <c:v>Peru, 2020</c:v>
                </c:pt>
                <c:pt idx="10">
                  <c:v>United States of America, 2018</c:v>
                </c:pt>
                <c:pt idx="11">
                  <c:v>Uruguay, 2014</c:v>
                </c:pt>
              </c:strCache>
              <c:extLst/>
            </c:strRef>
          </c:cat>
          <c:val>
            <c:numRef>
              <c:f>'[data_unmet_v1.xlsx]Charts for NMH'!$D$2:$D$17</c:f>
              <c:numCache>
                <c:formatCode>General</c:formatCode>
                <c:ptCount val="12"/>
                <c:pt idx="0">
                  <c:v>0.79130005836486816</c:v>
                </c:pt>
                <c:pt idx="1">
                  <c:v>7.9406678676605225E-2</c:v>
                </c:pt>
                <c:pt idx="2">
                  <c:v>4.3999999999999997E-2</c:v>
                </c:pt>
                <c:pt idx="3">
                  <c:v>1.7752861604094505E-2</c:v>
                </c:pt>
                <c:pt idx="4">
                  <c:v>0.50774818658828735</c:v>
                </c:pt>
                <c:pt idx="5">
                  <c:v>0.11720496416091919</c:v>
                </c:pt>
                <c:pt idx="6">
                  <c:v>4.8794630914926529E-2</c:v>
                </c:pt>
                <c:pt idx="7">
                  <c:v>3.9822999999999997E-2</c:v>
                </c:pt>
                <c:pt idx="8">
                  <c:v>1.3150176033377647E-2</c:v>
                </c:pt>
                <c:pt idx="9">
                  <c:v>9.1999999999999998E-2</c:v>
                </c:pt>
                <c:pt idx="10">
                  <c:v>0.12939885258674622</c:v>
                </c:pt>
                <c:pt idx="11">
                  <c:v>0.48537778854370117</c:v>
                </c:pt>
              </c:numCache>
              <c:extLst/>
            </c:numRef>
          </c:val>
          <c:extLst>
            <c:ext xmlns:c16="http://schemas.microsoft.com/office/drawing/2014/chart" uri="{C3380CC4-5D6E-409C-BE32-E72D297353CC}">
              <c16:uniqueId val="{00000001-8D78-409A-8E08-6905A9355F7F}"/>
            </c:ext>
          </c:extLst>
        </c:ser>
        <c:ser>
          <c:idx val="2"/>
          <c:order val="2"/>
          <c:tx>
            <c:strRef>
              <c:f>'[data_unmet_v1.xlsx]Charts for NMH'!$E$1</c:f>
              <c:strCache>
                <c:ptCount val="1"/>
                <c:pt idx="0">
                  <c:v>Unmet needs due to aceptability isssues </c:v>
                </c:pt>
              </c:strCache>
            </c:strRef>
          </c:tx>
          <c:spPr>
            <a:solidFill>
              <a:schemeClr val="accent2"/>
            </a:solidFill>
            <a:ln>
              <a:noFill/>
            </a:ln>
            <a:effectLst/>
          </c:spPr>
          <c:invertIfNegative val="0"/>
          <c:cat>
            <c:strRef>
              <c:f>'[data_unmet_v1.xlsx]Charts for NMH'!$A$2:$A$17</c:f>
              <c:strCache>
                <c:ptCount val="12"/>
                <c:pt idx="0">
                  <c:v>Canada, 2018</c:v>
                </c:pt>
                <c:pt idx="1">
                  <c:v>Chile, 2020</c:v>
                </c:pt>
                <c:pt idx="2">
                  <c:v>Colombia, 2020</c:v>
                </c:pt>
                <c:pt idx="3">
                  <c:v>Dominican Republic, 2013</c:v>
                </c:pt>
                <c:pt idx="4">
                  <c:v>Ecuador, 2020</c:v>
                </c:pt>
                <c:pt idx="5">
                  <c:v>Guatemala, 2014</c:v>
                </c:pt>
                <c:pt idx="6">
                  <c:v>Haiti, 2016</c:v>
                </c:pt>
                <c:pt idx="7">
                  <c:v>Honduras, 2019</c:v>
                </c:pt>
                <c:pt idx="8">
                  <c:v>Paraguay, 2020</c:v>
                </c:pt>
                <c:pt idx="9">
                  <c:v>Peru, 2020</c:v>
                </c:pt>
                <c:pt idx="10">
                  <c:v>United States of America, 2018</c:v>
                </c:pt>
                <c:pt idx="11">
                  <c:v>Uruguay, 2014</c:v>
                </c:pt>
              </c:strCache>
              <c:extLst/>
            </c:strRef>
          </c:cat>
          <c:val>
            <c:numRef>
              <c:f>'[data_unmet_v1.xlsx]Charts for NMH'!$E$2:$E$17</c:f>
              <c:numCache>
                <c:formatCode>General</c:formatCode>
                <c:ptCount val="12"/>
                <c:pt idx="1">
                  <c:v>6.5835691057145596E-3</c:v>
                </c:pt>
                <c:pt idx="2">
                  <c:v>0.14399999999999999</c:v>
                </c:pt>
                <c:pt idx="4">
                  <c:v>0.35358318686485291</c:v>
                </c:pt>
                <c:pt idx="5">
                  <c:v>1.7979202792048454E-2</c:v>
                </c:pt>
                <c:pt idx="6">
                  <c:v>1.0849936865270138E-2</c:v>
                </c:pt>
                <c:pt idx="7">
                  <c:v>1.7699999999999999E-4</c:v>
                </c:pt>
                <c:pt idx="9">
                  <c:v>0.22</c:v>
                </c:pt>
              </c:numCache>
              <c:extLst/>
            </c:numRef>
          </c:val>
          <c:extLst>
            <c:ext xmlns:c16="http://schemas.microsoft.com/office/drawing/2014/chart" uri="{C3380CC4-5D6E-409C-BE32-E72D297353CC}">
              <c16:uniqueId val="{00000002-8D78-409A-8E08-6905A9355F7F}"/>
            </c:ext>
          </c:extLst>
        </c:ser>
        <c:dLbls>
          <c:showLegendKey val="0"/>
          <c:showVal val="0"/>
          <c:showCatName val="0"/>
          <c:showSerName val="0"/>
          <c:showPercent val="0"/>
          <c:showBubbleSize val="0"/>
        </c:dLbls>
        <c:gapWidth val="150"/>
        <c:overlap val="100"/>
        <c:axId val="1190067471"/>
        <c:axId val="1190067951"/>
        <c:extLst>
          <c:ext xmlns:c15="http://schemas.microsoft.com/office/drawing/2012/chart" uri="{02D57815-91ED-43cb-92C2-25804820EDAC}">
            <c15:filteredBarSeries>
              <c15:ser>
                <c:idx val="3"/>
                <c:order val="3"/>
                <c:tx>
                  <c:strRef>
                    <c:extLst>
                      <c:ext uri="{02D57815-91ED-43cb-92C2-25804820EDAC}">
                        <c15:formulaRef>
                          <c15:sqref>'[data_unmet_v1.xlsx]Charts for NMH'!$F$1</c15:sqref>
                        </c15:formulaRef>
                      </c:ext>
                    </c:extLst>
                    <c:strCache>
                      <c:ptCount val="1"/>
                      <c:pt idx="0">
                        <c:v>Unmet needs due to other reasons </c:v>
                      </c:pt>
                    </c:strCache>
                  </c:strRef>
                </c:tx>
                <c:spPr>
                  <a:solidFill>
                    <a:schemeClr val="accent4"/>
                  </a:solidFill>
                  <a:ln>
                    <a:noFill/>
                  </a:ln>
                  <a:effectLst/>
                </c:spPr>
                <c:invertIfNegative val="0"/>
                <c:cat>
                  <c:strRef>
                    <c:extLst>
                      <c:ext uri="{02D57815-91ED-43cb-92C2-25804820EDAC}">
                        <c15:formulaRef>
                          <c15:sqref>'[data_unmet_v1.xlsx]Charts for NMH'!$A$2:$A$17</c15:sqref>
                        </c15:formulaRef>
                      </c:ext>
                    </c:extLst>
                    <c:strCache>
                      <c:ptCount val="12"/>
                      <c:pt idx="0">
                        <c:v>Canada, 2018</c:v>
                      </c:pt>
                      <c:pt idx="1">
                        <c:v>Chile, 2020</c:v>
                      </c:pt>
                      <c:pt idx="2">
                        <c:v>Colombia, 2020</c:v>
                      </c:pt>
                      <c:pt idx="3">
                        <c:v>Dominican Republic, 2013</c:v>
                      </c:pt>
                      <c:pt idx="4">
                        <c:v>Ecuador, 2020</c:v>
                      </c:pt>
                      <c:pt idx="5">
                        <c:v>Guatemala, 2014</c:v>
                      </c:pt>
                      <c:pt idx="6">
                        <c:v>Haiti, 2016</c:v>
                      </c:pt>
                      <c:pt idx="7">
                        <c:v>Honduras, 2019</c:v>
                      </c:pt>
                      <c:pt idx="8">
                        <c:v>Paraguay, 2020</c:v>
                      </c:pt>
                      <c:pt idx="9">
                        <c:v>Peru, 2020</c:v>
                      </c:pt>
                      <c:pt idx="10">
                        <c:v>United States of America, 2018</c:v>
                      </c:pt>
                      <c:pt idx="11">
                        <c:v>Uruguay, 2014</c:v>
                      </c:pt>
                    </c:strCache>
                  </c:strRef>
                </c:cat>
                <c:val>
                  <c:numRef>
                    <c:extLst>
                      <c:ext uri="{02D57815-91ED-43cb-92C2-25804820EDAC}">
                        <c15:formulaRef>
                          <c15:sqref>'[data_unmet_v1.xlsx]Charts for NMH'!$F$2:$F$17</c15:sqref>
                        </c15:formulaRef>
                      </c:ext>
                    </c:extLst>
                    <c:numCache>
                      <c:formatCode>General</c:formatCode>
                      <c:ptCount val="12"/>
                      <c:pt idx="0">
                        <c:v>0.17815834656357765</c:v>
                      </c:pt>
                      <c:pt idx="1">
                        <c:v>0.86762608820572495</c:v>
                      </c:pt>
                      <c:pt idx="2">
                        <c:v>0.78900000000000003</c:v>
                      </c:pt>
                      <c:pt idx="3">
                        <c:v>0.95631861686706543</c:v>
                      </c:pt>
                      <c:pt idx="5">
                        <c:v>0.71317503042519093</c:v>
                      </c:pt>
                      <c:pt idx="6">
                        <c:v>0.38740916270762682</c:v>
                      </c:pt>
                      <c:pt idx="7">
                        <c:v>0.77617599999999998</c:v>
                      </c:pt>
                      <c:pt idx="8">
                        <c:v>0.97732285596430302</c:v>
                      </c:pt>
                      <c:pt idx="9">
                        <c:v>0.65</c:v>
                      </c:pt>
                      <c:pt idx="10">
                        <c:v>0.26448068022727966</c:v>
                      </c:pt>
                      <c:pt idx="11">
                        <c:v>0.17269012331962585</c:v>
                      </c:pt>
                    </c:numCache>
                  </c:numRef>
                </c:val>
                <c:extLst>
                  <c:ext xmlns:c16="http://schemas.microsoft.com/office/drawing/2014/chart" uri="{C3380CC4-5D6E-409C-BE32-E72D297353CC}">
                    <c16:uniqueId val="{00000003-8D78-409A-8E08-6905A9355F7F}"/>
                  </c:ext>
                </c:extLst>
              </c15:ser>
            </c15:filteredBarSeries>
          </c:ext>
        </c:extLst>
      </c:barChart>
      <c:catAx>
        <c:axId val="11900674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90067951"/>
        <c:crosses val="autoZero"/>
        <c:auto val="1"/>
        <c:lblAlgn val="ctr"/>
        <c:lblOffset val="100"/>
        <c:noMultiLvlLbl val="0"/>
      </c:catAx>
      <c:valAx>
        <c:axId val="119006795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crossAx val="119006747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800"/>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393BA1-15EE-41C4-91C2-1F5E54528CBF}" type="datetimeFigureOut">
              <a:rPr lang="en-US" smtClean="0"/>
              <a:t>6/9/2026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AD0A16-632F-4665-A428-6E2585DF1C27}" type="slidenum">
              <a:rPr lang="en-US" smtClean="0"/>
              <a:t>‹#›</a:t>
            </a:fld>
            <a:endParaRPr lang="en-US"/>
          </a:p>
        </p:txBody>
      </p:sp>
    </p:spTree>
    <p:extLst>
      <p:ext uri="{BB962C8B-B14F-4D97-AF65-F5344CB8AC3E}">
        <p14:creationId xmlns:p14="http://schemas.microsoft.com/office/powerpoint/2010/main" val="39543829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a pleasure to be able to to present the recently published document “Progress in universal health in the Americas: </a:t>
            </a:r>
            <a:r>
              <a:rPr lang="en-US" sz="1200" dirty="0">
                <a:solidFill>
                  <a:srgbClr val="000000"/>
                </a:solidFill>
                <a:effectLst/>
                <a:latin typeface="Arial" panose="020B0604020202020204" pitchFamily="34" charset="0"/>
                <a:cs typeface="Arial" panose="020B0604020202020204" pitchFamily="34" charset="0"/>
              </a:rPr>
              <a:t>Addressing unmet health-care needs, gaps in coverage, and lack of financial protection through primary health care”. </a:t>
            </a:r>
            <a:r>
              <a:rPr lang="en-US" dirty="0"/>
              <a:t>This publication utilizes the most recent data to provide a detailed analysis of the current state of universal health in the Region, focusing on three key indicators: unmet healthcare needs, coverage of essential health services, and financial protection. It also identifies key policy implications and recommendations for future action on the path to achieving universal health.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E013EC-AEB4-EB4B-A13E-865D3848E88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811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Calibri Light" charset="0"/>
                <a:ea typeface="+mn-ea"/>
                <a:cs typeface="+mn-cs"/>
              </a:rPr>
              <a:t>Let us start with a simple question that frames this entire conversation: </a:t>
            </a:r>
            <a:r>
              <a:rPr lang="en-US" sz="1200" b="0" i="1" kern="1200" dirty="0">
                <a:solidFill>
                  <a:schemeClr val="tx1"/>
                </a:solidFill>
                <a:effectLst/>
                <a:latin typeface="Calibri Light" charset="0"/>
                <a:ea typeface="+mn-ea"/>
                <a:cs typeface="+mn-cs"/>
              </a:rPr>
              <a:t>Why primary health care, and why now?</a:t>
            </a:r>
            <a:r>
              <a:rPr lang="en-US" sz="1200" b="0" i="0" kern="1200" dirty="0">
                <a:solidFill>
                  <a:schemeClr val="tx1"/>
                </a:solidFill>
                <a:effectLst/>
                <a:latin typeface="Calibri Light" charset="0"/>
                <a:ea typeface="+mn-ea"/>
                <a:cs typeface="+mn-cs"/>
              </a:rPr>
              <a:t> We’ve been talking about PHC for decades, so what makes this moment different?”</a:t>
            </a:r>
          </a:p>
          <a:p>
            <a:r>
              <a:rPr lang="en-US" sz="1200" b="0" i="0" kern="1200" dirty="0">
                <a:solidFill>
                  <a:schemeClr val="tx1"/>
                </a:solidFill>
                <a:effectLst/>
                <a:latin typeface="Calibri Light" charset="0"/>
                <a:ea typeface="+mn-ea"/>
                <a:cs typeface="+mn-cs"/>
              </a:rPr>
              <a:t>First, the unmet need is huge. Roughly one-third of people are forgoing care they actually need. Not because they don’t recognize the need, but because they face barriers to accessing services. Those barriers are both financial—they can’t afford to seek care—and non‑financial—services are not available where or when they’re needed, or they don’t respond to people’s realities.”</a:t>
            </a:r>
          </a:p>
          <a:p>
            <a:r>
              <a:rPr lang="en-US" sz="1200" b="0" i="0" kern="1200" dirty="0">
                <a:solidFill>
                  <a:schemeClr val="tx1"/>
                </a:solidFill>
                <a:effectLst/>
                <a:latin typeface="Calibri Light" charset="0"/>
                <a:ea typeface="+mn-ea"/>
                <a:cs typeface="+mn-cs"/>
              </a:rPr>
              <a:t>Second, after initial gains, coverage has stalled. The UHC Service Coverage Index has inched from 82 to 83 between 2015 and 2022/23. Seven or eight years of work for a one‑point increase. That tells us we are no longer on a trajectory of expansion; we are in a period of stagnation. And in the face of demographic change and new health threats, stagnation is effectively moving backwards.</a:t>
            </a:r>
          </a:p>
          <a:p>
            <a:r>
              <a:rPr lang="en-US" sz="1200" b="0" i="0" kern="1200" dirty="0">
                <a:solidFill>
                  <a:schemeClr val="tx1"/>
                </a:solidFill>
                <a:effectLst/>
                <a:latin typeface="Calibri Light" charset="0"/>
                <a:ea typeface="+mn-ea"/>
                <a:cs typeface="+mn-cs"/>
              </a:rPr>
              <a:t>Third, the financial protection picture is worrying. Around 15.6% of the population face financial hardship due to health expenses, and 14.2% actually decide not to seek care because of cost.</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So people are being hurt in two ways: some go into financial distress because they do seek care, and others go without care to avoid that distress.</a:t>
            </a:r>
          </a:p>
          <a:p>
            <a:r>
              <a:rPr lang="en-US" sz="1200" b="0" i="0" kern="1200" dirty="0">
                <a:solidFill>
                  <a:schemeClr val="tx1"/>
                </a:solidFill>
                <a:effectLst/>
                <a:latin typeface="Calibri Light" charset="0"/>
                <a:ea typeface="+mn-ea"/>
                <a:cs typeface="+mn-cs"/>
              </a:rPr>
              <a:t>Finally, even if we solved the money issue tomorrow, we would still have a problem. Non‑financial barriers—how services are organized, where they are located, whether they are acceptable and culturally appropriate, and whether people can physically reach them—account for more than 40% of unmet healthcare needs.</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That tells us we are facing a systems problem, not just a financing problem. And systems problems are exactly what PHC is meant to address.</a:t>
            </a:r>
          </a:p>
          <a:p>
            <a:r>
              <a:rPr lang="en-US" sz="1200" b="0" i="0" kern="1200" dirty="0">
                <a:solidFill>
                  <a:schemeClr val="tx1"/>
                </a:solidFill>
                <a:effectLst/>
                <a:latin typeface="Calibri Light" charset="0"/>
                <a:ea typeface="+mn-ea"/>
                <a:cs typeface="+mn-cs"/>
              </a:rPr>
              <a:t>So, why PHC and why now? Because people are still being left behind, coverage gains have stalled, and both financial and structural barriers are blocking access.</a:t>
            </a:r>
            <a:endParaRPr lang="en-US" sz="1100" b="0" i="0" kern="12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217"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charset="0"/>
                <a:ea typeface="+mn-ea"/>
                <a:cs typeface="+mn-cs"/>
              </a:rPr>
              <a:pPr marL="0" marR="0" lvl="0" indent="0" algn="r" defTabSz="91421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Light" charset="0"/>
              <a:ea typeface="+mn-ea"/>
              <a:cs typeface="+mn-cs"/>
            </a:endParaRPr>
          </a:p>
        </p:txBody>
      </p:sp>
    </p:spTree>
    <p:extLst>
      <p:ext uri="{BB962C8B-B14F-4D97-AF65-F5344CB8AC3E}">
        <p14:creationId xmlns:p14="http://schemas.microsoft.com/office/powerpoint/2010/main" val="1153719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02EEB-23DC-1557-13CB-DB3F92BCC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FF7F61-D64C-7BF2-2779-4695299B0F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2BBDE7-FD7F-9861-0415-6391E911C14C}"/>
              </a:ext>
            </a:extLst>
          </p:cNvPr>
          <p:cNvSpPr>
            <a:spLocks noGrp="1"/>
          </p:cNvSpPr>
          <p:nvPr>
            <p:ph type="body" idx="1"/>
          </p:nvPr>
        </p:nvSpPr>
        <p:spPr/>
        <p:txBody>
          <a:bodyPr/>
          <a:lstStyle/>
          <a:p>
            <a:pPr marL="0" lvl="0" indent="0">
              <a:buFont typeface="Wingdings" pitchFamily="2" charset="2"/>
              <a:buNone/>
            </a:pPr>
            <a:r>
              <a:rPr lang="es-ES_tradnl" sz="1800" noProof="0" dirty="0">
                <a:effectLst/>
                <a:latin typeface="Calibri" panose="020F0502020204030204" pitchFamily="34" charset="0"/>
                <a:ea typeface="Times New Roman" panose="02020603050405020304" pitchFamily="18" charset="0"/>
              </a:rPr>
              <a:t>Para 2019, tres subíndices (RMNCH, enfermedades infecciosas y acceso y capacidad de servicios) superaron los 80 puntos.  </a:t>
            </a:r>
          </a:p>
          <a:p>
            <a:pPr marL="0" lvl="0" indent="0">
              <a:buFont typeface="Wingdings" pitchFamily="2" charset="2"/>
              <a:buNone/>
            </a:pPr>
            <a:r>
              <a:rPr lang="es-ES_tradnl" sz="1800" b="1" noProof="0" dirty="0">
                <a:effectLst/>
                <a:latin typeface="Calibri" panose="020F0502020204030204" pitchFamily="34" charset="0"/>
                <a:ea typeface="Times New Roman" panose="02020603050405020304" pitchFamily="18" charset="0"/>
              </a:rPr>
              <a:t>Sin embargo, el subíndice de enfermedades no transmisibles mostró un progreso más lento, especialmente después de 2015.  </a:t>
            </a:r>
          </a:p>
          <a:p>
            <a:pPr marL="0" lvl="0" indent="0">
              <a:buFont typeface="Wingdings" pitchFamily="2" charset="2"/>
              <a:buNone/>
            </a:pPr>
            <a:endParaRPr lang="es-ES_tradnl" sz="1800" noProof="0" dirty="0">
              <a:effectLst/>
              <a:latin typeface="Calibri" panose="020F0502020204030204" pitchFamily="34" charset="0"/>
              <a:ea typeface="Times New Roman" panose="02020603050405020304" pitchFamily="18" charset="0"/>
            </a:endParaRPr>
          </a:p>
          <a:p>
            <a:pPr marL="0" lvl="0" indent="0">
              <a:buFont typeface="Wingdings" pitchFamily="2" charset="2"/>
              <a:buNone/>
            </a:pPr>
            <a:r>
              <a:rPr lang="es-ES_tradnl" sz="1800" noProof="0" dirty="0">
                <a:effectLst/>
                <a:latin typeface="Calibri" panose="020F0502020204030204" pitchFamily="34" charset="0"/>
                <a:ea typeface="Times New Roman" panose="02020603050405020304" pitchFamily="18" charset="0"/>
              </a:rPr>
              <a:t>Existe una correlación positiva entre el nivel de ingresos de un país, el Índice de Desarrollo Humano (IDH) y el UHC SCI, lo que demuestra el papel esencial del acceso al bienestar y al desarrollo humano.  </a:t>
            </a:r>
          </a:p>
          <a:p>
            <a:pPr marL="0" lvl="0" indent="0">
              <a:buFont typeface="Wingdings" pitchFamily="2" charset="2"/>
              <a:buNone/>
            </a:pPr>
            <a:endParaRPr lang="es-ES_tradnl" sz="1800" noProof="0" dirty="0">
              <a:effectLst/>
              <a:latin typeface="Calibri" panose="020F0502020204030204" pitchFamily="34" charset="0"/>
              <a:ea typeface="Times New Roman" panose="02020603050405020304" pitchFamily="18" charset="0"/>
            </a:endParaRPr>
          </a:p>
          <a:p>
            <a:pPr marL="0" lvl="0" indent="0">
              <a:buFont typeface="Wingdings" pitchFamily="2" charset="2"/>
              <a:buNone/>
            </a:pPr>
            <a:r>
              <a:rPr lang="es-ES_tradnl" sz="1800" noProof="0" dirty="0">
                <a:effectLst/>
                <a:latin typeface="Calibri" panose="020F0502020204030204" pitchFamily="34" charset="0"/>
                <a:ea typeface="Times New Roman" panose="02020603050405020304" pitchFamily="18" charset="0"/>
              </a:rPr>
              <a:t>Hay un mensaje explícito en estas dos diapositivas presentadas: seguimos avanzando hacia una mejor integración de las enfermedades infecciosas y las enfermedades no transmisibles dentro de los sistemas de salud orientados a la APS. También estamos trabajando en este enfoque desde la cooperación técnica de la OPS, pero necesitamos hacerlo en todos los niveles. </a:t>
            </a:r>
          </a:p>
        </p:txBody>
      </p:sp>
      <p:sp>
        <p:nvSpPr>
          <p:cNvPr id="4" name="Slide Number Placeholder 3">
            <a:extLst>
              <a:ext uri="{FF2B5EF4-FFF2-40B4-BE49-F238E27FC236}">
                <a16:creationId xmlns:a16="http://schemas.microsoft.com/office/drawing/2014/main" id="{D3977205-D611-199B-8EB0-C573A722D4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E013EC-AEB4-EB4B-A13E-865D3848E88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951419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Calibri Light" charset="0"/>
                <a:ea typeface="+mn-ea"/>
                <a:cs typeface="+mn-cs"/>
              </a:rPr>
              <a:t>The logical next question is: </a:t>
            </a:r>
            <a:r>
              <a:rPr lang="en-US" sz="1200" b="0" i="1" kern="1200" dirty="0">
                <a:solidFill>
                  <a:schemeClr val="tx1"/>
                </a:solidFill>
                <a:effectLst/>
                <a:latin typeface="Calibri Light" charset="0"/>
                <a:ea typeface="+mn-ea"/>
                <a:cs typeface="+mn-cs"/>
              </a:rPr>
              <a:t>if we know this, and most countries say they are committed to PHC, why hasn’t the system changed?</a:t>
            </a:r>
            <a:r>
              <a:rPr lang="en-US" sz="1200" b="0" i="0" kern="1200" dirty="0">
                <a:solidFill>
                  <a:schemeClr val="tx1"/>
                </a:solidFill>
                <a:effectLst/>
                <a:latin typeface="Calibri Light" charset="0"/>
                <a:ea typeface="+mn-ea"/>
                <a:cs typeface="+mn-cs"/>
              </a:rPr>
              <a:t> That brings us to the systems and implementation gap.</a:t>
            </a:r>
          </a:p>
          <a:p>
            <a:r>
              <a:rPr lang="en-US" sz="1200" b="0" i="0" kern="1200" dirty="0">
                <a:solidFill>
                  <a:schemeClr val="tx1"/>
                </a:solidFill>
                <a:effectLst/>
                <a:latin typeface="Calibri Light" charset="0"/>
                <a:ea typeface="+mn-ea"/>
                <a:cs typeface="+mn-cs"/>
              </a:rPr>
              <a:t>When we look across the Region, we don’t see a lack of ideas or a lack of policy. What we see is an implementation gap. On this slide, you can see that gap across four key dimensions.</a:t>
            </a:r>
          </a:p>
          <a:p>
            <a:r>
              <a:rPr lang="en-US" sz="1200" b="0" i="0" kern="1200" dirty="0">
                <a:solidFill>
                  <a:schemeClr val="tx1"/>
                </a:solidFill>
                <a:effectLst/>
                <a:latin typeface="Calibri Light" charset="0"/>
                <a:ea typeface="+mn-ea"/>
                <a:cs typeface="+mn-cs"/>
              </a:rPr>
              <a:t> </a:t>
            </a:r>
          </a:p>
          <a:p>
            <a:pPr lvl="0"/>
            <a:r>
              <a:rPr lang="en-US" sz="1200" b="0" i="0" kern="1200" dirty="0">
                <a:solidFill>
                  <a:schemeClr val="tx1"/>
                </a:solidFill>
                <a:effectLst/>
                <a:latin typeface="Calibri Light" charset="0"/>
                <a:ea typeface="+mn-ea"/>
                <a:cs typeface="+mn-cs"/>
              </a:rPr>
              <a:t>First, policies exist, but are not implemented at scale.</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79% of LAC countries have a PHC policy or plan,</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but only 38% have actually operationalized it, and</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only 33% have a dedicated department responsible for PHC implementation.</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In other words, most countries have enacted the right policies, but only about a third have put in place the institutional machinery to make PHC real.</a:t>
            </a:r>
          </a:p>
          <a:p>
            <a:pPr lvl="0"/>
            <a:r>
              <a:rPr lang="en-US" sz="1200" b="0" i="0" kern="1200" dirty="0">
                <a:solidFill>
                  <a:schemeClr val="tx1"/>
                </a:solidFill>
                <a:effectLst/>
                <a:latin typeface="Calibri Light" charset="0"/>
                <a:ea typeface="+mn-ea"/>
                <a:cs typeface="+mn-cs"/>
              </a:rPr>
              <a:t>Second, service networks are partially built but not fully enabled.</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71% of countries organize services through integrated networks, and 82% have referral guidelines—that’s the design side.</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But only 53% have interinstitutional agreements to support those networks, and only 41% have empanelment systems for the entire population.</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So the architecture is there, but the mechanisms that make networks function in practice are often missing.</a:t>
            </a:r>
          </a:p>
          <a:p>
            <a:pPr lvl="0"/>
            <a:r>
              <a:rPr lang="en-US" sz="1200" b="0" i="0" kern="1200" dirty="0">
                <a:solidFill>
                  <a:schemeClr val="tx1"/>
                </a:solidFill>
                <a:effectLst/>
                <a:latin typeface="Calibri Light" charset="0"/>
                <a:ea typeface="+mn-ea"/>
                <a:cs typeface="+mn-cs"/>
              </a:rPr>
              <a:t>Third, social participation exists, but it is not sustained or institutionalized.</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88% of countries report having mechanisms for participation,</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yet only 21% report regular and effective participation at the subnational level, where primary health care is actually delivered.</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That means communities are being invited into the conversation, but not consistently, and not where it matters most for day‑to‑day PHC.</a:t>
            </a:r>
          </a:p>
          <a:p>
            <a:pPr lvl="0"/>
            <a:r>
              <a:rPr lang="en-US" sz="1200" b="0" i="0" kern="1200" dirty="0">
                <a:solidFill>
                  <a:schemeClr val="tx1"/>
                </a:solidFill>
                <a:effectLst/>
                <a:latin typeface="Calibri Light" charset="0"/>
                <a:ea typeface="+mn-ea"/>
                <a:cs typeface="+mn-cs"/>
              </a:rPr>
              <a:t>Fourth, intersectoral action is much stronger in discourse than in practice.</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76% of countries say they have adopted a </a:t>
            </a:r>
            <a:r>
              <a:rPr lang="en-US" sz="1200" b="0" i="1" kern="1200" dirty="0">
                <a:solidFill>
                  <a:schemeClr val="tx1"/>
                </a:solidFill>
                <a:effectLst/>
                <a:latin typeface="Calibri Light" charset="0"/>
                <a:ea typeface="+mn-ea"/>
                <a:cs typeface="+mn-cs"/>
              </a:rPr>
              <a:t>Health in All Policies</a:t>
            </a:r>
            <a:r>
              <a:rPr lang="en-US" sz="1200" b="0" i="0" kern="1200" dirty="0">
                <a:solidFill>
                  <a:schemeClr val="tx1"/>
                </a:solidFill>
                <a:effectLst/>
                <a:latin typeface="Calibri Light" charset="0"/>
                <a:ea typeface="+mn-ea"/>
                <a:cs typeface="+mn-cs"/>
              </a:rPr>
              <a:t> approach,</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 but only 28% manage to implement it effectively and in a coordinated way.</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So we talk about acting across sectors—education, housing, environment—but translating that into concrete, coordinated action remains the exception rather than the rule.</a:t>
            </a:r>
          </a:p>
          <a:p>
            <a:r>
              <a:rPr lang="en-US" sz="1200" b="0" i="0" kern="1200" dirty="0">
                <a:solidFill>
                  <a:schemeClr val="tx1"/>
                </a:solidFill>
                <a:effectLst/>
                <a:latin typeface="Calibri Light" charset="0"/>
                <a:ea typeface="+mn-ea"/>
                <a:cs typeface="+mn-cs"/>
              </a:rPr>
              <a:t> </a:t>
            </a:r>
          </a:p>
          <a:p>
            <a:r>
              <a:rPr lang="en-US" sz="1200" b="0" i="0" kern="1200" dirty="0">
                <a:solidFill>
                  <a:schemeClr val="tx1"/>
                </a:solidFill>
                <a:effectLst/>
                <a:latin typeface="Calibri Light" charset="0"/>
                <a:ea typeface="+mn-ea"/>
                <a:cs typeface="+mn-cs"/>
              </a:rPr>
              <a:t>Taken together, these numbers tell a clear story: we do not have a vision problem; we have an execution problem. Policies, networks, participation mechanisms, and intersectoral frameworks are in place in most countries—but they are not yet functioning at the scale or depth needed to transform services.</a:t>
            </a:r>
          </a:p>
          <a:p>
            <a:r>
              <a:rPr lang="en-US" sz="1200" b="0" i="0" kern="1200" dirty="0">
                <a:solidFill>
                  <a:schemeClr val="tx1"/>
                </a:solidFill>
                <a:effectLst/>
                <a:latin typeface="Calibri Light" charset="0"/>
                <a:ea typeface="+mn-ea"/>
                <a:cs typeface="+mn-cs"/>
              </a:rPr>
              <a:t> </a:t>
            </a:r>
          </a:p>
          <a:p>
            <a:r>
              <a:rPr lang="en-US" sz="1200" b="0" i="0" kern="1200" dirty="0">
                <a:solidFill>
                  <a:schemeClr val="tx1"/>
                </a:solidFill>
                <a:effectLst/>
                <a:latin typeface="Calibri Light" charset="0"/>
                <a:ea typeface="+mn-ea"/>
                <a:cs typeface="+mn-cs"/>
              </a:rPr>
              <a:t>This is exactly the space where PHC needs to be accelerated, and where an Alliance for PHC can add value: helping countries move from policy to practice, from designed systems to enabled systems, from participation on paper to participation in reality.</a:t>
            </a:r>
            <a:br>
              <a:rPr lang="en-US" sz="1200" b="0" i="0" kern="1200" dirty="0">
                <a:solidFill>
                  <a:schemeClr val="tx1"/>
                </a:solidFill>
                <a:effectLst/>
                <a:latin typeface="Calibri Light" charset="0"/>
                <a:ea typeface="+mn-ea"/>
                <a:cs typeface="+mn-cs"/>
              </a:rPr>
            </a:br>
            <a:r>
              <a:rPr lang="en-US" sz="1200" b="0" i="0" kern="1200" dirty="0">
                <a:solidFill>
                  <a:schemeClr val="tx1"/>
                </a:solidFill>
                <a:effectLst/>
                <a:latin typeface="Calibri Light" charset="0"/>
                <a:ea typeface="+mn-ea"/>
                <a:cs typeface="+mn-cs"/>
              </a:rPr>
              <a:t>The rest of the presentation will focus on what that acceleration could look like in concrete terms.</a:t>
            </a:r>
          </a:p>
          <a:p>
            <a:r>
              <a:rPr lang="en-US" sz="1200" b="0" i="0" kern="1200" dirty="0">
                <a:solidFill>
                  <a:schemeClr val="tx1"/>
                </a:solidFill>
                <a:effectLst/>
                <a:latin typeface="Calibri Light" charset="0"/>
                <a:ea typeface="+mn-ea"/>
                <a:cs typeface="+mn-cs"/>
              </a:rPr>
              <a:t> </a:t>
            </a:r>
          </a:p>
          <a:p>
            <a:r>
              <a:rPr lang="en-US" sz="1200" b="0" i="0" kern="1200" dirty="0">
                <a:solidFill>
                  <a:schemeClr val="tx1"/>
                </a:solidFill>
                <a:effectLst/>
                <a:latin typeface="Calibri Light" charset="0"/>
                <a:ea typeface="+mn-ea"/>
                <a:cs typeface="+mn-cs"/>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217" rtl="0" eaLnBrk="1" fontAlgn="auto" latinLnBrk="0" hangingPunct="1">
              <a:lnSpc>
                <a:spcPct val="100000"/>
              </a:lnSpc>
              <a:spcBef>
                <a:spcPts val="0"/>
              </a:spcBef>
              <a:spcAft>
                <a:spcPts val="0"/>
              </a:spcAft>
              <a:buClrTx/>
              <a:buSzTx/>
              <a:buFontTx/>
              <a:buNone/>
              <a:tabLst/>
              <a:defRPr/>
            </a:pPr>
            <a:fld id="{006BE02D-20C0-F840-AFAC-BEA99C74FDC2}" type="slidenum">
              <a:rPr kumimoji="0" lang="en-US" sz="1200" b="0" i="0" u="none" strike="noStrike" kern="1200" cap="none" spc="0" normalizeH="0" baseline="0" noProof="0" smtClean="0">
                <a:ln>
                  <a:noFill/>
                </a:ln>
                <a:solidFill>
                  <a:prstClr val="black"/>
                </a:solidFill>
                <a:effectLst/>
                <a:uLnTx/>
                <a:uFillTx/>
                <a:latin typeface="Calibri Light" charset="0"/>
                <a:ea typeface="+mn-ea"/>
                <a:cs typeface="+mn-cs"/>
              </a:rPr>
              <a:pPr marL="0" marR="0" lvl="0" indent="0" algn="r" defTabSz="91421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Light" charset="0"/>
              <a:ea typeface="+mn-ea"/>
              <a:cs typeface="+mn-cs"/>
            </a:endParaRPr>
          </a:p>
        </p:txBody>
      </p:sp>
    </p:spTree>
    <p:extLst>
      <p:ext uri="{BB962C8B-B14F-4D97-AF65-F5344CB8AC3E}">
        <p14:creationId xmlns:p14="http://schemas.microsoft.com/office/powerpoint/2010/main" val="22728209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En la figura se muestra el proceso de toma de decisiones para determinar las necesidades insatisfechas de atención de salud utilizando el concepto de atención no recibida. </a:t>
            </a:r>
          </a:p>
          <a:p>
            <a:endParaRPr lang="es-ES" dirty="0"/>
          </a:p>
          <a:p>
            <a:r>
              <a:rPr lang="es-ES" dirty="0"/>
              <a:t>En ese proceso se sigue una secuencia lógica en que se categoriza a las personas encuestadas en función de sus necesidades de atención de salud y las acciones posteriores: </a:t>
            </a:r>
          </a:p>
          <a:p>
            <a:pPr marL="228600" indent="-228600">
              <a:buAutoNum type="arabicPeriod"/>
            </a:pPr>
            <a:r>
              <a:rPr lang="es-ES" dirty="0"/>
              <a:t>Necesidad percibida de atención de salud. Esta categoría inicial representa la proporción de personas encuestadas que informaron haber tenido un problema de salud o haber percibido la necesidad de recibir servicios de salud, entre ellos medicamentos recetados, en un período determinado. </a:t>
            </a:r>
          </a:p>
          <a:p>
            <a:pPr marL="228600" indent="-228600">
              <a:buAutoNum type="arabicPeriod"/>
            </a:pPr>
            <a:r>
              <a:rPr lang="es-ES" dirty="0"/>
              <a:t>Necesidad de atención de salud satisfecha. Esta categoría abarca la proporción de personas encuestadas que informaron haber percibido que necesitaban atención de salud y que actuaron conforme a ello consultando a un prestador de atención de salud adecuado. </a:t>
            </a:r>
          </a:p>
          <a:p>
            <a:pPr marL="228600" indent="-228600">
              <a:buAutoNum type="arabicPeriod"/>
            </a:pPr>
            <a:r>
              <a:rPr lang="es-ES" dirty="0"/>
              <a:t>Necesidad percibida de atención de salud insatisfecha. Esta categoría abarca la proporción de personas encuestadas que, a pesar de haber percibido que necesitaban atención de salud, no consultaron a un prestador adecuado o no buscaron atención en lo absoluto, por cualquier razón. </a:t>
            </a:r>
          </a:p>
          <a:p>
            <a:pPr marL="228600" indent="-228600">
              <a:buAutoNum type="arabicPeriod"/>
            </a:pPr>
            <a:r>
              <a:rPr lang="es-ES" dirty="0"/>
              <a:t>Razones por las cuales las necesidades percibidas de atención de salud quedaron sin atender. Esta categoría permite averiguar los motivos concretos por los que no se atendieron las necesidades percibidas de atención de salud. Abarca la proporción de personas encuestadas que enfrentaron barreras relacionadas con la disponibilidad, la accesibilidad (geográfica, financiera y organizacional) y la aceptabilidad de los servicios de salud. </a:t>
            </a:r>
          </a:p>
          <a:p>
            <a:pPr marL="228600" indent="-228600">
              <a:buAutoNum type="arabicPeriod"/>
            </a:pPr>
            <a:r>
              <a:rPr lang="es-ES" dirty="0"/>
              <a:t>Necesidad no percibida de atención de salud. Esta última categoría representa la proporción de personas encuestadas que informaron haber tenido un problema de salud pero que no buscaron la atención adecuada o ninguna atención en lo absoluto porque no percibieron que necesitaban atención de salud.</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E013EC-AEB4-EB4B-A13E-865D3848E88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292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259e0bae36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259e0bae36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93743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Wingdings" pitchFamily="2" charset="2"/>
              <a:buNone/>
              <a:tabLst>
                <a:tab pos="457200" algn="l"/>
              </a:tabLst>
            </a:pPr>
            <a:r>
              <a:rPr lang="en-US" sz="1800" dirty="0">
                <a:effectLst/>
                <a:latin typeface="Calibri" panose="020F0502020204030204" pitchFamily="34" charset="0"/>
                <a:ea typeface="Times New Roman" panose="02020603050405020304" pitchFamily="18" charset="0"/>
              </a:rPr>
              <a:t>As mentioned, one of the main concerns is the current situation of access to health services in the Region.  </a:t>
            </a:r>
          </a:p>
          <a:p>
            <a:pPr marL="285750" lvl="0" indent="-285750">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rPr>
              <a:t>As shown in this map, across 17 Member States, the percentage of the population reporting unmet healthcare needs shows wide variation, ranging from as low as 3.2% to as high as 73.3%. </a:t>
            </a:r>
          </a:p>
          <a:p>
            <a:pPr marL="285750" lvl="0" indent="-285750">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rPr>
              <a:t>On average, the region sees 35.2% of its population facing unmet healthcare needs, a figure that has remained relatively stable over recent years. </a:t>
            </a:r>
          </a:p>
          <a:p>
            <a:pPr marL="285750" lvl="0" indent="-285750">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rPr>
              <a:t>AMONG COUNTRIES: There is a clear inverse relationship between national income levels and unmet healthcare needs. High-income countries report 23% of their population experiencing unmet needs, compared to 35% in upper-middle-income countries and 49% in lower-middle-income countries. </a:t>
            </a:r>
          </a:p>
          <a:p>
            <a:pPr marL="285750" lvl="0" indent="-285750">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rPr>
              <a:t>This inequality is also present WITHIN countries, as income inequality further exacerbates these disparities. The lowest income quintile reports an average of 38.5% with unmet needs, significantly higher than the 32.8% observed in the highest income quintile. However, the degree of this gap varies by country, underscoring the complex interplay of income and access to healthcare.  </a:t>
            </a:r>
          </a:p>
          <a:p>
            <a:pPr marL="285750" lvl="0" indent="-285750">
              <a:buFont typeface="Arial" panose="020B0604020202020204" pitchFamily="34" charset="0"/>
              <a:buChar char="•"/>
              <a:tabLst>
                <a:tab pos="457200" algn="l"/>
              </a:tabLst>
            </a:pPr>
            <a:r>
              <a:rPr lang="en-US" sz="1800" dirty="0">
                <a:effectLst/>
                <a:latin typeface="Calibri" panose="020F0502020204030204" pitchFamily="34" charset="0"/>
                <a:ea typeface="Times New Roman" panose="02020603050405020304" pitchFamily="18" charset="0"/>
              </a:rPr>
              <a:t>This data highlights the need for </a:t>
            </a:r>
            <a:r>
              <a:rPr lang="en-US" sz="1800" b="1" dirty="0">
                <a:effectLst/>
                <a:latin typeface="Calibri" panose="020F0502020204030204" pitchFamily="34" charset="0"/>
                <a:ea typeface="Times New Roman" panose="02020603050405020304" pitchFamily="18" charset="0"/>
              </a:rPr>
              <a:t>targeted strategies to reduce these inequities</a:t>
            </a:r>
            <a:r>
              <a:rPr lang="en-US" sz="1800" dirty="0">
                <a:effectLst/>
                <a:latin typeface="Calibri" panose="020F0502020204030204" pitchFamily="34" charset="0"/>
                <a:ea typeface="Times New Roman" panose="02020603050405020304" pitchFamily="18" charset="0"/>
              </a:rPr>
              <a:t> and improve healthcare access across all population groups.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E013EC-AEB4-EB4B-A13E-865D3848E88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288889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9B1F4-ACA2-26CA-99FC-0358F025F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96464F-EAEE-EFA5-5CC3-0F5C283B8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E2AA70-0989-BC98-A6A4-36EE109DA478}"/>
              </a:ext>
            </a:extLst>
          </p:cNvPr>
          <p:cNvSpPr>
            <a:spLocks noGrp="1"/>
          </p:cNvSpPr>
          <p:nvPr>
            <p:ph type="body" idx="1"/>
          </p:nvPr>
        </p:nvSpPr>
        <p:spPr/>
        <p:txBody>
          <a:bodyPr/>
          <a:lstStyle/>
          <a:p>
            <a:pPr marL="0" lvl="0" indent="0">
              <a:buFont typeface="Wingdings" pitchFamily="2" charset="2"/>
              <a:buNone/>
              <a:tabLst>
                <a:tab pos="457200" algn="l"/>
              </a:tabLst>
            </a:pPr>
            <a:r>
              <a:rPr lang="en-US" sz="1800" dirty="0">
                <a:effectLst/>
                <a:latin typeface="Calibri" panose="020F0502020204030204" pitchFamily="34" charset="0"/>
                <a:ea typeface="Times New Roman" panose="02020603050405020304" pitchFamily="18" charset="0"/>
              </a:rPr>
              <a:t>When analyzing what is causing this inequality in access, we find that: </a:t>
            </a:r>
          </a:p>
          <a:p>
            <a:pPr marL="285750" lvl="0" indent="-285750">
              <a:buFont typeface="Arial" panose="020B0604020202020204" pitchFamily="34" charset="0"/>
              <a:buChar char="•"/>
              <a:tabLst>
                <a:tab pos="457200" algn="l"/>
              </a:tabLst>
            </a:pPr>
            <a:r>
              <a:rPr lang="en-US" sz="1800" b="1" dirty="0">
                <a:effectLst/>
                <a:latin typeface="Calibri" panose="020F0502020204030204" pitchFamily="34" charset="0"/>
                <a:ea typeface="Times New Roman" panose="02020603050405020304" pitchFamily="18" charset="0"/>
              </a:rPr>
              <a:t>Organizational barriers </a:t>
            </a:r>
            <a:r>
              <a:rPr lang="en-US" sz="1800" dirty="0">
                <a:effectLst/>
                <a:latin typeface="Calibri" panose="020F0502020204030204" pitchFamily="34" charset="0"/>
                <a:ea typeface="Times New Roman" panose="02020603050405020304" pitchFamily="18" charset="0"/>
              </a:rPr>
              <a:t>are the most common cause of unmet healthcare needs, affecting an </a:t>
            </a:r>
            <a:r>
              <a:rPr lang="en-US" sz="1800" b="1" dirty="0">
                <a:effectLst/>
                <a:latin typeface="Calibri" panose="020F0502020204030204" pitchFamily="34" charset="0"/>
                <a:ea typeface="Times New Roman" panose="02020603050405020304" pitchFamily="18" charset="0"/>
              </a:rPr>
              <a:t>average of 21.5% of the population, </a:t>
            </a:r>
            <a:r>
              <a:rPr lang="en-US" sz="1800" dirty="0">
                <a:effectLst/>
                <a:latin typeface="Calibri" panose="020F0502020204030204" pitchFamily="34" charset="0"/>
                <a:ea typeface="Times New Roman" panose="02020603050405020304" pitchFamily="18" charset="0"/>
              </a:rPr>
              <a:t>followed by financial barriers at 14.2%. However, the nature of these challenges varies by country. For instance, organizational barriers are predominant in nations like Canada and Costa Rica, while financial barriers are more pressing in countries such as Honduras and the United States. </a:t>
            </a:r>
          </a:p>
          <a:p>
            <a:pPr marL="285750" lvl="0" indent="-285750">
              <a:buFont typeface="Arial" panose="020B0604020202020204" pitchFamily="34" charset="0"/>
              <a:buChar char="•"/>
              <a:tabLst>
                <a:tab pos="457200" algn="l"/>
              </a:tabLst>
            </a:pPr>
            <a:r>
              <a:rPr lang="en-US" sz="1800" b="1" dirty="0">
                <a:effectLst/>
                <a:latin typeface="Calibri" panose="020F0502020204030204" pitchFamily="34" charset="0"/>
                <a:ea typeface="Times New Roman" panose="02020603050405020304" pitchFamily="18" charset="0"/>
              </a:rPr>
              <a:t>The COVID-19 pandemic exacerbated unmet healthcare needs </a:t>
            </a:r>
            <a:r>
              <a:rPr lang="en-US" sz="1800" dirty="0">
                <a:effectLst/>
                <a:latin typeface="Calibri" panose="020F0502020204030204" pitchFamily="34" charset="0"/>
                <a:ea typeface="Times New Roman" panose="02020603050405020304" pitchFamily="18" charset="0"/>
              </a:rPr>
              <a:t>across all income levels in every country. The poorest populations were disproportionately affected, with the highest rates of forgone care reported in countries like Colombia, El Salvador, Paraguay, and Peru. </a:t>
            </a:r>
          </a:p>
        </p:txBody>
      </p:sp>
      <p:sp>
        <p:nvSpPr>
          <p:cNvPr id="4" name="Slide Number Placeholder 3">
            <a:extLst>
              <a:ext uri="{FF2B5EF4-FFF2-40B4-BE49-F238E27FC236}">
                <a16:creationId xmlns:a16="http://schemas.microsoft.com/office/drawing/2014/main" id="{B5E0938F-23C2-DA11-FBC8-CB8091C818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FE013EC-AEB4-EB4B-A13E-865D3848E88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069113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8.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5.xml"/><Relationship Id="rId4" Type="http://schemas.openxmlformats.org/officeDocument/2006/relationships/image" Target="../media/image12.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Master" Target="../slideMasters/slideMaster5.xml"/><Relationship Id="rId4" Type="http://schemas.openxmlformats.org/officeDocument/2006/relationships/image" Target="../media/image1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emf"/><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png"/><Relationship Id="rId1" Type="http://schemas.openxmlformats.org/officeDocument/2006/relationships/slideMaster" Target="../slideMasters/slideMaster5.xml"/><Relationship Id="rId5" Type="http://schemas.openxmlformats.org/officeDocument/2006/relationships/image" Target="../media/image14.png"/><Relationship Id="rId4" Type="http://schemas.openxmlformats.org/officeDocument/2006/relationships/image" Target="../media/image12.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8.png"/><Relationship Id="rId1" Type="http://schemas.openxmlformats.org/officeDocument/2006/relationships/slideMaster" Target="../slideMasters/slideMaster5.xml"/><Relationship Id="rId5" Type="http://schemas.openxmlformats.org/officeDocument/2006/relationships/image" Target="../media/image14.png"/><Relationship Id="rId4" Type="http://schemas.openxmlformats.org/officeDocument/2006/relationships/image" Target="../media/image1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9.png"/><Relationship Id="rId1" Type="http://schemas.openxmlformats.org/officeDocument/2006/relationships/slideMaster" Target="../slideMasters/slideMaster5.xml"/><Relationship Id="rId5" Type="http://schemas.openxmlformats.org/officeDocument/2006/relationships/image" Target="../media/image14.png"/><Relationship Id="rId4" Type="http://schemas.openxmlformats.org/officeDocument/2006/relationships/image" Target="../media/image1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0.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9.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5.xml"/><Relationship Id="rId4" Type="http://schemas.openxmlformats.org/officeDocument/2006/relationships/image" Target="../media/image14.png"/></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6.emf"/><Relationship Id="rId1" Type="http://schemas.openxmlformats.org/officeDocument/2006/relationships/slideMaster" Target="../slideMasters/slideMaster5.xml"/><Relationship Id="rId4" Type="http://schemas.openxmlformats.org/officeDocument/2006/relationships/image" Target="../media/image23.emf"/></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E352D-E5F3-EBAE-AAA0-AA5E8F6E8F02}"/>
              </a:ext>
            </a:extLst>
          </p:cNvPr>
          <p:cNvSpPr>
            <a:spLocks noGrp="1"/>
          </p:cNvSpPr>
          <p:nvPr>
            <p:ph type="ctrTitle"/>
          </p:nvPr>
        </p:nvSpPr>
        <p:spPr>
          <a:xfrm>
            <a:off x="672662" y="717715"/>
            <a:ext cx="7062952" cy="2387600"/>
          </a:xfrm>
        </p:spPr>
        <p:txBody>
          <a:bodyPr anchor="b">
            <a:normAutofit/>
          </a:bodyPr>
          <a:lstStyle>
            <a:lvl1pPr algn="l">
              <a:defRPr sz="4800"/>
            </a:lvl1pPr>
          </a:lstStyle>
          <a:p>
            <a:r>
              <a:rPr lang="en-US"/>
              <a:t>Click to edit Master title style</a:t>
            </a:r>
            <a:endParaRPr lang="es-ES_tradnl"/>
          </a:p>
        </p:txBody>
      </p:sp>
      <p:sp>
        <p:nvSpPr>
          <p:cNvPr id="3" name="Subtitle 2">
            <a:extLst>
              <a:ext uri="{FF2B5EF4-FFF2-40B4-BE49-F238E27FC236}">
                <a16:creationId xmlns:a16="http://schemas.microsoft.com/office/drawing/2014/main" id="{C065474B-3FA3-4E81-7DD3-8DDD96A0E9CA}"/>
              </a:ext>
            </a:extLst>
          </p:cNvPr>
          <p:cNvSpPr>
            <a:spLocks noGrp="1"/>
          </p:cNvSpPr>
          <p:nvPr>
            <p:ph type="subTitle" idx="1"/>
          </p:nvPr>
        </p:nvSpPr>
        <p:spPr>
          <a:xfrm>
            <a:off x="672662" y="3429000"/>
            <a:ext cx="7062952" cy="93279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_tradnl"/>
          </a:p>
        </p:txBody>
      </p:sp>
      <p:pic>
        <p:nvPicPr>
          <p:cNvPr id="7" name="Picture 6" descr="A collage of people and a person&#10;&#10;Description automatically generated">
            <a:extLst>
              <a:ext uri="{FF2B5EF4-FFF2-40B4-BE49-F238E27FC236}">
                <a16:creationId xmlns:a16="http://schemas.microsoft.com/office/drawing/2014/main" id="{8A24E398-E2C1-4497-6BF7-6FB7DE9BF5C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696960" y="0"/>
            <a:ext cx="3174956" cy="6885743"/>
          </a:xfrm>
          <a:prstGeom prst="rect">
            <a:avLst/>
          </a:prstGeom>
        </p:spPr>
      </p:pic>
      <p:pic>
        <p:nvPicPr>
          <p:cNvPr id="9" name="Picture 8" descr="A blue letter and a black background&#10;&#10;Description automatically generated">
            <a:extLst>
              <a:ext uri="{FF2B5EF4-FFF2-40B4-BE49-F238E27FC236}">
                <a16:creationId xmlns:a16="http://schemas.microsoft.com/office/drawing/2014/main" id="{4CD276A6-61E6-A4AD-500A-B4E6832C44B8}"/>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320086" y="6007502"/>
            <a:ext cx="4145280" cy="550046"/>
          </a:xfrm>
          <a:prstGeom prst="rect">
            <a:avLst/>
          </a:prstGeom>
        </p:spPr>
      </p:pic>
    </p:spTree>
    <p:extLst>
      <p:ext uri="{BB962C8B-B14F-4D97-AF65-F5344CB8AC3E}">
        <p14:creationId xmlns:p14="http://schemas.microsoft.com/office/powerpoint/2010/main" val="36886552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parador">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029A53F5-CB08-B0ED-9CD4-F0B6F25A822D}"/>
              </a:ext>
            </a:extLst>
          </p:cNvPr>
          <p:cNvPicPr>
            <a:picLocks noChangeAspect="1"/>
          </p:cNvPicPr>
          <p:nvPr userDrawn="1"/>
        </p:nvPicPr>
        <p:blipFill>
          <a:blip r:embed="rId2"/>
          <a:stretch>
            <a:fillRect/>
          </a:stretch>
        </p:blipFill>
        <p:spPr>
          <a:xfrm>
            <a:off x="1016000" y="2755106"/>
            <a:ext cx="11176000" cy="673894"/>
          </a:xfrm>
          <a:prstGeom prst="rect">
            <a:avLst/>
          </a:prstGeom>
        </p:spPr>
      </p:pic>
      <p:sp>
        <p:nvSpPr>
          <p:cNvPr id="10" name="Title 1">
            <a:extLst>
              <a:ext uri="{FF2B5EF4-FFF2-40B4-BE49-F238E27FC236}">
                <a16:creationId xmlns:a16="http://schemas.microsoft.com/office/drawing/2014/main" id="{5E76135E-07DB-E1CA-FD9D-1F2418F4B2D7}"/>
              </a:ext>
            </a:extLst>
          </p:cNvPr>
          <p:cNvSpPr>
            <a:spLocks noGrp="1"/>
          </p:cNvSpPr>
          <p:nvPr>
            <p:ph type="title"/>
          </p:nvPr>
        </p:nvSpPr>
        <p:spPr>
          <a:xfrm>
            <a:off x="1168400" y="3807003"/>
            <a:ext cx="11023600" cy="845546"/>
          </a:xfr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endParaRPr lang="es-ES_tradnl"/>
          </a:p>
        </p:txBody>
      </p:sp>
    </p:spTree>
    <p:extLst>
      <p:ext uri="{BB962C8B-B14F-4D97-AF65-F5344CB8AC3E}">
        <p14:creationId xmlns:p14="http://schemas.microsoft.com/office/powerpoint/2010/main" val="1656917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parador con f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34BA181-A077-35D4-AD15-31A5E8443CDD}"/>
              </a:ext>
            </a:extLst>
          </p:cNvPr>
          <p:cNvSpPr>
            <a:spLocks noGrp="1"/>
          </p:cNvSpPr>
          <p:nvPr>
            <p:ph type="pic" sz="quarter" idx="10"/>
          </p:nvPr>
        </p:nvSpPr>
        <p:spPr>
          <a:xfrm>
            <a:off x="0" y="0"/>
            <a:ext cx="12192000" cy="6858000"/>
          </a:xfrm>
        </p:spPr>
        <p:txBody>
          <a:bodyPr/>
          <a:lstStyle/>
          <a:p>
            <a:endParaRPr lang="es-ES_tradnl"/>
          </a:p>
        </p:txBody>
      </p:sp>
    </p:spTree>
    <p:extLst>
      <p:ext uri="{BB962C8B-B14F-4D97-AF65-F5344CB8AC3E}">
        <p14:creationId xmlns:p14="http://schemas.microsoft.com/office/powerpoint/2010/main" val="1496563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8E66-DF1E-2C09-920E-1C40F9C5D847}"/>
              </a:ext>
            </a:extLst>
          </p:cNvPr>
          <p:cNvSpPr>
            <a:spLocks noGrp="1"/>
          </p:cNvSpPr>
          <p:nvPr>
            <p:ph type="title"/>
          </p:nvPr>
        </p:nvSpPr>
        <p:spPr>
          <a:xfrm>
            <a:off x="284480" y="506529"/>
            <a:ext cx="11023600" cy="845546"/>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C055C74F-9648-2859-A79C-A721E9C117DB}"/>
              </a:ext>
            </a:extLst>
          </p:cNvPr>
          <p:cNvSpPr>
            <a:spLocks noGrp="1"/>
          </p:cNvSpPr>
          <p:nvPr>
            <p:ph sz="half" idx="1"/>
          </p:nvPr>
        </p:nvSpPr>
        <p:spPr>
          <a:xfrm>
            <a:off x="330200" y="1639627"/>
            <a:ext cx="11023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Slide Number Placeholder 6">
            <a:extLst>
              <a:ext uri="{FF2B5EF4-FFF2-40B4-BE49-F238E27FC236}">
                <a16:creationId xmlns:a16="http://schemas.microsoft.com/office/drawing/2014/main" id="{C0D5B5BE-8A9C-F96D-06C8-31555F57AF30}"/>
              </a:ext>
            </a:extLst>
          </p:cNvPr>
          <p:cNvSpPr>
            <a:spLocks noGrp="1"/>
          </p:cNvSpPr>
          <p:nvPr>
            <p:ph type="sldNum" sz="quarter" idx="12"/>
          </p:nvPr>
        </p:nvSpPr>
        <p:spPr/>
        <p:txBody>
          <a:bodyPr/>
          <a:lstStyle/>
          <a:p>
            <a:fld id="{EE9254D6-C7A9-5F48-8437-2A3E9AA3BBD3}" type="slidenum">
              <a:rPr lang="es-ES_tradnl" smtClean="0"/>
              <a:t>‹#›</a:t>
            </a:fld>
            <a:endParaRPr lang="es-ES_tradnl"/>
          </a:p>
        </p:txBody>
      </p:sp>
      <p:pic>
        <p:nvPicPr>
          <p:cNvPr id="8" name="Content Placeholder 4">
            <a:extLst>
              <a:ext uri="{FF2B5EF4-FFF2-40B4-BE49-F238E27FC236}">
                <a16:creationId xmlns:a16="http://schemas.microsoft.com/office/drawing/2014/main" id="{46113C0A-E12E-EEA4-B081-AE3DF83EA581}"/>
              </a:ext>
            </a:extLst>
          </p:cNvPr>
          <p:cNvPicPr>
            <a:picLocks noChangeAspect="1"/>
          </p:cNvPicPr>
          <p:nvPr userDrawn="1"/>
        </p:nvPicPr>
        <p:blipFill>
          <a:blip r:embed="rId2"/>
          <a:stretch>
            <a:fillRect/>
          </a:stretch>
        </p:blipFill>
        <p:spPr>
          <a:xfrm rot="16200000" flipV="1">
            <a:off x="8898653" y="2733425"/>
            <a:ext cx="5798174" cy="331324"/>
          </a:xfrm>
          <a:prstGeom prst="rect">
            <a:avLst/>
          </a:prstGeom>
        </p:spPr>
      </p:pic>
      <p:pic>
        <p:nvPicPr>
          <p:cNvPr id="9" name="Picture 8" descr="A blue letter and a black background&#10;&#10;Description automatically generated">
            <a:extLst>
              <a:ext uri="{FF2B5EF4-FFF2-40B4-BE49-F238E27FC236}">
                <a16:creationId xmlns:a16="http://schemas.microsoft.com/office/drawing/2014/main" id="{0F083A7A-7FB0-69AF-16A9-FF1B6289CE13}"/>
              </a:ext>
            </a:extLst>
          </p:cNvPr>
          <p:cNvPicPr>
            <a:picLocks noChangeAspect="1"/>
          </p:cNvPicPr>
          <p:nvPr userDrawn="1"/>
        </p:nvPicPr>
        <p:blipFill>
          <a:blip r:embed="rId3"/>
          <a:stretch>
            <a:fillRect/>
          </a:stretch>
        </p:blipFill>
        <p:spPr>
          <a:xfrm>
            <a:off x="284480" y="6278518"/>
            <a:ext cx="3230880" cy="428713"/>
          </a:xfrm>
          <a:prstGeom prst="rect">
            <a:avLst/>
          </a:prstGeom>
        </p:spPr>
      </p:pic>
    </p:spTree>
    <p:extLst>
      <p:ext uri="{BB962C8B-B14F-4D97-AF65-F5344CB8AC3E}">
        <p14:creationId xmlns:p14="http://schemas.microsoft.com/office/powerpoint/2010/main" val="2711142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E565247-65A9-060E-4FC5-BAC49EF34EBF}"/>
              </a:ext>
            </a:extLst>
          </p:cNvPr>
          <p:cNvSpPr>
            <a:spLocks noGrp="1"/>
          </p:cNvSpPr>
          <p:nvPr>
            <p:ph type="sldNum" sz="quarter" idx="12"/>
          </p:nvPr>
        </p:nvSpPr>
        <p:spPr/>
        <p:txBody>
          <a:bodyPr/>
          <a:lstStyle/>
          <a:p>
            <a:fld id="{EE9254D6-C7A9-5F48-8437-2A3E9AA3BBD3}" type="slidenum">
              <a:rPr lang="es-ES_tradnl" smtClean="0"/>
              <a:t>‹#›</a:t>
            </a:fld>
            <a:endParaRPr lang="es-ES_tradnl"/>
          </a:p>
        </p:txBody>
      </p:sp>
    </p:spTree>
    <p:extLst>
      <p:ext uri="{BB962C8B-B14F-4D97-AF65-F5344CB8AC3E}">
        <p14:creationId xmlns:p14="http://schemas.microsoft.com/office/powerpoint/2010/main" val="3336934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a:xfrm>
            <a:off x="8737600" y="6270048"/>
            <a:ext cx="2844800" cy="365125"/>
          </a:xfrm>
          <a:prstGeom prst="rect">
            <a:avLst/>
          </a:prstGeom>
        </p:spPr>
        <p:txBody>
          <a:bodyPr/>
          <a:lstStyle>
            <a:lvl1pPr algn="r">
              <a:defRPr sz="1867">
                <a:solidFill>
                  <a:schemeClr val="tx1">
                    <a:lumMod val="50000"/>
                    <a:lumOff val="50000"/>
                  </a:schemeClr>
                </a:solidFill>
                <a:latin typeface="Arial"/>
                <a:cs typeface="Arial"/>
              </a:defRPr>
            </a:lvl1pPr>
          </a:lstStyle>
          <a:p>
            <a:fld id="{E160174F-944B-B04B-968E-4CF313160A3B}" type="slidenum">
              <a:rPr lang="en-US" smtClean="0"/>
              <a:pPr/>
              <a:t>‹#›</a:t>
            </a:fld>
            <a:endParaRPr lang="en-US" dirty="0"/>
          </a:p>
        </p:txBody>
      </p:sp>
    </p:spTree>
    <p:extLst>
      <p:ext uri="{BB962C8B-B14F-4D97-AF65-F5344CB8AC3E}">
        <p14:creationId xmlns:p14="http://schemas.microsoft.com/office/powerpoint/2010/main" val="1232806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8" name="Slide Number Placeholder 5"/>
          <p:cNvSpPr>
            <a:spLocks noGrp="1"/>
          </p:cNvSpPr>
          <p:nvPr>
            <p:ph type="sldNum" sz="quarter" idx="12"/>
          </p:nvPr>
        </p:nvSpPr>
        <p:spPr>
          <a:xfrm>
            <a:off x="8737600" y="6270048"/>
            <a:ext cx="2844800" cy="365125"/>
          </a:xfrm>
          <a:prstGeom prst="rect">
            <a:avLst/>
          </a:prstGeom>
        </p:spPr>
        <p:txBody>
          <a:bodyPr/>
          <a:lstStyle>
            <a:lvl1pPr algn="r">
              <a:defRPr sz="1867">
                <a:solidFill>
                  <a:schemeClr val="tx1">
                    <a:lumMod val="50000"/>
                    <a:lumOff val="50000"/>
                  </a:schemeClr>
                </a:solidFill>
                <a:latin typeface="Arial"/>
                <a:cs typeface="Arial"/>
              </a:defRPr>
            </a:lvl1pPr>
          </a:lstStyle>
          <a:p>
            <a:fld id="{E160174F-944B-B04B-968E-4CF313160A3B}" type="slidenum">
              <a:rPr lang="en-US" smtClean="0"/>
              <a:pPr/>
              <a:t>‹#›</a:t>
            </a:fld>
            <a:endParaRPr lang="en-US" dirty="0"/>
          </a:p>
        </p:txBody>
      </p:sp>
    </p:spTree>
    <p:extLst>
      <p:ext uri="{BB962C8B-B14F-4D97-AF65-F5344CB8AC3E}">
        <p14:creationId xmlns:p14="http://schemas.microsoft.com/office/powerpoint/2010/main" val="113265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E352D-E5F3-EBAE-AAA0-AA5E8F6E8F02}"/>
              </a:ext>
            </a:extLst>
          </p:cNvPr>
          <p:cNvSpPr>
            <a:spLocks noGrp="1"/>
          </p:cNvSpPr>
          <p:nvPr>
            <p:ph type="ctrTitle"/>
          </p:nvPr>
        </p:nvSpPr>
        <p:spPr>
          <a:xfrm>
            <a:off x="672662" y="717715"/>
            <a:ext cx="7062952" cy="2387600"/>
          </a:xfrm>
        </p:spPr>
        <p:txBody>
          <a:bodyPr anchor="b">
            <a:normAutofit/>
          </a:bodyPr>
          <a:lstStyle>
            <a:lvl1pPr algn="l">
              <a:defRPr sz="4800"/>
            </a:lvl1pPr>
          </a:lstStyle>
          <a:p>
            <a:r>
              <a:rPr lang="en-US"/>
              <a:t>Click to edit Master title style</a:t>
            </a:r>
            <a:endParaRPr lang="es-ES_tradnl"/>
          </a:p>
        </p:txBody>
      </p:sp>
      <p:sp>
        <p:nvSpPr>
          <p:cNvPr id="3" name="Subtitle 2">
            <a:extLst>
              <a:ext uri="{FF2B5EF4-FFF2-40B4-BE49-F238E27FC236}">
                <a16:creationId xmlns:a16="http://schemas.microsoft.com/office/drawing/2014/main" id="{C065474B-3FA3-4E81-7DD3-8DDD96A0E9CA}"/>
              </a:ext>
            </a:extLst>
          </p:cNvPr>
          <p:cNvSpPr>
            <a:spLocks noGrp="1"/>
          </p:cNvSpPr>
          <p:nvPr>
            <p:ph type="subTitle" idx="1"/>
          </p:nvPr>
        </p:nvSpPr>
        <p:spPr>
          <a:xfrm>
            <a:off x="672662" y="3429000"/>
            <a:ext cx="7062952" cy="932793"/>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_tradnl"/>
          </a:p>
        </p:txBody>
      </p:sp>
      <p:pic>
        <p:nvPicPr>
          <p:cNvPr id="7" name="Picture 6" descr="A collage of people and a person&#10;&#10;Description automatically generated">
            <a:extLst>
              <a:ext uri="{FF2B5EF4-FFF2-40B4-BE49-F238E27FC236}">
                <a16:creationId xmlns:a16="http://schemas.microsoft.com/office/drawing/2014/main" id="{8A24E398-E2C1-4497-6BF7-6FB7DE9BF5C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8696960" y="0"/>
            <a:ext cx="3174956" cy="6885743"/>
          </a:xfrm>
          <a:prstGeom prst="rect">
            <a:avLst/>
          </a:prstGeom>
        </p:spPr>
      </p:pic>
      <p:pic>
        <p:nvPicPr>
          <p:cNvPr id="9" name="Picture 8">
            <a:extLst>
              <a:ext uri="{FF2B5EF4-FFF2-40B4-BE49-F238E27FC236}">
                <a16:creationId xmlns:a16="http://schemas.microsoft.com/office/drawing/2014/main" id="{4CD276A6-61E6-A4AD-500A-B4E6832C44B8}"/>
              </a:ext>
            </a:extLst>
          </p:cNvPr>
          <p:cNvPicPr>
            <a:picLocks noChangeAspect="1"/>
          </p:cNvPicPr>
          <p:nvPr userDrawn="1"/>
        </p:nvPicPr>
        <p:blipFill>
          <a:blip r:embed="rId3"/>
          <a:srcRect/>
          <a:stretch/>
        </p:blipFill>
        <p:spPr>
          <a:xfrm>
            <a:off x="320089" y="6007502"/>
            <a:ext cx="4145274" cy="550046"/>
          </a:xfrm>
          <a:prstGeom prst="rect">
            <a:avLst/>
          </a:prstGeom>
        </p:spPr>
      </p:pic>
    </p:spTree>
    <p:extLst>
      <p:ext uri="{BB962C8B-B14F-4D97-AF65-F5344CB8AC3E}">
        <p14:creationId xmlns:p14="http://schemas.microsoft.com/office/powerpoint/2010/main" val="4130618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parador">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029A53F5-CB08-B0ED-9CD4-F0B6F25A822D}"/>
              </a:ext>
            </a:extLst>
          </p:cNvPr>
          <p:cNvPicPr>
            <a:picLocks noChangeAspect="1"/>
          </p:cNvPicPr>
          <p:nvPr userDrawn="1"/>
        </p:nvPicPr>
        <p:blipFill>
          <a:blip r:embed="rId2"/>
          <a:stretch>
            <a:fillRect/>
          </a:stretch>
        </p:blipFill>
        <p:spPr>
          <a:xfrm>
            <a:off x="1016000" y="2755106"/>
            <a:ext cx="11176000" cy="673894"/>
          </a:xfrm>
          <a:prstGeom prst="rect">
            <a:avLst/>
          </a:prstGeom>
        </p:spPr>
      </p:pic>
      <p:sp>
        <p:nvSpPr>
          <p:cNvPr id="10" name="Title 1">
            <a:extLst>
              <a:ext uri="{FF2B5EF4-FFF2-40B4-BE49-F238E27FC236}">
                <a16:creationId xmlns:a16="http://schemas.microsoft.com/office/drawing/2014/main" id="{5E76135E-07DB-E1CA-FD9D-1F2418F4B2D7}"/>
              </a:ext>
            </a:extLst>
          </p:cNvPr>
          <p:cNvSpPr>
            <a:spLocks noGrp="1"/>
          </p:cNvSpPr>
          <p:nvPr>
            <p:ph type="title"/>
          </p:nvPr>
        </p:nvSpPr>
        <p:spPr>
          <a:xfrm>
            <a:off x="1168400" y="3807003"/>
            <a:ext cx="11023600" cy="845546"/>
          </a:xfr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endParaRPr lang="es-ES_tradnl"/>
          </a:p>
        </p:txBody>
      </p:sp>
    </p:spTree>
    <p:extLst>
      <p:ext uri="{BB962C8B-B14F-4D97-AF65-F5344CB8AC3E}">
        <p14:creationId xmlns:p14="http://schemas.microsoft.com/office/powerpoint/2010/main" val="2427996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parador con foto">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34BA181-A077-35D4-AD15-31A5E8443CDD}"/>
              </a:ext>
            </a:extLst>
          </p:cNvPr>
          <p:cNvSpPr>
            <a:spLocks noGrp="1"/>
          </p:cNvSpPr>
          <p:nvPr>
            <p:ph type="pic" sz="quarter" idx="10"/>
          </p:nvPr>
        </p:nvSpPr>
        <p:spPr>
          <a:xfrm>
            <a:off x="0" y="0"/>
            <a:ext cx="12192000" cy="6858000"/>
          </a:xfrm>
        </p:spPr>
        <p:txBody>
          <a:bodyPr/>
          <a:lstStyle/>
          <a:p>
            <a:endParaRPr lang="es-ES_tradnl"/>
          </a:p>
        </p:txBody>
      </p:sp>
    </p:spTree>
    <p:extLst>
      <p:ext uri="{BB962C8B-B14F-4D97-AF65-F5344CB8AC3E}">
        <p14:creationId xmlns:p14="http://schemas.microsoft.com/office/powerpoint/2010/main" val="218860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8E66-DF1E-2C09-920E-1C40F9C5D847}"/>
              </a:ext>
            </a:extLst>
          </p:cNvPr>
          <p:cNvSpPr>
            <a:spLocks noGrp="1"/>
          </p:cNvSpPr>
          <p:nvPr>
            <p:ph type="title"/>
          </p:nvPr>
        </p:nvSpPr>
        <p:spPr>
          <a:xfrm>
            <a:off x="284480" y="506529"/>
            <a:ext cx="11023600" cy="845546"/>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C055C74F-9648-2859-A79C-A721E9C117DB}"/>
              </a:ext>
            </a:extLst>
          </p:cNvPr>
          <p:cNvSpPr>
            <a:spLocks noGrp="1"/>
          </p:cNvSpPr>
          <p:nvPr>
            <p:ph sz="half" idx="1"/>
          </p:nvPr>
        </p:nvSpPr>
        <p:spPr>
          <a:xfrm>
            <a:off x="330200" y="1639627"/>
            <a:ext cx="11023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Slide Number Placeholder 6">
            <a:extLst>
              <a:ext uri="{FF2B5EF4-FFF2-40B4-BE49-F238E27FC236}">
                <a16:creationId xmlns:a16="http://schemas.microsoft.com/office/drawing/2014/main" id="{C0D5B5BE-8A9C-F96D-06C8-31555F57AF30}"/>
              </a:ext>
            </a:extLst>
          </p:cNvPr>
          <p:cNvSpPr>
            <a:spLocks noGrp="1"/>
          </p:cNvSpPr>
          <p:nvPr>
            <p:ph type="sldNum" sz="quarter" idx="12"/>
          </p:nvPr>
        </p:nvSpPr>
        <p:spPr/>
        <p:txBody>
          <a:bodyPr/>
          <a:lstStyle/>
          <a:p>
            <a:fld id="{EE9254D6-C7A9-5F48-8437-2A3E9AA3BBD3}" type="slidenum">
              <a:rPr lang="es-ES_tradnl" smtClean="0"/>
              <a:t>‹#›</a:t>
            </a:fld>
            <a:endParaRPr lang="es-ES_tradnl"/>
          </a:p>
        </p:txBody>
      </p:sp>
      <p:pic>
        <p:nvPicPr>
          <p:cNvPr id="8" name="Content Placeholder 4">
            <a:extLst>
              <a:ext uri="{FF2B5EF4-FFF2-40B4-BE49-F238E27FC236}">
                <a16:creationId xmlns:a16="http://schemas.microsoft.com/office/drawing/2014/main" id="{46113C0A-E12E-EEA4-B081-AE3DF83EA581}"/>
              </a:ext>
            </a:extLst>
          </p:cNvPr>
          <p:cNvPicPr>
            <a:picLocks noChangeAspect="1"/>
          </p:cNvPicPr>
          <p:nvPr userDrawn="1"/>
        </p:nvPicPr>
        <p:blipFill>
          <a:blip r:embed="rId2"/>
          <a:stretch>
            <a:fillRect/>
          </a:stretch>
        </p:blipFill>
        <p:spPr>
          <a:xfrm rot="16200000" flipV="1">
            <a:off x="8898653" y="2733425"/>
            <a:ext cx="5798174" cy="331324"/>
          </a:xfrm>
          <a:prstGeom prst="rect">
            <a:avLst/>
          </a:prstGeom>
        </p:spPr>
      </p:pic>
      <p:pic>
        <p:nvPicPr>
          <p:cNvPr id="9" name="Picture 8">
            <a:extLst>
              <a:ext uri="{FF2B5EF4-FFF2-40B4-BE49-F238E27FC236}">
                <a16:creationId xmlns:a16="http://schemas.microsoft.com/office/drawing/2014/main" id="{0F083A7A-7FB0-69AF-16A9-FF1B6289CE13}"/>
              </a:ext>
            </a:extLst>
          </p:cNvPr>
          <p:cNvPicPr>
            <a:picLocks noChangeAspect="1"/>
          </p:cNvPicPr>
          <p:nvPr userDrawn="1"/>
        </p:nvPicPr>
        <p:blipFill>
          <a:blip r:embed="rId3"/>
          <a:srcRect/>
          <a:stretch/>
        </p:blipFill>
        <p:spPr>
          <a:xfrm>
            <a:off x="284480" y="6278518"/>
            <a:ext cx="3230880" cy="428712"/>
          </a:xfrm>
          <a:prstGeom prst="rect">
            <a:avLst/>
          </a:prstGeom>
        </p:spPr>
      </p:pic>
    </p:spTree>
    <p:extLst>
      <p:ext uri="{BB962C8B-B14F-4D97-AF65-F5344CB8AC3E}">
        <p14:creationId xmlns:p14="http://schemas.microsoft.com/office/powerpoint/2010/main" val="21993358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E565247-65A9-060E-4FC5-BAC49EF34EBF}"/>
              </a:ext>
            </a:extLst>
          </p:cNvPr>
          <p:cNvSpPr>
            <a:spLocks noGrp="1"/>
          </p:cNvSpPr>
          <p:nvPr>
            <p:ph type="sldNum" sz="quarter" idx="12"/>
          </p:nvPr>
        </p:nvSpPr>
        <p:spPr/>
        <p:txBody>
          <a:bodyPr/>
          <a:lstStyle/>
          <a:p>
            <a:fld id="{EE9254D6-C7A9-5F48-8437-2A3E9AA3BBD3}" type="slidenum">
              <a:rPr lang="es-ES_tradnl" smtClean="0"/>
              <a:t>‹#›</a:t>
            </a:fld>
            <a:endParaRPr lang="es-ES_tradnl"/>
          </a:p>
        </p:txBody>
      </p:sp>
    </p:spTree>
    <p:extLst>
      <p:ext uri="{BB962C8B-B14F-4D97-AF65-F5344CB8AC3E}">
        <p14:creationId xmlns:p14="http://schemas.microsoft.com/office/powerpoint/2010/main" val="31314379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9"/>
          </a:xfrm>
          <a:prstGeom prst="rect">
            <a:avLst/>
          </a:prstGeom>
        </p:spPr>
        <p:txBody>
          <a:bodyPr/>
          <a:lstStyle>
            <a:lvl1pPr>
              <a:defRPr>
                <a:latin typeface="Frutiger LT Std 55 Roman" panose="020B0602020204020204" pitchFamily="34" charset="77"/>
              </a:defRPr>
            </a:lvl1pPr>
            <a:lvl2pPr>
              <a:defRPr>
                <a:latin typeface="Frutiger LT Std 55 Roman" panose="020B0602020204020204" pitchFamily="34" charset="77"/>
              </a:defRPr>
            </a:lvl2pPr>
            <a:lvl3pPr>
              <a:defRPr>
                <a:latin typeface="Frutiger LT Std 55 Roman" panose="020B0602020204020204" pitchFamily="34" charset="77"/>
              </a:defRPr>
            </a:lvl3pPr>
            <a:lvl4pPr>
              <a:defRPr>
                <a:latin typeface="Frutiger LT Std 55 Roman" panose="020B0602020204020204" pitchFamily="34" charset="77"/>
              </a:defRPr>
            </a:lvl4pPr>
            <a:lvl5pPr>
              <a:defRPr>
                <a:latin typeface="Frutiger LT Std 55 Roman" panose="020B0602020204020204" pitchFamily="34" charset="77"/>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186748FA-56F1-F146-84F6-727D205CCE33}"/>
              </a:ext>
            </a:extLst>
          </p:cNvPr>
          <p:cNvPicPr>
            <a:picLocks noChangeAspect="1"/>
          </p:cNvPicPr>
          <p:nvPr userDrawn="1"/>
        </p:nvPicPr>
        <p:blipFill>
          <a:blip r:embed="rId2"/>
          <a:stretch>
            <a:fillRect/>
          </a:stretch>
        </p:blipFill>
        <p:spPr>
          <a:xfrm>
            <a:off x="0" y="1"/>
            <a:ext cx="7934840" cy="218484"/>
          </a:xfrm>
          <a:prstGeom prst="rect">
            <a:avLst/>
          </a:prstGeom>
        </p:spPr>
      </p:pic>
      <p:pic>
        <p:nvPicPr>
          <p:cNvPr id="8" name="Picture 7">
            <a:extLst>
              <a:ext uri="{FF2B5EF4-FFF2-40B4-BE49-F238E27FC236}">
                <a16:creationId xmlns:a16="http://schemas.microsoft.com/office/drawing/2014/main" id="{D96585A5-E414-3D43-8A8F-673E59013570}"/>
              </a:ext>
            </a:extLst>
          </p:cNvPr>
          <p:cNvPicPr>
            <a:picLocks noChangeAspect="1"/>
          </p:cNvPicPr>
          <p:nvPr userDrawn="1"/>
        </p:nvPicPr>
        <p:blipFill>
          <a:blip r:embed="rId2"/>
          <a:stretch>
            <a:fillRect/>
          </a:stretch>
        </p:blipFill>
        <p:spPr>
          <a:xfrm>
            <a:off x="-4645" y="6643562"/>
            <a:ext cx="7934840" cy="218484"/>
          </a:xfrm>
          <a:prstGeom prst="rect">
            <a:avLst/>
          </a:prstGeom>
        </p:spPr>
      </p:pic>
      <p:pic>
        <p:nvPicPr>
          <p:cNvPr id="9" name="Picture 8">
            <a:extLst>
              <a:ext uri="{FF2B5EF4-FFF2-40B4-BE49-F238E27FC236}">
                <a16:creationId xmlns:a16="http://schemas.microsoft.com/office/drawing/2014/main" id="{8D7AFB32-A2C4-6244-8713-FB74BF99E6C2}"/>
              </a:ext>
            </a:extLst>
          </p:cNvPr>
          <p:cNvPicPr>
            <a:picLocks noChangeAspect="1"/>
          </p:cNvPicPr>
          <p:nvPr userDrawn="1"/>
        </p:nvPicPr>
        <p:blipFill>
          <a:blip r:embed="rId3"/>
          <a:stretch>
            <a:fillRect/>
          </a:stretch>
        </p:blipFill>
        <p:spPr>
          <a:xfrm>
            <a:off x="8176617" y="6374674"/>
            <a:ext cx="3900471" cy="442783"/>
          </a:xfrm>
          <a:prstGeom prst="rect">
            <a:avLst/>
          </a:prstGeom>
        </p:spPr>
      </p:pic>
      <p:pic>
        <p:nvPicPr>
          <p:cNvPr id="11" name="Picture 10">
            <a:extLst>
              <a:ext uri="{FF2B5EF4-FFF2-40B4-BE49-F238E27FC236}">
                <a16:creationId xmlns:a16="http://schemas.microsoft.com/office/drawing/2014/main" id="{058BE030-B0E0-C247-BC42-91A318898EB6}"/>
              </a:ext>
            </a:extLst>
          </p:cNvPr>
          <p:cNvPicPr>
            <a:picLocks noChangeAspect="1"/>
          </p:cNvPicPr>
          <p:nvPr userDrawn="1"/>
        </p:nvPicPr>
        <p:blipFill>
          <a:blip r:embed="rId4"/>
          <a:stretch>
            <a:fillRect/>
          </a:stretch>
        </p:blipFill>
        <p:spPr>
          <a:xfrm>
            <a:off x="9995089" y="109243"/>
            <a:ext cx="1007944" cy="810584"/>
          </a:xfrm>
          <a:prstGeom prst="rect">
            <a:avLst/>
          </a:prstGeom>
        </p:spPr>
      </p:pic>
    </p:spTree>
    <p:extLst>
      <p:ext uri="{BB962C8B-B14F-4D97-AF65-F5344CB8AC3E}">
        <p14:creationId xmlns:p14="http://schemas.microsoft.com/office/powerpoint/2010/main" val="4074366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29955738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4156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3" name="Google Shape;23;p5"/>
          <p:cNvSpPr txBox="1">
            <a:spLocks noGrp="1"/>
          </p:cNvSpPr>
          <p:nvPr>
            <p:ph type="body" idx="2"/>
          </p:nvPr>
        </p:nvSpPr>
        <p:spPr>
          <a:xfrm>
            <a:off x="6443200" y="1536633"/>
            <a:ext cx="5333200" cy="4555200"/>
          </a:xfrm>
          <a:prstGeom prst="rect">
            <a:avLst/>
          </a:prstGeom>
        </p:spPr>
        <p:txBody>
          <a:bodyPr spcFirstLastPara="1" wrap="square" lIns="91425" tIns="91425" rIns="91425" bIns="91425" anchor="t" anchorCtr="0">
            <a:normAutofit/>
          </a:bodyPr>
          <a:lstStyle>
            <a:lvl1pPr marL="609585" lvl="0" indent="-423323">
              <a:spcBef>
                <a:spcPts val="0"/>
              </a:spcBef>
              <a:spcAft>
                <a:spcPts val="0"/>
              </a:spcAft>
              <a:buSzPts val="1400"/>
              <a:buChar char="●"/>
              <a:defRPr sz="1867"/>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24" name="Google Shape;24;p5"/>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382921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415600" y="740800"/>
            <a:ext cx="3744000" cy="10076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3200"/>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sp>
        <p:nvSpPr>
          <p:cNvPr id="30" name="Google Shape;30;p7"/>
          <p:cNvSpPr txBox="1">
            <a:spLocks noGrp="1"/>
          </p:cNvSpPr>
          <p:nvPr>
            <p:ph type="body" idx="1"/>
          </p:nvPr>
        </p:nvSpPr>
        <p:spPr>
          <a:xfrm>
            <a:off x="415600" y="1852800"/>
            <a:ext cx="3744000" cy="4239200"/>
          </a:xfrm>
          <a:prstGeom prst="rect">
            <a:avLst/>
          </a:prstGeom>
        </p:spPr>
        <p:txBody>
          <a:bodyPr spcFirstLastPara="1" wrap="square" lIns="91425" tIns="91425" rIns="91425" bIns="91425" anchor="t" anchorCtr="0">
            <a:normAutofit/>
          </a:bodyPr>
          <a:lstStyle>
            <a:lvl1pPr marL="609585" lvl="0" indent="-406390">
              <a:spcBef>
                <a:spcPts val="0"/>
              </a:spcBef>
              <a:spcAft>
                <a:spcPts val="0"/>
              </a:spcAft>
              <a:buSzPts val="1200"/>
              <a:buChar char="●"/>
              <a:defRPr sz="1600"/>
            </a:lvl1pPr>
            <a:lvl2pPr marL="1219170" lvl="1" indent="-406390">
              <a:spcBef>
                <a:spcPts val="0"/>
              </a:spcBef>
              <a:spcAft>
                <a:spcPts val="0"/>
              </a:spcAft>
              <a:buSzPts val="1200"/>
              <a:buChar char="○"/>
              <a:defRPr sz="1600"/>
            </a:lvl2pPr>
            <a:lvl3pPr marL="1828754" lvl="2" indent="-406390">
              <a:spcBef>
                <a:spcPts val="0"/>
              </a:spcBef>
              <a:spcAft>
                <a:spcPts val="0"/>
              </a:spcAft>
              <a:buSzPts val="1200"/>
              <a:buChar char="■"/>
              <a:defRPr sz="1600"/>
            </a:lvl3pPr>
            <a:lvl4pPr marL="2438339" lvl="3" indent="-406390">
              <a:spcBef>
                <a:spcPts val="0"/>
              </a:spcBef>
              <a:spcAft>
                <a:spcPts val="0"/>
              </a:spcAft>
              <a:buSzPts val="1200"/>
              <a:buChar char="●"/>
              <a:defRPr sz="1600"/>
            </a:lvl4pPr>
            <a:lvl5pPr marL="3047924" lvl="4" indent="-406390">
              <a:spcBef>
                <a:spcPts val="0"/>
              </a:spcBef>
              <a:spcAft>
                <a:spcPts val="0"/>
              </a:spcAft>
              <a:buSzPts val="1200"/>
              <a:buChar char="○"/>
              <a:defRPr sz="1600"/>
            </a:lvl5pPr>
            <a:lvl6pPr marL="3657509" lvl="5" indent="-406390">
              <a:spcBef>
                <a:spcPts val="0"/>
              </a:spcBef>
              <a:spcAft>
                <a:spcPts val="0"/>
              </a:spcAft>
              <a:buSzPts val="1200"/>
              <a:buChar char="■"/>
              <a:defRPr sz="1600"/>
            </a:lvl6pPr>
            <a:lvl7pPr marL="4267093" lvl="6" indent="-406390">
              <a:spcBef>
                <a:spcPts val="0"/>
              </a:spcBef>
              <a:spcAft>
                <a:spcPts val="0"/>
              </a:spcAft>
              <a:buSzPts val="1200"/>
              <a:buChar char="●"/>
              <a:defRPr sz="1600"/>
            </a:lvl7pPr>
            <a:lvl8pPr marL="4876678" lvl="7" indent="-406390">
              <a:spcBef>
                <a:spcPts val="0"/>
              </a:spcBef>
              <a:spcAft>
                <a:spcPts val="0"/>
              </a:spcAft>
              <a:buSzPts val="1200"/>
              <a:buChar char="○"/>
              <a:defRPr sz="1600"/>
            </a:lvl8pPr>
            <a:lvl9pPr marL="5486263" lvl="8" indent="-406390">
              <a:spcBef>
                <a:spcPts val="0"/>
              </a:spcBef>
              <a:spcAft>
                <a:spcPts val="0"/>
              </a:spcAft>
              <a:buSzPts val="1200"/>
              <a:buChar char="■"/>
              <a:defRPr sz="1600"/>
            </a:lvl9pPr>
          </a:lstStyle>
          <a:p>
            <a:endParaRPr/>
          </a:p>
        </p:txBody>
      </p:sp>
      <p:sp>
        <p:nvSpPr>
          <p:cNvPr id="31" name="Google Shape;31;p7"/>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22821395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653667" y="600200"/>
            <a:ext cx="8490400" cy="5454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6400"/>
            </a:lvl1pPr>
            <a:lvl2pPr lvl="1">
              <a:spcBef>
                <a:spcPts val="0"/>
              </a:spcBef>
              <a:spcAft>
                <a:spcPts val="0"/>
              </a:spcAft>
              <a:buSzPts val="4800"/>
              <a:buNone/>
              <a:defRPr sz="6400"/>
            </a:lvl2pPr>
            <a:lvl3pPr lvl="2">
              <a:spcBef>
                <a:spcPts val="0"/>
              </a:spcBef>
              <a:spcAft>
                <a:spcPts val="0"/>
              </a:spcAft>
              <a:buSzPts val="4800"/>
              <a:buNone/>
              <a:defRPr sz="6400"/>
            </a:lvl3pPr>
            <a:lvl4pPr lvl="3">
              <a:spcBef>
                <a:spcPts val="0"/>
              </a:spcBef>
              <a:spcAft>
                <a:spcPts val="0"/>
              </a:spcAft>
              <a:buSzPts val="4800"/>
              <a:buNone/>
              <a:defRPr sz="6400"/>
            </a:lvl4pPr>
            <a:lvl5pPr lvl="4">
              <a:spcBef>
                <a:spcPts val="0"/>
              </a:spcBef>
              <a:spcAft>
                <a:spcPts val="0"/>
              </a:spcAft>
              <a:buSzPts val="4800"/>
              <a:buNone/>
              <a:defRPr sz="6400"/>
            </a:lvl5pPr>
            <a:lvl6pPr lvl="5">
              <a:spcBef>
                <a:spcPts val="0"/>
              </a:spcBef>
              <a:spcAft>
                <a:spcPts val="0"/>
              </a:spcAft>
              <a:buSzPts val="4800"/>
              <a:buNone/>
              <a:defRPr sz="6400"/>
            </a:lvl6pPr>
            <a:lvl7pPr lvl="6">
              <a:spcBef>
                <a:spcPts val="0"/>
              </a:spcBef>
              <a:spcAft>
                <a:spcPts val="0"/>
              </a:spcAft>
              <a:buSzPts val="4800"/>
              <a:buNone/>
              <a:defRPr sz="6400"/>
            </a:lvl7pPr>
            <a:lvl8pPr lvl="7">
              <a:spcBef>
                <a:spcPts val="0"/>
              </a:spcBef>
              <a:spcAft>
                <a:spcPts val="0"/>
              </a:spcAft>
              <a:buSzPts val="4800"/>
              <a:buNone/>
              <a:defRPr sz="6400"/>
            </a:lvl8pPr>
            <a:lvl9pPr lvl="8">
              <a:spcBef>
                <a:spcPts val="0"/>
              </a:spcBef>
              <a:spcAft>
                <a:spcPts val="0"/>
              </a:spcAft>
              <a:buSzPts val="4800"/>
              <a:buNone/>
              <a:defRPr sz="6400"/>
            </a:lvl9pPr>
          </a:lstStyle>
          <a:p>
            <a:endParaRPr/>
          </a:p>
        </p:txBody>
      </p:sp>
      <p:sp>
        <p:nvSpPr>
          <p:cNvPr id="34" name="Google Shape;34;p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4231190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354000" y="1644233"/>
            <a:ext cx="53936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a:p>
        </p:txBody>
      </p:sp>
      <p:sp>
        <p:nvSpPr>
          <p:cNvPr id="38" name="Google Shape;38;p9"/>
          <p:cNvSpPr txBox="1">
            <a:spLocks noGrp="1"/>
          </p:cNvSpPr>
          <p:nvPr>
            <p:ph type="subTitle" idx="1"/>
          </p:nvPr>
        </p:nvSpPr>
        <p:spPr>
          <a:xfrm>
            <a:off x="354000" y="3737433"/>
            <a:ext cx="5393600" cy="164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a:endParaRPr/>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1186434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415600" y="5640767"/>
            <a:ext cx="7998400" cy="806800"/>
          </a:xfrm>
          <a:prstGeom prst="rect">
            <a:avLst/>
          </a:prstGeom>
        </p:spPr>
        <p:txBody>
          <a:bodyPr spcFirstLastPara="1" wrap="square" lIns="91425" tIns="91425" rIns="91425" bIns="91425" anchor="ctr" anchorCtr="0">
            <a:normAutofit/>
          </a:bodyPr>
          <a:lstStyle>
            <a:lvl1pPr marL="609585" lvl="0" indent="-304792">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3308892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415600" y="1474833"/>
            <a:ext cx="11360800" cy="26180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6000"/>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6" name="Google Shape;46;p11"/>
          <p:cNvSpPr txBox="1">
            <a:spLocks noGrp="1"/>
          </p:cNvSpPr>
          <p:nvPr>
            <p:ph type="body" idx="1"/>
          </p:nvPr>
        </p:nvSpPr>
        <p:spPr>
          <a:xfrm>
            <a:off x="415600" y="4202967"/>
            <a:ext cx="11360800" cy="1734400"/>
          </a:xfrm>
          <a:prstGeom prst="rect">
            <a:avLst/>
          </a:prstGeom>
        </p:spPr>
        <p:txBody>
          <a:bodyPr spcFirstLastPara="1" wrap="square" lIns="91425" tIns="91425" rIns="91425" bIns="91425" anchor="t" anchorCtr="0">
            <a:normAutofit/>
          </a:bodyPr>
          <a:lstStyle>
            <a:lvl1pPr marL="609585" lvl="0" indent="-457189" algn="ctr">
              <a:spcBef>
                <a:spcPts val="0"/>
              </a:spcBef>
              <a:spcAft>
                <a:spcPts val="0"/>
              </a:spcAft>
              <a:buSzPts val="1800"/>
              <a:buChar char="●"/>
              <a:defRPr/>
            </a:lvl1pPr>
            <a:lvl2pPr marL="1219170" lvl="1" indent="-423323" algn="ctr">
              <a:spcBef>
                <a:spcPts val="0"/>
              </a:spcBef>
              <a:spcAft>
                <a:spcPts val="0"/>
              </a:spcAft>
              <a:buSzPts val="1400"/>
              <a:buChar char="○"/>
              <a:defRPr/>
            </a:lvl2pPr>
            <a:lvl3pPr marL="1828754" lvl="2" indent="-423323" algn="ctr">
              <a:spcBef>
                <a:spcPts val="0"/>
              </a:spcBef>
              <a:spcAft>
                <a:spcPts val="0"/>
              </a:spcAft>
              <a:buSzPts val="1400"/>
              <a:buChar char="■"/>
              <a:defRPr/>
            </a:lvl3pPr>
            <a:lvl4pPr marL="2438339" lvl="3" indent="-423323" algn="ctr">
              <a:spcBef>
                <a:spcPts val="0"/>
              </a:spcBef>
              <a:spcAft>
                <a:spcPts val="0"/>
              </a:spcAft>
              <a:buSzPts val="1400"/>
              <a:buChar char="●"/>
              <a:defRPr/>
            </a:lvl4pPr>
            <a:lvl5pPr marL="3047924" lvl="4" indent="-423323" algn="ctr">
              <a:spcBef>
                <a:spcPts val="0"/>
              </a:spcBef>
              <a:spcAft>
                <a:spcPts val="0"/>
              </a:spcAft>
              <a:buSzPts val="1400"/>
              <a:buChar char="○"/>
              <a:defRPr/>
            </a:lvl5pPr>
            <a:lvl6pPr marL="3657509" lvl="5" indent="-423323" algn="ctr">
              <a:spcBef>
                <a:spcPts val="0"/>
              </a:spcBef>
              <a:spcAft>
                <a:spcPts val="0"/>
              </a:spcAft>
              <a:buSzPts val="1400"/>
              <a:buChar char="■"/>
              <a:defRPr/>
            </a:lvl6pPr>
            <a:lvl7pPr marL="4267093" lvl="6" indent="-423323" algn="ctr">
              <a:spcBef>
                <a:spcPts val="0"/>
              </a:spcBef>
              <a:spcAft>
                <a:spcPts val="0"/>
              </a:spcAft>
              <a:buSzPts val="1400"/>
              <a:buChar char="●"/>
              <a:defRPr/>
            </a:lvl7pPr>
            <a:lvl8pPr marL="4876678" lvl="7" indent="-423323" algn="ctr">
              <a:spcBef>
                <a:spcPts val="0"/>
              </a:spcBef>
              <a:spcAft>
                <a:spcPts val="0"/>
              </a:spcAft>
              <a:buSzPts val="1400"/>
              <a:buChar char="○"/>
              <a:defRPr/>
            </a:lvl8pPr>
            <a:lvl9pPr marL="5486263" lvl="8" indent="-423323"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42132704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22798835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7_General Slide">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8C563-FEF0-9F4A-A546-15F2CC57B117}"/>
              </a:ext>
            </a:extLst>
          </p:cNvPr>
          <p:cNvSpPr>
            <a:spLocks noGrp="1"/>
          </p:cNvSpPr>
          <p:nvPr>
            <p:ph type="title"/>
          </p:nvPr>
        </p:nvSpPr>
        <p:spPr>
          <a:xfrm>
            <a:off x="838200" y="365125"/>
            <a:ext cx="10515600" cy="1325563"/>
          </a:xfrm>
        </p:spPr>
        <p:txBody>
          <a:bodyPr/>
          <a:lstStyle>
            <a:lvl1pPr>
              <a:defRPr>
                <a:solidFill>
                  <a:srgbClr val="1F609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A79F75-17A8-DA49-BFBE-8A231940AAC4}"/>
              </a:ext>
            </a:extLst>
          </p:cNvPr>
          <p:cNvSpPr>
            <a:spLocks noGrp="1"/>
          </p:cNvSpPr>
          <p:nvPr>
            <p:ph sz="half" idx="1"/>
          </p:nvPr>
        </p:nvSpPr>
        <p:spPr>
          <a:xfrm>
            <a:off x="838200" y="1825625"/>
            <a:ext cx="5181600" cy="410749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9FA706D-A6D0-FA47-88CB-1A0FEC40F602}"/>
              </a:ext>
            </a:extLst>
          </p:cNvPr>
          <p:cNvSpPr>
            <a:spLocks noGrp="1"/>
          </p:cNvSpPr>
          <p:nvPr>
            <p:ph sz="half" idx="2"/>
          </p:nvPr>
        </p:nvSpPr>
        <p:spPr>
          <a:xfrm>
            <a:off x="6172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178D3A14-4858-FF4E-8DA4-8DC05E123432}"/>
              </a:ext>
            </a:extLst>
          </p:cNvPr>
          <p:cNvGrpSpPr/>
          <p:nvPr userDrawn="1"/>
        </p:nvGrpSpPr>
        <p:grpSpPr>
          <a:xfrm>
            <a:off x="838200" y="6307651"/>
            <a:ext cx="3357949" cy="331271"/>
            <a:chOff x="2933700" y="2011363"/>
            <a:chExt cx="4006850" cy="395287"/>
          </a:xfrm>
          <a:solidFill>
            <a:schemeClr val="bg1"/>
          </a:solidFill>
        </p:grpSpPr>
        <p:sp>
          <p:nvSpPr>
            <p:cNvPr id="9" name="Freeform 1">
              <a:extLst>
                <a:ext uri="{FF2B5EF4-FFF2-40B4-BE49-F238E27FC236}">
                  <a16:creationId xmlns:a16="http://schemas.microsoft.com/office/drawing/2014/main" id="{0B623C8E-A1FE-734D-B97A-116EFDF3FB5E}"/>
                </a:ext>
              </a:extLst>
            </p:cNvPr>
            <p:cNvSpPr>
              <a:spLocks noChangeArrowheads="1"/>
            </p:cNvSpPr>
            <p:nvPr/>
          </p:nvSpPr>
          <p:spPr bwMode="auto">
            <a:xfrm>
              <a:off x="6327775" y="2336800"/>
              <a:ext cx="53975" cy="66675"/>
            </a:xfrm>
            <a:custGeom>
              <a:avLst/>
              <a:gdLst>
                <a:gd name="T0" fmla="*/ 98 w 149"/>
                <a:gd name="T1" fmla="*/ 143 h 187"/>
                <a:gd name="T2" fmla="*/ 47 w 149"/>
                <a:gd name="T3" fmla="*/ 143 h 187"/>
                <a:gd name="T4" fmla="*/ 37 w 149"/>
                <a:gd name="T5" fmla="*/ 186 h 187"/>
                <a:gd name="T6" fmla="*/ 0 w 149"/>
                <a:gd name="T7" fmla="*/ 186 h 187"/>
                <a:gd name="T8" fmla="*/ 53 w 149"/>
                <a:gd name="T9" fmla="*/ 0 h 187"/>
                <a:gd name="T10" fmla="*/ 95 w 149"/>
                <a:gd name="T11" fmla="*/ 0 h 187"/>
                <a:gd name="T12" fmla="*/ 148 w 149"/>
                <a:gd name="T13" fmla="*/ 186 h 187"/>
                <a:gd name="T14" fmla="*/ 108 w 149"/>
                <a:gd name="T15" fmla="*/ 186 h 187"/>
                <a:gd name="T16" fmla="*/ 98 w 149"/>
                <a:gd name="T17" fmla="*/ 143 h 187"/>
                <a:gd name="T18" fmla="*/ 74 w 149"/>
                <a:gd name="T19" fmla="*/ 35 h 187"/>
                <a:gd name="T20" fmla="*/ 74 w 149"/>
                <a:gd name="T21" fmla="*/ 35 h 187"/>
                <a:gd name="T22" fmla="*/ 55 w 149"/>
                <a:gd name="T23" fmla="*/ 112 h 187"/>
                <a:gd name="T24" fmla="*/ 93 w 149"/>
                <a:gd name="T25" fmla="*/ 112 h 187"/>
                <a:gd name="T26" fmla="*/ 74 w 149"/>
                <a:gd name="T27" fmla="*/ 35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187">
                  <a:moveTo>
                    <a:pt x="98" y="143"/>
                  </a:moveTo>
                  <a:lnTo>
                    <a:pt x="47" y="143"/>
                  </a:lnTo>
                  <a:lnTo>
                    <a:pt x="37" y="186"/>
                  </a:lnTo>
                  <a:lnTo>
                    <a:pt x="0" y="186"/>
                  </a:lnTo>
                  <a:lnTo>
                    <a:pt x="53" y="0"/>
                  </a:lnTo>
                  <a:lnTo>
                    <a:pt x="95" y="0"/>
                  </a:lnTo>
                  <a:lnTo>
                    <a:pt x="148" y="186"/>
                  </a:lnTo>
                  <a:lnTo>
                    <a:pt x="108" y="186"/>
                  </a:lnTo>
                  <a:lnTo>
                    <a:pt x="98" y="143"/>
                  </a:lnTo>
                  <a:close/>
                  <a:moveTo>
                    <a:pt x="74" y="35"/>
                  </a:moveTo>
                  <a:lnTo>
                    <a:pt x="74" y="35"/>
                  </a:lnTo>
                  <a:lnTo>
                    <a:pt x="55" y="112"/>
                  </a:lnTo>
                  <a:lnTo>
                    <a:pt x="93" y="112"/>
                  </a:lnTo>
                  <a:lnTo>
                    <a:pt x="74" y="35"/>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 name="Freeform 2">
              <a:extLst>
                <a:ext uri="{FF2B5EF4-FFF2-40B4-BE49-F238E27FC236}">
                  <a16:creationId xmlns:a16="http://schemas.microsoft.com/office/drawing/2014/main" id="{49789206-BC73-414E-947B-DC8544D113A0}"/>
                </a:ext>
              </a:extLst>
            </p:cNvPr>
            <p:cNvSpPr>
              <a:spLocks noChangeArrowheads="1"/>
            </p:cNvSpPr>
            <p:nvPr/>
          </p:nvSpPr>
          <p:spPr bwMode="auto">
            <a:xfrm>
              <a:off x="6384925" y="2351088"/>
              <a:ext cx="60325" cy="50800"/>
            </a:xfrm>
            <a:custGeom>
              <a:avLst/>
              <a:gdLst>
                <a:gd name="T0" fmla="*/ 132 w 168"/>
                <a:gd name="T1" fmla="*/ 55 h 141"/>
                <a:gd name="T2" fmla="*/ 119 w 168"/>
                <a:gd name="T3" fmla="*/ 34 h 141"/>
                <a:gd name="T4" fmla="*/ 103 w 168"/>
                <a:gd name="T5" fmla="*/ 53 h 141"/>
                <a:gd name="T6" fmla="*/ 103 w 168"/>
                <a:gd name="T7" fmla="*/ 140 h 141"/>
                <a:gd name="T8" fmla="*/ 66 w 168"/>
                <a:gd name="T9" fmla="*/ 140 h 141"/>
                <a:gd name="T10" fmla="*/ 66 w 168"/>
                <a:gd name="T11" fmla="*/ 55 h 141"/>
                <a:gd name="T12" fmla="*/ 53 w 168"/>
                <a:gd name="T13" fmla="*/ 34 h 141"/>
                <a:gd name="T14" fmla="*/ 37 w 168"/>
                <a:gd name="T15" fmla="*/ 63 h 141"/>
                <a:gd name="T16" fmla="*/ 37 w 168"/>
                <a:gd name="T17" fmla="*/ 140 h 141"/>
                <a:gd name="T18" fmla="*/ 0 w 168"/>
                <a:gd name="T19" fmla="*/ 140 h 141"/>
                <a:gd name="T20" fmla="*/ 0 w 168"/>
                <a:gd name="T21" fmla="*/ 32 h 141"/>
                <a:gd name="T22" fmla="*/ 0 w 168"/>
                <a:gd name="T23" fmla="*/ 2 h 141"/>
                <a:gd name="T24" fmla="*/ 34 w 168"/>
                <a:gd name="T25" fmla="*/ 2 h 141"/>
                <a:gd name="T26" fmla="*/ 34 w 168"/>
                <a:gd name="T27" fmla="*/ 26 h 141"/>
                <a:gd name="T28" fmla="*/ 34 w 168"/>
                <a:gd name="T29" fmla="*/ 26 h 141"/>
                <a:gd name="T30" fmla="*/ 69 w 168"/>
                <a:gd name="T31" fmla="*/ 0 h 141"/>
                <a:gd name="T32" fmla="*/ 100 w 168"/>
                <a:gd name="T33" fmla="*/ 24 h 141"/>
                <a:gd name="T34" fmla="*/ 132 w 168"/>
                <a:gd name="T35" fmla="*/ 0 h 141"/>
                <a:gd name="T36" fmla="*/ 167 w 168"/>
                <a:gd name="T37" fmla="*/ 50 h 141"/>
                <a:gd name="T38" fmla="*/ 167 w 168"/>
                <a:gd name="T39" fmla="*/ 140 h 141"/>
                <a:gd name="T40" fmla="*/ 132 w 168"/>
                <a:gd name="T41" fmla="*/ 140 h 141"/>
                <a:gd name="T42" fmla="*/ 132 w 168"/>
                <a:gd name="T43" fmla="*/ 55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68" h="141">
                  <a:moveTo>
                    <a:pt x="132" y="55"/>
                  </a:moveTo>
                  <a:cubicBezTo>
                    <a:pt x="132" y="40"/>
                    <a:pt x="127" y="34"/>
                    <a:pt x="119" y="34"/>
                  </a:cubicBezTo>
                  <a:cubicBezTo>
                    <a:pt x="108" y="34"/>
                    <a:pt x="103" y="42"/>
                    <a:pt x="103" y="53"/>
                  </a:cubicBezTo>
                  <a:lnTo>
                    <a:pt x="103" y="140"/>
                  </a:lnTo>
                  <a:lnTo>
                    <a:pt x="66" y="140"/>
                  </a:lnTo>
                  <a:lnTo>
                    <a:pt x="66" y="55"/>
                  </a:lnTo>
                  <a:cubicBezTo>
                    <a:pt x="66" y="37"/>
                    <a:pt x="58" y="34"/>
                    <a:pt x="53" y="34"/>
                  </a:cubicBezTo>
                  <a:cubicBezTo>
                    <a:pt x="39" y="34"/>
                    <a:pt x="37" y="47"/>
                    <a:pt x="37" y="63"/>
                  </a:cubicBezTo>
                  <a:lnTo>
                    <a:pt x="37" y="140"/>
                  </a:lnTo>
                  <a:lnTo>
                    <a:pt x="0" y="140"/>
                  </a:lnTo>
                  <a:lnTo>
                    <a:pt x="0" y="32"/>
                  </a:lnTo>
                  <a:cubicBezTo>
                    <a:pt x="0" y="18"/>
                    <a:pt x="0" y="10"/>
                    <a:pt x="0" y="2"/>
                  </a:cubicBezTo>
                  <a:lnTo>
                    <a:pt x="34" y="2"/>
                  </a:lnTo>
                  <a:cubicBezTo>
                    <a:pt x="34" y="8"/>
                    <a:pt x="34" y="16"/>
                    <a:pt x="34" y="26"/>
                  </a:cubicBezTo>
                  <a:lnTo>
                    <a:pt x="34" y="26"/>
                  </a:lnTo>
                  <a:cubicBezTo>
                    <a:pt x="39" y="10"/>
                    <a:pt x="51" y="0"/>
                    <a:pt x="69" y="0"/>
                  </a:cubicBezTo>
                  <a:cubicBezTo>
                    <a:pt x="88" y="0"/>
                    <a:pt x="95" y="10"/>
                    <a:pt x="100" y="24"/>
                  </a:cubicBezTo>
                  <a:cubicBezTo>
                    <a:pt x="106" y="10"/>
                    <a:pt x="114" y="0"/>
                    <a:pt x="132" y="0"/>
                  </a:cubicBezTo>
                  <a:cubicBezTo>
                    <a:pt x="159" y="0"/>
                    <a:pt x="167" y="21"/>
                    <a:pt x="167" y="50"/>
                  </a:cubicBezTo>
                  <a:lnTo>
                    <a:pt x="167" y="140"/>
                  </a:lnTo>
                  <a:lnTo>
                    <a:pt x="132" y="140"/>
                  </a:lnTo>
                  <a:lnTo>
                    <a:pt x="132" y="5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 name="Freeform 3">
              <a:extLst>
                <a:ext uri="{FF2B5EF4-FFF2-40B4-BE49-F238E27FC236}">
                  <a16:creationId xmlns:a16="http://schemas.microsoft.com/office/drawing/2014/main" id="{90686755-C048-F441-9E16-4FDB98796BFC}"/>
                </a:ext>
              </a:extLst>
            </p:cNvPr>
            <p:cNvSpPr>
              <a:spLocks noChangeArrowheads="1"/>
            </p:cNvSpPr>
            <p:nvPr/>
          </p:nvSpPr>
          <p:spPr bwMode="auto">
            <a:xfrm>
              <a:off x="6454775" y="2351088"/>
              <a:ext cx="38100" cy="52387"/>
            </a:xfrm>
            <a:custGeom>
              <a:avLst/>
              <a:gdLst>
                <a:gd name="T0" fmla="*/ 106 w 107"/>
                <a:gd name="T1" fmla="*/ 82 h 144"/>
                <a:gd name="T2" fmla="*/ 35 w 107"/>
                <a:gd name="T3" fmla="*/ 82 h 144"/>
                <a:gd name="T4" fmla="*/ 64 w 107"/>
                <a:gd name="T5" fmla="*/ 114 h 144"/>
                <a:gd name="T6" fmla="*/ 98 w 107"/>
                <a:gd name="T7" fmla="*/ 103 h 144"/>
                <a:gd name="T8" fmla="*/ 98 w 107"/>
                <a:gd name="T9" fmla="*/ 135 h 144"/>
                <a:gd name="T10" fmla="*/ 61 w 107"/>
                <a:gd name="T11" fmla="*/ 143 h 144"/>
                <a:gd name="T12" fmla="*/ 0 w 107"/>
                <a:gd name="T13" fmla="*/ 71 h 144"/>
                <a:gd name="T14" fmla="*/ 53 w 107"/>
                <a:gd name="T15" fmla="*/ 0 h 144"/>
                <a:gd name="T16" fmla="*/ 106 w 107"/>
                <a:gd name="T17" fmla="*/ 71 h 144"/>
                <a:gd name="T18" fmla="*/ 106 w 107"/>
                <a:gd name="T19" fmla="*/ 82 h 144"/>
                <a:gd name="T20" fmla="*/ 75 w 107"/>
                <a:gd name="T21" fmla="*/ 61 h 144"/>
                <a:gd name="T22" fmla="*/ 56 w 107"/>
                <a:gd name="T23" fmla="*/ 26 h 144"/>
                <a:gd name="T24" fmla="*/ 37 w 107"/>
                <a:gd name="T25" fmla="*/ 61 h 144"/>
                <a:gd name="T26" fmla="*/ 75 w 107"/>
                <a:gd name="T27" fmla="*/ 6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7" h="144">
                  <a:moveTo>
                    <a:pt x="106" y="82"/>
                  </a:moveTo>
                  <a:lnTo>
                    <a:pt x="35" y="82"/>
                  </a:lnTo>
                  <a:cubicBezTo>
                    <a:pt x="35" y="98"/>
                    <a:pt x="43" y="114"/>
                    <a:pt x="64" y="114"/>
                  </a:cubicBezTo>
                  <a:cubicBezTo>
                    <a:pt x="77" y="114"/>
                    <a:pt x="88" y="108"/>
                    <a:pt x="98" y="103"/>
                  </a:cubicBezTo>
                  <a:lnTo>
                    <a:pt x="98" y="135"/>
                  </a:lnTo>
                  <a:cubicBezTo>
                    <a:pt x="88" y="140"/>
                    <a:pt x="72" y="143"/>
                    <a:pt x="61" y="143"/>
                  </a:cubicBezTo>
                  <a:cubicBezTo>
                    <a:pt x="19" y="143"/>
                    <a:pt x="0" y="114"/>
                    <a:pt x="0" y="71"/>
                  </a:cubicBezTo>
                  <a:cubicBezTo>
                    <a:pt x="0" y="34"/>
                    <a:pt x="19" y="0"/>
                    <a:pt x="53" y="0"/>
                  </a:cubicBezTo>
                  <a:cubicBezTo>
                    <a:pt x="64" y="0"/>
                    <a:pt x="106" y="0"/>
                    <a:pt x="106" y="71"/>
                  </a:cubicBezTo>
                  <a:lnTo>
                    <a:pt x="106" y="82"/>
                  </a:lnTo>
                  <a:close/>
                  <a:moveTo>
                    <a:pt x="75" y="61"/>
                  </a:moveTo>
                  <a:cubicBezTo>
                    <a:pt x="75" y="42"/>
                    <a:pt x="72" y="26"/>
                    <a:pt x="56" y="26"/>
                  </a:cubicBezTo>
                  <a:cubicBezTo>
                    <a:pt x="37" y="26"/>
                    <a:pt x="37" y="53"/>
                    <a:pt x="37" y="61"/>
                  </a:cubicBezTo>
                  <a:lnTo>
                    <a:pt x="75" y="61"/>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 name="Freeform 4">
              <a:extLst>
                <a:ext uri="{FF2B5EF4-FFF2-40B4-BE49-F238E27FC236}">
                  <a16:creationId xmlns:a16="http://schemas.microsoft.com/office/drawing/2014/main" id="{B6086AED-7096-3E44-ADEC-8867273184CA}"/>
                </a:ext>
              </a:extLst>
            </p:cNvPr>
            <p:cNvSpPr>
              <a:spLocks noChangeArrowheads="1"/>
            </p:cNvSpPr>
            <p:nvPr/>
          </p:nvSpPr>
          <p:spPr bwMode="auto">
            <a:xfrm>
              <a:off x="6499225" y="2351088"/>
              <a:ext cx="26988" cy="50800"/>
            </a:xfrm>
            <a:custGeom>
              <a:avLst/>
              <a:gdLst>
                <a:gd name="T0" fmla="*/ 0 w 76"/>
                <a:gd name="T1" fmla="*/ 32 h 141"/>
                <a:gd name="T2" fmla="*/ 0 w 76"/>
                <a:gd name="T3" fmla="*/ 2 h 141"/>
                <a:gd name="T4" fmla="*/ 35 w 76"/>
                <a:gd name="T5" fmla="*/ 2 h 141"/>
                <a:gd name="T6" fmla="*/ 35 w 76"/>
                <a:gd name="T7" fmla="*/ 26 h 141"/>
                <a:gd name="T8" fmla="*/ 35 w 76"/>
                <a:gd name="T9" fmla="*/ 26 h 141"/>
                <a:gd name="T10" fmla="*/ 69 w 76"/>
                <a:gd name="T11" fmla="*/ 0 h 141"/>
                <a:gd name="T12" fmla="*/ 75 w 76"/>
                <a:gd name="T13" fmla="*/ 0 h 141"/>
                <a:gd name="T14" fmla="*/ 75 w 76"/>
                <a:gd name="T15" fmla="*/ 40 h 141"/>
                <a:gd name="T16" fmla="*/ 61 w 76"/>
                <a:gd name="T17" fmla="*/ 37 h 141"/>
                <a:gd name="T18" fmla="*/ 38 w 76"/>
                <a:gd name="T19" fmla="*/ 79 h 141"/>
                <a:gd name="T20" fmla="*/ 38 w 76"/>
                <a:gd name="T21" fmla="*/ 140 h 141"/>
                <a:gd name="T22" fmla="*/ 0 w 76"/>
                <a:gd name="T23" fmla="*/ 140 h 141"/>
                <a:gd name="T24" fmla="*/ 0 w 76"/>
                <a:gd name="T25" fmla="*/ 3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141">
                  <a:moveTo>
                    <a:pt x="0" y="32"/>
                  </a:moveTo>
                  <a:cubicBezTo>
                    <a:pt x="0" y="18"/>
                    <a:pt x="0" y="10"/>
                    <a:pt x="0" y="2"/>
                  </a:cubicBezTo>
                  <a:lnTo>
                    <a:pt x="35" y="2"/>
                  </a:lnTo>
                  <a:cubicBezTo>
                    <a:pt x="35" y="10"/>
                    <a:pt x="35" y="18"/>
                    <a:pt x="35" y="26"/>
                  </a:cubicBezTo>
                  <a:lnTo>
                    <a:pt x="35" y="26"/>
                  </a:lnTo>
                  <a:cubicBezTo>
                    <a:pt x="43" y="10"/>
                    <a:pt x="48" y="0"/>
                    <a:pt x="69" y="0"/>
                  </a:cubicBezTo>
                  <a:lnTo>
                    <a:pt x="75" y="0"/>
                  </a:lnTo>
                  <a:lnTo>
                    <a:pt x="75" y="40"/>
                  </a:lnTo>
                  <a:cubicBezTo>
                    <a:pt x="72" y="40"/>
                    <a:pt x="67" y="37"/>
                    <a:pt x="61" y="37"/>
                  </a:cubicBezTo>
                  <a:cubicBezTo>
                    <a:pt x="40" y="37"/>
                    <a:pt x="38" y="58"/>
                    <a:pt x="38" y="79"/>
                  </a:cubicBezTo>
                  <a:lnTo>
                    <a:pt x="38" y="140"/>
                  </a:lnTo>
                  <a:lnTo>
                    <a:pt x="0" y="140"/>
                  </a:lnTo>
                  <a:lnTo>
                    <a:pt x="0"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 name="Freeform 5">
              <a:extLst>
                <a:ext uri="{FF2B5EF4-FFF2-40B4-BE49-F238E27FC236}">
                  <a16:creationId xmlns:a16="http://schemas.microsoft.com/office/drawing/2014/main" id="{BACA4DF1-E7F3-8F4D-A4A1-6EDCFF0A697B}"/>
                </a:ext>
              </a:extLst>
            </p:cNvPr>
            <p:cNvSpPr>
              <a:spLocks noChangeArrowheads="1"/>
            </p:cNvSpPr>
            <p:nvPr/>
          </p:nvSpPr>
          <p:spPr bwMode="auto">
            <a:xfrm>
              <a:off x="6532563" y="2330450"/>
              <a:ext cx="14287" cy="71438"/>
            </a:xfrm>
            <a:custGeom>
              <a:avLst/>
              <a:gdLst>
                <a:gd name="T0" fmla="*/ 0 w 38"/>
                <a:gd name="T1" fmla="*/ 0 h 199"/>
                <a:gd name="T2" fmla="*/ 37 w 38"/>
                <a:gd name="T3" fmla="*/ 0 h 199"/>
                <a:gd name="T4" fmla="*/ 37 w 38"/>
                <a:gd name="T5" fmla="*/ 37 h 199"/>
                <a:gd name="T6" fmla="*/ 0 w 38"/>
                <a:gd name="T7" fmla="*/ 37 h 199"/>
                <a:gd name="T8" fmla="*/ 0 w 38"/>
                <a:gd name="T9" fmla="*/ 0 h 199"/>
                <a:gd name="T10" fmla="*/ 0 w 38"/>
                <a:gd name="T11" fmla="*/ 60 h 199"/>
                <a:gd name="T12" fmla="*/ 37 w 38"/>
                <a:gd name="T13" fmla="*/ 60 h 199"/>
                <a:gd name="T14" fmla="*/ 37 w 38"/>
                <a:gd name="T15" fmla="*/ 198 h 199"/>
                <a:gd name="T16" fmla="*/ 0 w 38"/>
                <a:gd name="T17" fmla="*/ 198 h 199"/>
                <a:gd name="T18" fmla="*/ 0 w 38"/>
                <a:gd name="T19" fmla="*/ 6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99">
                  <a:moveTo>
                    <a:pt x="0" y="0"/>
                  </a:moveTo>
                  <a:lnTo>
                    <a:pt x="37" y="0"/>
                  </a:lnTo>
                  <a:lnTo>
                    <a:pt x="37" y="37"/>
                  </a:lnTo>
                  <a:lnTo>
                    <a:pt x="0" y="37"/>
                  </a:lnTo>
                  <a:lnTo>
                    <a:pt x="0" y="0"/>
                  </a:lnTo>
                  <a:close/>
                  <a:moveTo>
                    <a:pt x="0" y="60"/>
                  </a:moveTo>
                  <a:lnTo>
                    <a:pt x="37" y="60"/>
                  </a:lnTo>
                  <a:lnTo>
                    <a:pt x="37" y="198"/>
                  </a:lnTo>
                  <a:lnTo>
                    <a:pt x="0" y="198"/>
                  </a:lnTo>
                  <a:lnTo>
                    <a:pt x="0" y="60"/>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 name="Freeform 6">
              <a:extLst>
                <a:ext uri="{FF2B5EF4-FFF2-40B4-BE49-F238E27FC236}">
                  <a16:creationId xmlns:a16="http://schemas.microsoft.com/office/drawing/2014/main" id="{13393DDF-1DFE-7C44-9014-79C5843777B1}"/>
                </a:ext>
              </a:extLst>
            </p:cNvPr>
            <p:cNvSpPr>
              <a:spLocks noChangeArrowheads="1"/>
            </p:cNvSpPr>
            <p:nvPr/>
          </p:nvSpPr>
          <p:spPr bwMode="auto">
            <a:xfrm>
              <a:off x="6554788" y="2351088"/>
              <a:ext cx="31750" cy="52387"/>
            </a:xfrm>
            <a:custGeom>
              <a:avLst/>
              <a:gdLst>
                <a:gd name="T0" fmla="*/ 88 w 89"/>
                <a:gd name="T1" fmla="*/ 137 h 144"/>
                <a:gd name="T2" fmla="*/ 56 w 89"/>
                <a:gd name="T3" fmla="*/ 143 h 144"/>
                <a:gd name="T4" fmla="*/ 0 w 89"/>
                <a:gd name="T5" fmla="*/ 74 h 144"/>
                <a:gd name="T6" fmla="*/ 59 w 89"/>
                <a:gd name="T7" fmla="*/ 0 h 144"/>
                <a:gd name="T8" fmla="*/ 88 w 89"/>
                <a:gd name="T9" fmla="*/ 8 h 144"/>
                <a:gd name="T10" fmla="*/ 85 w 89"/>
                <a:gd name="T11" fmla="*/ 40 h 144"/>
                <a:gd name="T12" fmla="*/ 64 w 89"/>
                <a:gd name="T13" fmla="*/ 34 h 144"/>
                <a:gd name="T14" fmla="*/ 37 w 89"/>
                <a:gd name="T15" fmla="*/ 74 h 144"/>
                <a:gd name="T16" fmla="*/ 67 w 89"/>
                <a:gd name="T17" fmla="*/ 114 h 144"/>
                <a:gd name="T18" fmla="*/ 88 w 89"/>
                <a:gd name="T19" fmla="*/ 108 h 144"/>
                <a:gd name="T20" fmla="*/ 88 w 89"/>
                <a:gd name="T21" fmla="*/ 1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144">
                  <a:moveTo>
                    <a:pt x="88" y="137"/>
                  </a:moveTo>
                  <a:cubicBezTo>
                    <a:pt x="77" y="140"/>
                    <a:pt x="67" y="143"/>
                    <a:pt x="56" y="143"/>
                  </a:cubicBezTo>
                  <a:cubicBezTo>
                    <a:pt x="8" y="143"/>
                    <a:pt x="0" y="98"/>
                    <a:pt x="0" y="74"/>
                  </a:cubicBezTo>
                  <a:cubicBezTo>
                    <a:pt x="0" y="32"/>
                    <a:pt x="22" y="0"/>
                    <a:pt x="59" y="0"/>
                  </a:cubicBezTo>
                  <a:cubicBezTo>
                    <a:pt x="72" y="0"/>
                    <a:pt x="77" y="2"/>
                    <a:pt x="88" y="8"/>
                  </a:cubicBezTo>
                  <a:lnTo>
                    <a:pt x="85" y="40"/>
                  </a:lnTo>
                  <a:cubicBezTo>
                    <a:pt x="77" y="37"/>
                    <a:pt x="72" y="34"/>
                    <a:pt x="64" y="34"/>
                  </a:cubicBezTo>
                  <a:cubicBezTo>
                    <a:pt x="37" y="34"/>
                    <a:pt x="37" y="69"/>
                    <a:pt x="37" y="74"/>
                  </a:cubicBezTo>
                  <a:cubicBezTo>
                    <a:pt x="37" y="103"/>
                    <a:pt x="53" y="114"/>
                    <a:pt x="67" y="114"/>
                  </a:cubicBezTo>
                  <a:cubicBezTo>
                    <a:pt x="75" y="114"/>
                    <a:pt x="80" y="111"/>
                    <a:pt x="88" y="108"/>
                  </a:cubicBezTo>
                  <a:lnTo>
                    <a:pt x="88" y="137"/>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5" name="Freeform 7">
              <a:extLst>
                <a:ext uri="{FF2B5EF4-FFF2-40B4-BE49-F238E27FC236}">
                  <a16:creationId xmlns:a16="http://schemas.microsoft.com/office/drawing/2014/main" id="{FD0268C9-5DC1-DD46-ADDC-17C77C61E1B2}"/>
                </a:ext>
              </a:extLst>
            </p:cNvPr>
            <p:cNvSpPr>
              <a:spLocks noChangeArrowheads="1"/>
            </p:cNvSpPr>
            <p:nvPr/>
          </p:nvSpPr>
          <p:spPr bwMode="auto">
            <a:xfrm>
              <a:off x="6591300" y="2352675"/>
              <a:ext cx="38100" cy="52388"/>
            </a:xfrm>
            <a:custGeom>
              <a:avLst/>
              <a:gdLst>
                <a:gd name="T0" fmla="*/ 10 w 104"/>
                <a:gd name="T1" fmla="*/ 8 h 144"/>
                <a:gd name="T2" fmla="*/ 50 w 104"/>
                <a:gd name="T3" fmla="*/ 0 h 144"/>
                <a:gd name="T4" fmla="*/ 103 w 104"/>
                <a:gd name="T5" fmla="*/ 51 h 144"/>
                <a:gd name="T6" fmla="*/ 103 w 104"/>
                <a:gd name="T7" fmla="*/ 101 h 144"/>
                <a:gd name="T8" fmla="*/ 103 w 104"/>
                <a:gd name="T9" fmla="*/ 141 h 144"/>
                <a:gd name="T10" fmla="*/ 69 w 104"/>
                <a:gd name="T11" fmla="*/ 141 h 144"/>
                <a:gd name="T12" fmla="*/ 69 w 104"/>
                <a:gd name="T13" fmla="*/ 122 h 144"/>
                <a:gd name="T14" fmla="*/ 37 w 104"/>
                <a:gd name="T15" fmla="*/ 143 h 144"/>
                <a:gd name="T16" fmla="*/ 0 w 104"/>
                <a:gd name="T17" fmla="*/ 101 h 144"/>
                <a:gd name="T18" fmla="*/ 58 w 104"/>
                <a:gd name="T19" fmla="*/ 53 h 144"/>
                <a:gd name="T20" fmla="*/ 69 w 104"/>
                <a:gd name="T21" fmla="*/ 53 h 144"/>
                <a:gd name="T22" fmla="*/ 47 w 104"/>
                <a:gd name="T23" fmla="*/ 27 h 144"/>
                <a:gd name="T24" fmla="*/ 13 w 104"/>
                <a:gd name="T25" fmla="*/ 40 h 144"/>
                <a:gd name="T26" fmla="*/ 10 w 104"/>
                <a:gd name="T27" fmla="*/ 8 h 144"/>
                <a:gd name="T28" fmla="*/ 31 w 104"/>
                <a:gd name="T29" fmla="*/ 96 h 144"/>
                <a:gd name="T30" fmla="*/ 47 w 104"/>
                <a:gd name="T31" fmla="*/ 114 h 144"/>
                <a:gd name="T32" fmla="*/ 69 w 104"/>
                <a:gd name="T33" fmla="*/ 80 h 144"/>
                <a:gd name="T34" fmla="*/ 69 w 104"/>
                <a:gd name="T35" fmla="*/ 72 h 144"/>
                <a:gd name="T36" fmla="*/ 31 w 104"/>
                <a:gd name="T37"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4" h="144">
                  <a:moveTo>
                    <a:pt x="10" y="8"/>
                  </a:moveTo>
                  <a:cubicBezTo>
                    <a:pt x="21" y="6"/>
                    <a:pt x="37" y="0"/>
                    <a:pt x="50" y="0"/>
                  </a:cubicBezTo>
                  <a:cubicBezTo>
                    <a:pt x="92" y="0"/>
                    <a:pt x="103" y="22"/>
                    <a:pt x="103" y="51"/>
                  </a:cubicBezTo>
                  <a:lnTo>
                    <a:pt x="103" y="101"/>
                  </a:lnTo>
                  <a:lnTo>
                    <a:pt x="103" y="141"/>
                  </a:lnTo>
                  <a:lnTo>
                    <a:pt x="69" y="141"/>
                  </a:lnTo>
                  <a:lnTo>
                    <a:pt x="69" y="122"/>
                  </a:lnTo>
                  <a:cubicBezTo>
                    <a:pt x="66" y="130"/>
                    <a:pt x="53" y="143"/>
                    <a:pt x="37" y="143"/>
                  </a:cubicBezTo>
                  <a:cubicBezTo>
                    <a:pt x="16" y="143"/>
                    <a:pt x="0" y="128"/>
                    <a:pt x="0" y="101"/>
                  </a:cubicBezTo>
                  <a:cubicBezTo>
                    <a:pt x="0" y="56"/>
                    <a:pt x="47" y="53"/>
                    <a:pt x="58" y="53"/>
                  </a:cubicBezTo>
                  <a:lnTo>
                    <a:pt x="69" y="53"/>
                  </a:lnTo>
                  <a:cubicBezTo>
                    <a:pt x="69" y="27"/>
                    <a:pt x="53" y="27"/>
                    <a:pt x="47" y="27"/>
                  </a:cubicBezTo>
                  <a:cubicBezTo>
                    <a:pt x="39" y="27"/>
                    <a:pt x="29" y="30"/>
                    <a:pt x="13" y="40"/>
                  </a:cubicBezTo>
                  <a:lnTo>
                    <a:pt x="10" y="8"/>
                  </a:lnTo>
                  <a:close/>
                  <a:moveTo>
                    <a:pt x="31" y="96"/>
                  </a:moveTo>
                  <a:cubicBezTo>
                    <a:pt x="31" y="114"/>
                    <a:pt x="45" y="114"/>
                    <a:pt x="47" y="114"/>
                  </a:cubicBezTo>
                  <a:cubicBezTo>
                    <a:pt x="50" y="114"/>
                    <a:pt x="69" y="114"/>
                    <a:pt x="69" y="80"/>
                  </a:cubicBezTo>
                  <a:lnTo>
                    <a:pt x="69" y="72"/>
                  </a:lnTo>
                  <a:cubicBezTo>
                    <a:pt x="55" y="72"/>
                    <a:pt x="31" y="72"/>
                    <a:pt x="31" y="96"/>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6" name="Freeform 8">
              <a:extLst>
                <a:ext uri="{FF2B5EF4-FFF2-40B4-BE49-F238E27FC236}">
                  <a16:creationId xmlns:a16="http://schemas.microsoft.com/office/drawing/2014/main" id="{9FB01407-DB4F-E24C-99DF-897BA7D6C1B5}"/>
                </a:ext>
              </a:extLst>
            </p:cNvPr>
            <p:cNvSpPr>
              <a:spLocks noChangeArrowheads="1"/>
            </p:cNvSpPr>
            <p:nvPr/>
          </p:nvSpPr>
          <p:spPr bwMode="auto">
            <a:xfrm>
              <a:off x="6634163" y="2351088"/>
              <a:ext cx="31750" cy="52387"/>
            </a:xfrm>
            <a:custGeom>
              <a:avLst/>
              <a:gdLst>
                <a:gd name="T0" fmla="*/ 79 w 86"/>
                <a:gd name="T1" fmla="*/ 37 h 144"/>
                <a:gd name="T2" fmla="*/ 50 w 86"/>
                <a:gd name="T3" fmla="*/ 29 h 144"/>
                <a:gd name="T4" fmla="*/ 37 w 86"/>
                <a:gd name="T5" fmla="*/ 40 h 144"/>
                <a:gd name="T6" fmla="*/ 61 w 86"/>
                <a:gd name="T7" fmla="*/ 61 h 144"/>
                <a:gd name="T8" fmla="*/ 85 w 86"/>
                <a:gd name="T9" fmla="*/ 100 h 144"/>
                <a:gd name="T10" fmla="*/ 40 w 86"/>
                <a:gd name="T11" fmla="*/ 143 h 144"/>
                <a:gd name="T12" fmla="*/ 0 w 86"/>
                <a:gd name="T13" fmla="*/ 135 h 144"/>
                <a:gd name="T14" fmla="*/ 0 w 86"/>
                <a:gd name="T15" fmla="*/ 103 h 144"/>
                <a:gd name="T16" fmla="*/ 29 w 86"/>
                <a:gd name="T17" fmla="*/ 114 h 144"/>
                <a:gd name="T18" fmla="*/ 47 w 86"/>
                <a:gd name="T19" fmla="*/ 100 h 144"/>
                <a:gd name="T20" fmla="*/ 24 w 86"/>
                <a:gd name="T21" fmla="*/ 85 h 144"/>
                <a:gd name="T22" fmla="*/ 0 w 86"/>
                <a:gd name="T23" fmla="*/ 42 h 144"/>
                <a:gd name="T24" fmla="*/ 45 w 86"/>
                <a:gd name="T25" fmla="*/ 0 h 144"/>
                <a:gd name="T26" fmla="*/ 79 w 86"/>
                <a:gd name="T27" fmla="*/ 5 h 144"/>
                <a:gd name="T28" fmla="*/ 79 w 86"/>
                <a:gd name="T29"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6" h="144">
                  <a:moveTo>
                    <a:pt x="79" y="37"/>
                  </a:moveTo>
                  <a:cubicBezTo>
                    <a:pt x="69" y="32"/>
                    <a:pt x="61" y="29"/>
                    <a:pt x="50" y="29"/>
                  </a:cubicBezTo>
                  <a:cubicBezTo>
                    <a:pt x="40" y="29"/>
                    <a:pt x="37" y="34"/>
                    <a:pt x="37" y="40"/>
                  </a:cubicBezTo>
                  <a:cubicBezTo>
                    <a:pt x="37" y="47"/>
                    <a:pt x="42" y="50"/>
                    <a:pt x="61" y="61"/>
                  </a:cubicBezTo>
                  <a:cubicBezTo>
                    <a:pt x="74" y="66"/>
                    <a:pt x="85" y="74"/>
                    <a:pt x="85" y="100"/>
                  </a:cubicBezTo>
                  <a:cubicBezTo>
                    <a:pt x="85" y="132"/>
                    <a:pt x="63" y="143"/>
                    <a:pt x="40" y="143"/>
                  </a:cubicBezTo>
                  <a:cubicBezTo>
                    <a:pt x="29" y="143"/>
                    <a:pt x="13" y="140"/>
                    <a:pt x="0" y="135"/>
                  </a:cubicBezTo>
                  <a:lnTo>
                    <a:pt x="0" y="103"/>
                  </a:lnTo>
                  <a:cubicBezTo>
                    <a:pt x="8" y="108"/>
                    <a:pt x="18" y="114"/>
                    <a:pt x="29" y="114"/>
                  </a:cubicBezTo>
                  <a:cubicBezTo>
                    <a:pt x="45" y="114"/>
                    <a:pt x="47" y="105"/>
                    <a:pt x="47" y="100"/>
                  </a:cubicBezTo>
                  <a:cubicBezTo>
                    <a:pt x="47" y="94"/>
                    <a:pt x="37" y="92"/>
                    <a:pt x="24" y="85"/>
                  </a:cubicBezTo>
                  <a:cubicBezTo>
                    <a:pt x="10" y="79"/>
                    <a:pt x="0" y="66"/>
                    <a:pt x="0" y="42"/>
                  </a:cubicBezTo>
                  <a:cubicBezTo>
                    <a:pt x="0" y="26"/>
                    <a:pt x="8" y="0"/>
                    <a:pt x="45" y="0"/>
                  </a:cubicBezTo>
                  <a:cubicBezTo>
                    <a:pt x="61" y="0"/>
                    <a:pt x="71" y="2"/>
                    <a:pt x="79" y="5"/>
                  </a:cubicBezTo>
                  <a:lnTo>
                    <a:pt x="79" y="37"/>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7" name="Freeform 9">
              <a:extLst>
                <a:ext uri="{FF2B5EF4-FFF2-40B4-BE49-F238E27FC236}">
                  <a16:creationId xmlns:a16="http://schemas.microsoft.com/office/drawing/2014/main" id="{168DB6DA-C7D9-BD48-AE58-08E2D35E56BE}"/>
                </a:ext>
              </a:extLst>
            </p:cNvPr>
            <p:cNvSpPr>
              <a:spLocks noChangeArrowheads="1"/>
            </p:cNvSpPr>
            <p:nvPr/>
          </p:nvSpPr>
          <p:spPr bwMode="auto">
            <a:xfrm>
              <a:off x="6327775" y="2298700"/>
              <a:ext cx="612775" cy="7938"/>
            </a:xfrm>
            <a:custGeom>
              <a:avLst/>
              <a:gdLst>
                <a:gd name="T0" fmla="*/ 851 w 1703"/>
                <a:gd name="T1" fmla="*/ 19 h 20"/>
                <a:gd name="T2" fmla="*/ 0 w 1703"/>
                <a:gd name="T3" fmla="*/ 19 h 20"/>
                <a:gd name="T4" fmla="*/ 0 w 1703"/>
                <a:gd name="T5" fmla="*/ 0 h 20"/>
                <a:gd name="T6" fmla="*/ 1702 w 1703"/>
                <a:gd name="T7" fmla="*/ 0 h 20"/>
                <a:gd name="T8" fmla="*/ 1702 w 1703"/>
                <a:gd name="T9" fmla="*/ 19 h 20"/>
                <a:gd name="T10" fmla="*/ 851 w 1703"/>
                <a:gd name="T11" fmla="*/ 19 h 20"/>
              </a:gdLst>
              <a:ahLst/>
              <a:cxnLst>
                <a:cxn ang="0">
                  <a:pos x="T0" y="T1"/>
                </a:cxn>
                <a:cxn ang="0">
                  <a:pos x="T2" y="T3"/>
                </a:cxn>
                <a:cxn ang="0">
                  <a:pos x="T4" y="T5"/>
                </a:cxn>
                <a:cxn ang="0">
                  <a:pos x="T6" y="T7"/>
                </a:cxn>
                <a:cxn ang="0">
                  <a:pos x="T8" y="T9"/>
                </a:cxn>
                <a:cxn ang="0">
                  <a:pos x="T10" y="T11"/>
                </a:cxn>
              </a:cxnLst>
              <a:rect l="0" t="0" r="r" b="b"/>
              <a:pathLst>
                <a:path w="1703" h="20">
                  <a:moveTo>
                    <a:pt x="851" y="19"/>
                  </a:moveTo>
                  <a:lnTo>
                    <a:pt x="0" y="19"/>
                  </a:lnTo>
                  <a:lnTo>
                    <a:pt x="0" y="0"/>
                  </a:lnTo>
                  <a:lnTo>
                    <a:pt x="1702" y="0"/>
                  </a:lnTo>
                  <a:lnTo>
                    <a:pt x="1702" y="19"/>
                  </a:lnTo>
                  <a:lnTo>
                    <a:pt x="851" y="19"/>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8" name="Freeform 10">
              <a:extLst>
                <a:ext uri="{FF2B5EF4-FFF2-40B4-BE49-F238E27FC236}">
                  <a16:creationId xmlns:a16="http://schemas.microsoft.com/office/drawing/2014/main" id="{FEA3595E-4AA7-814A-BAF5-653AB38E207E}"/>
                </a:ext>
              </a:extLst>
            </p:cNvPr>
            <p:cNvSpPr>
              <a:spLocks noChangeArrowheads="1"/>
            </p:cNvSpPr>
            <p:nvPr/>
          </p:nvSpPr>
          <p:spPr bwMode="auto">
            <a:xfrm>
              <a:off x="5957888" y="2371725"/>
              <a:ext cx="17462" cy="31750"/>
            </a:xfrm>
            <a:custGeom>
              <a:avLst/>
              <a:gdLst>
                <a:gd name="T0" fmla="*/ 3 w 49"/>
                <a:gd name="T1" fmla="*/ 0 h 89"/>
                <a:gd name="T2" fmla="*/ 24 w 49"/>
                <a:gd name="T3" fmla="*/ 0 h 89"/>
                <a:gd name="T4" fmla="*/ 45 w 49"/>
                <a:gd name="T5" fmla="*/ 22 h 89"/>
                <a:gd name="T6" fmla="*/ 32 w 49"/>
                <a:gd name="T7" fmla="*/ 43 h 89"/>
                <a:gd name="T8" fmla="*/ 32 w 49"/>
                <a:gd name="T9" fmla="*/ 43 h 89"/>
                <a:gd name="T10" fmla="*/ 40 w 49"/>
                <a:gd name="T11" fmla="*/ 53 h 89"/>
                <a:gd name="T12" fmla="*/ 48 w 49"/>
                <a:gd name="T13" fmla="*/ 85 h 89"/>
                <a:gd name="T14" fmla="*/ 35 w 49"/>
                <a:gd name="T15" fmla="*/ 85 h 89"/>
                <a:gd name="T16" fmla="*/ 27 w 49"/>
                <a:gd name="T17" fmla="*/ 59 h 89"/>
                <a:gd name="T18" fmla="*/ 16 w 49"/>
                <a:gd name="T19" fmla="*/ 51 h 89"/>
                <a:gd name="T20" fmla="*/ 14 w 49"/>
                <a:gd name="T21" fmla="*/ 51 h 89"/>
                <a:gd name="T22" fmla="*/ 14 w 49"/>
                <a:gd name="T23" fmla="*/ 88 h 89"/>
                <a:gd name="T24" fmla="*/ 0 w 49"/>
                <a:gd name="T25" fmla="*/ 88 h 89"/>
                <a:gd name="T26" fmla="*/ 3 w 49"/>
                <a:gd name="T27" fmla="*/ 0 h 89"/>
                <a:gd name="T28" fmla="*/ 22 w 49"/>
                <a:gd name="T29" fmla="*/ 37 h 89"/>
                <a:gd name="T30" fmla="*/ 32 w 49"/>
                <a:gd name="T31" fmla="*/ 24 h 89"/>
                <a:gd name="T32" fmla="*/ 22 w 49"/>
                <a:gd name="T33" fmla="*/ 11 h 89"/>
                <a:gd name="T34" fmla="*/ 16 w 49"/>
                <a:gd name="T35" fmla="*/ 11 h 89"/>
                <a:gd name="T36" fmla="*/ 16 w 49"/>
                <a:gd name="T37" fmla="*/ 35 h 89"/>
                <a:gd name="T38" fmla="*/ 22 w 49"/>
                <a:gd name="T39" fmla="*/ 35 h 89"/>
                <a:gd name="T40" fmla="*/ 22 w 49"/>
                <a:gd name="T41"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 h="89">
                  <a:moveTo>
                    <a:pt x="3" y="0"/>
                  </a:moveTo>
                  <a:lnTo>
                    <a:pt x="24" y="0"/>
                  </a:lnTo>
                  <a:cubicBezTo>
                    <a:pt x="37" y="0"/>
                    <a:pt x="45" y="8"/>
                    <a:pt x="45" y="22"/>
                  </a:cubicBezTo>
                  <a:cubicBezTo>
                    <a:pt x="45" y="32"/>
                    <a:pt x="40" y="40"/>
                    <a:pt x="32" y="43"/>
                  </a:cubicBezTo>
                  <a:lnTo>
                    <a:pt x="32" y="43"/>
                  </a:lnTo>
                  <a:cubicBezTo>
                    <a:pt x="35" y="43"/>
                    <a:pt x="37" y="45"/>
                    <a:pt x="40" y="53"/>
                  </a:cubicBezTo>
                  <a:lnTo>
                    <a:pt x="48" y="85"/>
                  </a:lnTo>
                  <a:lnTo>
                    <a:pt x="35" y="85"/>
                  </a:lnTo>
                  <a:lnTo>
                    <a:pt x="27" y="59"/>
                  </a:lnTo>
                  <a:cubicBezTo>
                    <a:pt x="24" y="51"/>
                    <a:pt x="22" y="51"/>
                    <a:pt x="16" y="51"/>
                  </a:cubicBezTo>
                  <a:lnTo>
                    <a:pt x="14" y="51"/>
                  </a:lnTo>
                  <a:lnTo>
                    <a:pt x="14" y="88"/>
                  </a:lnTo>
                  <a:lnTo>
                    <a:pt x="0" y="88"/>
                  </a:lnTo>
                  <a:lnTo>
                    <a:pt x="3" y="0"/>
                  </a:lnTo>
                  <a:close/>
                  <a:moveTo>
                    <a:pt x="22" y="37"/>
                  </a:moveTo>
                  <a:cubicBezTo>
                    <a:pt x="30" y="37"/>
                    <a:pt x="32" y="32"/>
                    <a:pt x="32" y="24"/>
                  </a:cubicBezTo>
                  <a:cubicBezTo>
                    <a:pt x="32" y="14"/>
                    <a:pt x="27" y="11"/>
                    <a:pt x="22" y="11"/>
                  </a:cubicBezTo>
                  <a:lnTo>
                    <a:pt x="16" y="11"/>
                  </a:lnTo>
                  <a:lnTo>
                    <a:pt x="16" y="35"/>
                  </a:lnTo>
                  <a:lnTo>
                    <a:pt x="22" y="35"/>
                  </a:lnTo>
                  <a:lnTo>
                    <a:pt x="22" y="37"/>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9" name="Freeform 11">
              <a:extLst>
                <a:ext uri="{FF2B5EF4-FFF2-40B4-BE49-F238E27FC236}">
                  <a16:creationId xmlns:a16="http://schemas.microsoft.com/office/drawing/2014/main" id="{98633D0B-256D-4141-804A-11E8FAC3F383}"/>
                </a:ext>
              </a:extLst>
            </p:cNvPr>
            <p:cNvSpPr>
              <a:spLocks noChangeArrowheads="1"/>
            </p:cNvSpPr>
            <p:nvPr/>
          </p:nvSpPr>
          <p:spPr bwMode="auto">
            <a:xfrm>
              <a:off x="5976938" y="2371725"/>
              <a:ext cx="14287" cy="31750"/>
            </a:xfrm>
            <a:custGeom>
              <a:avLst/>
              <a:gdLst>
                <a:gd name="T0" fmla="*/ 0 w 38"/>
                <a:gd name="T1" fmla="*/ 0 h 86"/>
                <a:gd name="T2" fmla="*/ 35 w 38"/>
                <a:gd name="T3" fmla="*/ 0 h 86"/>
                <a:gd name="T4" fmla="*/ 35 w 38"/>
                <a:gd name="T5" fmla="*/ 14 h 86"/>
                <a:gd name="T6" fmla="*/ 14 w 38"/>
                <a:gd name="T7" fmla="*/ 14 h 86"/>
                <a:gd name="T8" fmla="*/ 14 w 38"/>
                <a:gd name="T9" fmla="*/ 35 h 86"/>
                <a:gd name="T10" fmla="*/ 35 w 38"/>
                <a:gd name="T11" fmla="*/ 35 h 86"/>
                <a:gd name="T12" fmla="*/ 35 w 38"/>
                <a:gd name="T13" fmla="*/ 48 h 86"/>
                <a:gd name="T14" fmla="*/ 14 w 38"/>
                <a:gd name="T15" fmla="*/ 48 h 86"/>
                <a:gd name="T16" fmla="*/ 14 w 38"/>
                <a:gd name="T17" fmla="*/ 72 h 86"/>
                <a:gd name="T18" fmla="*/ 37 w 38"/>
                <a:gd name="T19" fmla="*/ 72 h 86"/>
                <a:gd name="T20" fmla="*/ 37 w 38"/>
                <a:gd name="T21" fmla="*/ 85 h 86"/>
                <a:gd name="T22" fmla="*/ 0 w 38"/>
                <a:gd name="T23" fmla="*/ 85 h 86"/>
                <a:gd name="T24" fmla="*/ 0 w 38"/>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86">
                  <a:moveTo>
                    <a:pt x="0" y="0"/>
                  </a:moveTo>
                  <a:lnTo>
                    <a:pt x="35" y="0"/>
                  </a:lnTo>
                  <a:lnTo>
                    <a:pt x="35" y="14"/>
                  </a:lnTo>
                  <a:lnTo>
                    <a:pt x="14" y="14"/>
                  </a:lnTo>
                  <a:lnTo>
                    <a:pt x="14" y="35"/>
                  </a:lnTo>
                  <a:lnTo>
                    <a:pt x="35" y="35"/>
                  </a:lnTo>
                  <a:lnTo>
                    <a:pt x="35" y="48"/>
                  </a:lnTo>
                  <a:lnTo>
                    <a:pt x="14" y="48"/>
                  </a:lnTo>
                  <a:lnTo>
                    <a:pt x="14" y="72"/>
                  </a:lnTo>
                  <a:lnTo>
                    <a:pt x="37" y="72"/>
                  </a:lnTo>
                  <a:lnTo>
                    <a:pt x="37"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0" name="Freeform 12">
              <a:extLst>
                <a:ext uri="{FF2B5EF4-FFF2-40B4-BE49-F238E27FC236}">
                  <a16:creationId xmlns:a16="http://schemas.microsoft.com/office/drawing/2014/main" id="{0546542C-4FB3-3349-8B0D-A1275ACBA64B}"/>
                </a:ext>
              </a:extLst>
            </p:cNvPr>
            <p:cNvSpPr>
              <a:spLocks noChangeArrowheads="1"/>
            </p:cNvSpPr>
            <p:nvPr/>
          </p:nvSpPr>
          <p:spPr bwMode="auto">
            <a:xfrm>
              <a:off x="5991225" y="2373313"/>
              <a:ext cx="19050" cy="31750"/>
            </a:xfrm>
            <a:custGeom>
              <a:avLst/>
              <a:gdLst>
                <a:gd name="T0" fmla="*/ 32 w 54"/>
                <a:gd name="T1" fmla="*/ 34 h 86"/>
                <a:gd name="T2" fmla="*/ 53 w 54"/>
                <a:gd name="T3" fmla="*/ 34 h 86"/>
                <a:gd name="T4" fmla="*/ 53 w 54"/>
                <a:gd name="T5" fmla="*/ 79 h 86"/>
                <a:gd name="T6" fmla="*/ 35 w 54"/>
                <a:gd name="T7" fmla="*/ 85 h 86"/>
                <a:gd name="T8" fmla="*/ 0 w 54"/>
                <a:gd name="T9" fmla="*/ 42 h 86"/>
                <a:gd name="T10" fmla="*/ 35 w 54"/>
                <a:gd name="T11" fmla="*/ 0 h 86"/>
                <a:gd name="T12" fmla="*/ 50 w 54"/>
                <a:gd name="T13" fmla="*/ 3 h 86"/>
                <a:gd name="T14" fmla="*/ 50 w 54"/>
                <a:gd name="T15" fmla="*/ 16 h 86"/>
                <a:gd name="T16" fmla="*/ 35 w 54"/>
                <a:gd name="T17" fmla="*/ 11 h 86"/>
                <a:gd name="T18" fmla="*/ 13 w 54"/>
                <a:gd name="T19" fmla="*/ 42 h 86"/>
                <a:gd name="T20" fmla="*/ 32 w 54"/>
                <a:gd name="T21" fmla="*/ 74 h 86"/>
                <a:gd name="T22" fmla="*/ 40 w 54"/>
                <a:gd name="T23" fmla="*/ 72 h 86"/>
                <a:gd name="T24" fmla="*/ 40 w 54"/>
                <a:gd name="T25" fmla="*/ 48 h 86"/>
                <a:gd name="T26" fmla="*/ 29 w 54"/>
                <a:gd name="T27" fmla="*/ 48 h 86"/>
                <a:gd name="T28" fmla="*/ 32 w 54"/>
                <a:gd name="T29"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6">
                  <a:moveTo>
                    <a:pt x="32" y="34"/>
                  </a:moveTo>
                  <a:lnTo>
                    <a:pt x="53" y="34"/>
                  </a:lnTo>
                  <a:lnTo>
                    <a:pt x="53" y="79"/>
                  </a:lnTo>
                  <a:cubicBezTo>
                    <a:pt x="50" y="82"/>
                    <a:pt x="42" y="85"/>
                    <a:pt x="35" y="85"/>
                  </a:cubicBezTo>
                  <a:cubicBezTo>
                    <a:pt x="13" y="85"/>
                    <a:pt x="0" y="66"/>
                    <a:pt x="0" y="42"/>
                  </a:cubicBezTo>
                  <a:cubicBezTo>
                    <a:pt x="0" y="16"/>
                    <a:pt x="11" y="0"/>
                    <a:pt x="35" y="0"/>
                  </a:cubicBezTo>
                  <a:cubicBezTo>
                    <a:pt x="42" y="0"/>
                    <a:pt x="48" y="3"/>
                    <a:pt x="50" y="3"/>
                  </a:cubicBezTo>
                  <a:lnTo>
                    <a:pt x="50" y="16"/>
                  </a:lnTo>
                  <a:cubicBezTo>
                    <a:pt x="45" y="13"/>
                    <a:pt x="40" y="11"/>
                    <a:pt x="35" y="11"/>
                  </a:cubicBezTo>
                  <a:cubicBezTo>
                    <a:pt x="21" y="11"/>
                    <a:pt x="13" y="23"/>
                    <a:pt x="13" y="42"/>
                  </a:cubicBezTo>
                  <a:cubicBezTo>
                    <a:pt x="13" y="60"/>
                    <a:pt x="21" y="74"/>
                    <a:pt x="32" y="74"/>
                  </a:cubicBezTo>
                  <a:cubicBezTo>
                    <a:pt x="35" y="74"/>
                    <a:pt x="37" y="74"/>
                    <a:pt x="40" y="72"/>
                  </a:cubicBezTo>
                  <a:lnTo>
                    <a:pt x="40" y="48"/>
                  </a:lnTo>
                  <a:lnTo>
                    <a:pt x="29" y="48"/>
                  </a:lnTo>
                  <a:lnTo>
                    <a:pt x="32" y="34"/>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1" name="Freeform 13">
              <a:extLst>
                <a:ext uri="{FF2B5EF4-FFF2-40B4-BE49-F238E27FC236}">
                  <a16:creationId xmlns:a16="http://schemas.microsoft.com/office/drawing/2014/main" id="{3911898D-78F9-5940-A402-7972E83BDD40}"/>
                </a:ext>
              </a:extLst>
            </p:cNvPr>
            <p:cNvSpPr>
              <a:spLocks noChangeArrowheads="1"/>
            </p:cNvSpPr>
            <p:nvPr/>
          </p:nvSpPr>
          <p:spPr bwMode="auto">
            <a:xfrm>
              <a:off x="6015038" y="2371725"/>
              <a:ext cx="4762" cy="31750"/>
            </a:xfrm>
            <a:custGeom>
              <a:avLst/>
              <a:gdLst>
                <a:gd name="T0" fmla="*/ 6 w 14"/>
                <a:gd name="T1" fmla="*/ 85 h 86"/>
                <a:gd name="T2" fmla="*/ 0 w 14"/>
                <a:gd name="T3" fmla="*/ 85 h 86"/>
                <a:gd name="T4" fmla="*/ 0 w 14"/>
                <a:gd name="T5" fmla="*/ 0 h 86"/>
                <a:gd name="T6" fmla="*/ 13 w 14"/>
                <a:gd name="T7" fmla="*/ 0 h 86"/>
                <a:gd name="T8" fmla="*/ 13 w 14"/>
                <a:gd name="T9" fmla="*/ 85 h 86"/>
                <a:gd name="T10" fmla="*/ 6 w 14"/>
                <a:gd name="T11" fmla="*/ 85 h 86"/>
              </a:gdLst>
              <a:ahLst/>
              <a:cxnLst>
                <a:cxn ang="0">
                  <a:pos x="T0" y="T1"/>
                </a:cxn>
                <a:cxn ang="0">
                  <a:pos x="T2" y="T3"/>
                </a:cxn>
                <a:cxn ang="0">
                  <a:pos x="T4" y="T5"/>
                </a:cxn>
                <a:cxn ang="0">
                  <a:pos x="T6" y="T7"/>
                </a:cxn>
                <a:cxn ang="0">
                  <a:pos x="T8" y="T9"/>
                </a:cxn>
                <a:cxn ang="0">
                  <a:pos x="T10" y="T11"/>
                </a:cxn>
              </a:cxnLst>
              <a:rect l="0" t="0" r="r" b="b"/>
              <a:pathLst>
                <a:path w="14" h="86">
                  <a:moveTo>
                    <a:pt x="6" y="85"/>
                  </a:moveTo>
                  <a:lnTo>
                    <a:pt x="0" y="85"/>
                  </a:lnTo>
                  <a:lnTo>
                    <a:pt x="0" y="0"/>
                  </a:lnTo>
                  <a:lnTo>
                    <a:pt x="13" y="0"/>
                  </a:lnTo>
                  <a:lnTo>
                    <a:pt x="13" y="85"/>
                  </a:lnTo>
                  <a:lnTo>
                    <a:pt x="6" y="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2" name="Freeform 14">
              <a:extLst>
                <a:ext uri="{FF2B5EF4-FFF2-40B4-BE49-F238E27FC236}">
                  <a16:creationId xmlns:a16="http://schemas.microsoft.com/office/drawing/2014/main" id="{4E7C5C36-B5CE-5148-B2D8-59E044FB2406}"/>
                </a:ext>
              </a:extLst>
            </p:cNvPr>
            <p:cNvSpPr>
              <a:spLocks noChangeArrowheads="1"/>
            </p:cNvSpPr>
            <p:nvPr/>
          </p:nvSpPr>
          <p:spPr bwMode="auto">
            <a:xfrm>
              <a:off x="6021388" y="2371725"/>
              <a:ext cx="19050" cy="31750"/>
            </a:xfrm>
            <a:custGeom>
              <a:avLst/>
              <a:gdLst>
                <a:gd name="T0" fmla="*/ 53 w 54"/>
                <a:gd name="T1" fmla="*/ 43 h 86"/>
                <a:gd name="T2" fmla="*/ 27 w 54"/>
                <a:gd name="T3" fmla="*/ 85 h 86"/>
                <a:gd name="T4" fmla="*/ 0 w 54"/>
                <a:gd name="T5" fmla="*/ 43 h 86"/>
                <a:gd name="T6" fmla="*/ 27 w 54"/>
                <a:gd name="T7" fmla="*/ 0 h 86"/>
                <a:gd name="T8" fmla="*/ 53 w 54"/>
                <a:gd name="T9" fmla="*/ 43 h 86"/>
                <a:gd name="T10" fmla="*/ 40 w 54"/>
                <a:gd name="T11" fmla="*/ 43 h 86"/>
                <a:gd name="T12" fmla="*/ 27 w 54"/>
                <a:gd name="T13" fmla="*/ 11 h 86"/>
                <a:gd name="T14" fmla="*/ 13 w 54"/>
                <a:gd name="T15" fmla="*/ 43 h 86"/>
                <a:gd name="T16" fmla="*/ 27 w 54"/>
                <a:gd name="T17" fmla="*/ 75 h 86"/>
                <a:gd name="T18" fmla="*/ 40 w 54"/>
                <a:gd name="T19"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86">
                  <a:moveTo>
                    <a:pt x="53" y="43"/>
                  </a:moveTo>
                  <a:cubicBezTo>
                    <a:pt x="53" y="75"/>
                    <a:pt x="41" y="85"/>
                    <a:pt x="27" y="85"/>
                  </a:cubicBezTo>
                  <a:cubicBezTo>
                    <a:pt x="14" y="85"/>
                    <a:pt x="0" y="72"/>
                    <a:pt x="0" y="43"/>
                  </a:cubicBezTo>
                  <a:cubicBezTo>
                    <a:pt x="0" y="14"/>
                    <a:pt x="14" y="0"/>
                    <a:pt x="27" y="0"/>
                  </a:cubicBezTo>
                  <a:cubicBezTo>
                    <a:pt x="41" y="0"/>
                    <a:pt x="53" y="14"/>
                    <a:pt x="53" y="43"/>
                  </a:cubicBezTo>
                  <a:close/>
                  <a:moveTo>
                    <a:pt x="40" y="43"/>
                  </a:moveTo>
                  <a:cubicBezTo>
                    <a:pt x="40" y="19"/>
                    <a:pt x="35" y="11"/>
                    <a:pt x="27" y="11"/>
                  </a:cubicBezTo>
                  <a:cubicBezTo>
                    <a:pt x="19" y="11"/>
                    <a:pt x="13" y="19"/>
                    <a:pt x="13" y="43"/>
                  </a:cubicBezTo>
                  <a:cubicBezTo>
                    <a:pt x="13" y="67"/>
                    <a:pt x="19" y="75"/>
                    <a:pt x="27" y="75"/>
                  </a:cubicBezTo>
                  <a:cubicBezTo>
                    <a:pt x="35" y="75"/>
                    <a:pt x="40" y="67"/>
                    <a:pt x="40" y="43"/>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3" name="Freeform 15">
              <a:extLst>
                <a:ext uri="{FF2B5EF4-FFF2-40B4-BE49-F238E27FC236}">
                  <a16:creationId xmlns:a16="http://schemas.microsoft.com/office/drawing/2014/main" id="{141E08A9-72CC-304E-A7E7-1B6406AED3A1}"/>
                </a:ext>
              </a:extLst>
            </p:cNvPr>
            <p:cNvSpPr>
              <a:spLocks noChangeArrowheads="1"/>
            </p:cNvSpPr>
            <p:nvPr/>
          </p:nvSpPr>
          <p:spPr bwMode="auto">
            <a:xfrm>
              <a:off x="6043613" y="2371725"/>
              <a:ext cx="19050" cy="31750"/>
            </a:xfrm>
            <a:custGeom>
              <a:avLst/>
              <a:gdLst>
                <a:gd name="T0" fmla="*/ 0 w 51"/>
                <a:gd name="T1" fmla="*/ 0 h 86"/>
                <a:gd name="T2" fmla="*/ 16 w 51"/>
                <a:gd name="T3" fmla="*/ 0 h 86"/>
                <a:gd name="T4" fmla="*/ 37 w 51"/>
                <a:gd name="T5" fmla="*/ 67 h 86"/>
                <a:gd name="T6" fmla="*/ 37 w 51"/>
                <a:gd name="T7" fmla="*/ 67 h 86"/>
                <a:gd name="T8" fmla="*/ 37 w 51"/>
                <a:gd name="T9" fmla="*/ 0 h 86"/>
                <a:gd name="T10" fmla="*/ 50 w 51"/>
                <a:gd name="T11" fmla="*/ 0 h 86"/>
                <a:gd name="T12" fmla="*/ 50 w 51"/>
                <a:gd name="T13" fmla="*/ 85 h 86"/>
                <a:gd name="T14" fmla="*/ 35 w 51"/>
                <a:gd name="T15" fmla="*/ 85 h 86"/>
                <a:gd name="T16" fmla="*/ 13 w 51"/>
                <a:gd name="T17" fmla="*/ 19 h 86"/>
                <a:gd name="T18" fmla="*/ 11 w 51"/>
                <a:gd name="T19" fmla="*/ 19 h 86"/>
                <a:gd name="T20" fmla="*/ 11 w 51"/>
                <a:gd name="T21" fmla="*/ 85 h 86"/>
                <a:gd name="T22" fmla="*/ 0 w 51"/>
                <a:gd name="T23" fmla="*/ 85 h 86"/>
                <a:gd name="T24" fmla="*/ 0 w 51"/>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86">
                  <a:moveTo>
                    <a:pt x="0" y="0"/>
                  </a:moveTo>
                  <a:lnTo>
                    <a:pt x="16" y="0"/>
                  </a:lnTo>
                  <a:lnTo>
                    <a:pt x="37" y="67"/>
                  </a:lnTo>
                  <a:lnTo>
                    <a:pt x="37" y="67"/>
                  </a:lnTo>
                  <a:lnTo>
                    <a:pt x="37" y="0"/>
                  </a:lnTo>
                  <a:lnTo>
                    <a:pt x="50" y="0"/>
                  </a:lnTo>
                  <a:lnTo>
                    <a:pt x="50" y="85"/>
                  </a:lnTo>
                  <a:lnTo>
                    <a:pt x="35" y="85"/>
                  </a:lnTo>
                  <a:lnTo>
                    <a:pt x="13" y="19"/>
                  </a:lnTo>
                  <a:lnTo>
                    <a:pt x="11" y="19"/>
                  </a:lnTo>
                  <a:lnTo>
                    <a:pt x="11"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4" name="Freeform 16">
              <a:extLst>
                <a:ext uri="{FF2B5EF4-FFF2-40B4-BE49-F238E27FC236}">
                  <a16:creationId xmlns:a16="http://schemas.microsoft.com/office/drawing/2014/main" id="{41A6CCAC-3593-7543-A6FA-4B71EFE28197}"/>
                </a:ext>
              </a:extLst>
            </p:cNvPr>
            <p:cNvSpPr>
              <a:spLocks noChangeArrowheads="1"/>
            </p:cNvSpPr>
            <p:nvPr/>
          </p:nvSpPr>
          <p:spPr bwMode="auto">
            <a:xfrm>
              <a:off x="6061075" y="2371725"/>
              <a:ext cx="22225" cy="31750"/>
            </a:xfrm>
            <a:custGeom>
              <a:avLst/>
              <a:gdLst>
                <a:gd name="T0" fmla="*/ 43 w 60"/>
                <a:gd name="T1" fmla="*/ 64 h 86"/>
                <a:gd name="T2" fmla="*/ 19 w 60"/>
                <a:gd name="T3" fmla="*/ 64 h 86"/>
                <a:gd name="T4" fmla="*/ 14 w 60"/>
                <a:gd name="T5" fmla="*/ 85 h 86"/>
                <a:gd name="T6" fmla="*/ 0 w 60"/>
                <a:gd name="T7" fmla="*/ 85 h 86"/>
                <a:gd name="T8" fmla="*/ 24 w 60"/>
                <a:gd name="T9" fmla="*/ 0 h 86"/>
                <a:gd name="T10" fmla="*/ 37 w 60"/>
                <a:gd name="T11" fmla="*/ 0 h 86"/>
                <a:gd name="T12" fmla="*/ 59 w 60"/>
                <a:gd name="T13" fmla="*/ 85 h 86"/>
                <a:gd name="T14" fmla="*/ 45 w 60"/>
                <a:gd name="T15" fmla="*/ 85 h 86"/>
                <a:gd name="T16" fmla="*/ 43 w 60"/>
                <a:gd name="T17" fmla="*/ 64 h 86"/>
                <a:gd name="T18" fmla="*/ 40 w 60"/>
                <a:gd name="T19" fmla="*/ 53 h 86"/>
                <a:gd name="T20" fmla="*/ 32 w 60"/>
                <a:gd name="T21" fmla="*/ 14 h 86"/>
                <a:gd name="T22" fmla="*/ 32 w 60"/>
                <a:gd name="T23" fmla="*/ 14 h 86"/>
                <a:gd name="T24" fmla="*/ 22 w 60"/>
                <a:gd name="T25" fmla="*/ 53 h 86"/>
                <a:gd name="T26" fmla="*/ 40 w 60"/>
                <a:gd name="T27" fmla="*/ 5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86">
                  <a:moveTo>
                    <a:pt x="43" y="64"/>
                  </a:moveTo>
                  <a:lnTo>
                    <a:pt x="19" y="64"/>
                  </a:lnTo>
                  <a:lnTo>
                    <a:pt x="14" y="85"/>
                  </a:lnTo>
                  <a:lnTo>
                    <a:pt x="0" y="85"/>
                  </a:lnTo>
                  <a:lnTo>
                    <a:pt x="24" y="0"/>
                  </a:lnTo>
                  <a:lnTo>
                    <a:pt x="37" y="0"/>
                  </a:lnTo>
                  <a:lnTo>
                    <a:pt x="59" y="85"/>
                  </a:lnTo>
                  <a:lnTo>
                    <a:pt x="45" y="85"/>
                  </a:lnTo>
                  <a:lnTo>
                    <a:pt x="43" y="64"/>
                  </a:lnTo>
                  <a:close/>
                  <a:moveTo>
                    <a:pt x="40" y="53"/>
                  </a:moveTo>
                  <a:lnTo>
                    <a:pt x="32" y="14"/>
                  </a:lnTo>
                  <a:lnTo>
                    <a:pt x="32" y="14"/>
                  </a:lnTo>
                  <a:lnTo>
                    <a:pt x="22" y="53"/>
                  </a:lnTo>
                  <a:lnTo>
                    <a:pt x="40" y="53"/>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5" name="Freeform 17">
              <a:extLst>
                <a:ext uri="{FF2B5EF4-FFF2-40B4-BE49-F238E27FC236}">
                  <a16:creationId xmlns:a16="http://schemas.microsoft.com/office/drawing/2014/main" id="{F6B8F1BC-427F-7D49-9D31-2B32A69341EB}"/>
                </a:ext>
              </a:extLst>
            </p:cNvPr>
            <p:cNvSpPr>
              <a:spLocks noChangeArrowheads="1"/>
            </p:cNvSpPr>
            <p:nvPr/>
          </p:nvSpPr>
          <p:spPr bwMode="auto">
            <a:xfrm>
              <a:off x="6084888" y="2371725"/>
              <a:ext cx="12700" cy="31750"/>
            </a:xfrm>
            <a:custGeom>
              <a:avLst/>
              <a:gdLst>
                <a:gd name="T0" fmla="*/ 0 w 35"/>
                <a:gd name="T1" fmla="*/ 0 h 86"/>
                <a:gd name="T2" fmla="*/ 13 w 35"/>
                <a:gd name="T3" fmla="*/ 0 h 86"/>
                <a:gd name="T4" fmla="*/ 13 w 35"/>
                <a:gd name="T5" fmla="*/ 72 h 86"/>
                <a:gd name="T6" fmla="*/ 34 w 35"/>
                <a:gd name="T7" fmla="*/ 72 h 86"/>
                <a:gd name="T8" fmla="*/ 34 w 35"/>
                <a:gd name="T9" fmla="*/ 85 h 86"/>
                <a:gd name="T10" fmla="*/ 0 w 35"/>
                <a:gd name="T11" fmla="*/ 85 h 86"/>
                <a:gd name="T12" fmla="*/ 0 w 35"/>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35" h="86">
                  <a:moveTo>
                    <a:pt x="0" y="0"/>
                  </a:moveTo>
                  <a:lnTo>
                    <a:pt x="13" y="0"/>
                  </a:lnTo>
                  <a:lnTo>
                    <a:pt x="13" y="72"/>
                  </a:lnTo>
                  <a:lnTo>
                    <a:pt x="34" y="72"/>
                  </a:lnTo>
                  <a:lnTo>
                    <a:pt x="34"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6" name="Freeform 18">
              <a:extLst>
                <a:ext uri="{FF2B5EF4-FFF2-40B4-BE49-F238E27FC236}">
                  <a16:creationId xmlns:a16="http://schemas.microsoft.com/office/drawing/2014/main" id="{93F7AB70-DFA2-F44B-9F0E-5D2F83977EF2}"/>
                </a:ext>
              </a:extLst>
            </p:cNvPr>
            <p:cNvSpPr>
              <a:spLocks noChangeArrowheads="1"/>
            </p:cNvSpPr>
            <p:nvPr/>
          </p:nvSpPr>
          <p:spPr bwMode="auto">
            <a:xfrm>
              <a:off x="6103938" y="2371725"/>
              <a:ext cx="20637" cy="31750"/>
            </a:xfrm>
            <a:custGeom>
              <a:avLst/>
              <a:gdLst>
                <a:gd name="T0" fmla="*/ 55 w 56"/>
                <a:gd name="T1" fmla="*/ 43 h 86"/>
                <a:gd name="T2" fmla="*/ 29 w 56"/>
                <a:gd name="T3" fmla="*/ 85 h 86"/>
                <a:gd name="T4" fmla="*/ 2 w 56"/>
                <a:gd name="T5" fmla="*/ 43 h 86"/>
                <a:gd name="T6" fmla="*/ 29 w 56"/>
                <a:gd name="T7" fmla="*/ 0 h 86"/>
                <a:gd name="T8" fmla="*/ 55 w 56"/>
                <a:gd name="T9" fmla="*/ 43 h 86"/>
                <a:gd name="T10" fmla="*/ 42 w 56"/>
                <a:gd name="T11" fmla="*/ 43 h 86"/>
                <a:gd name="T12" fmla="*/ 29 w 56"/>
                <a:gd name="T13" fmla="*/ 11 h 86"/>
                <a:gd name="T14" fmla="*/ 15 w 56"/>
                <a:gd name="T15" fmla="*/ 43 h 86"/>
                <a:gd name="T16" fmla="*/ 29 w 56"/>
                <a:gd name="T17" fmla="*/ 75 h 86"/>
                <a:gd name="T18" fmla="*/ 42 w 56"/>
                <a:gd name="T19"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86">
                  <a:moveTo>
                    <a:pt x="55" y="43"/>
                  </a:moveTo>
                  <a:cubicBezTo>
                    <a:pt x="55" y="75"/>
                    <a:pt x="43" y="85"/>
                    <a:pt x="29" y="85"/>
                  </a:cubicBezTo>
                  <a:cubicBezTo>
                    <a:pt x="16" y="85"/>
                    <a:pt x="2" y="72"/>
                    <a:pt x="2" y="43"/>
                  </a:cubicBezTo>
                  <a:cubicBezTo>
                    <a:pt x="0" y="14"/>
                    <a:pt x="13" y="0"/>
                    <a:pt x="29" y="0"/>
                  </a:cubicBezTo>
                  <a:cubicBezTo>
                    <a:pt x="42" y="0"/>
                    <a:pt x="55" y="14"/>
                    <a:pt x="55" y="43"/>
                  </a:cubicBezTo>
                  <a:close/>
                  <a:moveTo>
                    <a:pt x="42" y="43"/>
                  </a:moveTo>
                  <a:cubicBezTo>
                    <a:pt x="42" y="19"/>
                    <a:pt x="37" y="11"/>
                    <a:pt x="29" y="11"/>
                  </a:cubicBezTo>
                  <a:cubicBezTo>
                    <a:pt x="21" y="11"/>
                    <a:pt x="15" y="19"/>
                    <a:pt x="15" y="43"/>
                  </a:cubicBezTo>
                  <a:cubicBezTo>
                    <a:pt x="13" y="67"/>
                    <a:pt x="21" y="75"/>
                    <a:pt x="29" y="75"/>
                  </a:cubicBezTo>
                  <a:cubicBezTo>
                    <a:pt x="37" y="75"/>
                    <a:pt x="42" y="67"/>
                    <a:pt x="42" y="43"/>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7" name="Freeform 19">
              <a:extLst>
                <a:ext uri="{FF2B5EF4-FFF2-40B4-BE49-F238E27FC236}">
                  <a16:creationId xmlns:a16="http://schemas.microsoft.com/office/drawing/2014/main" id="{6FF47D33-0D7B-2146-A8BF-7A17E7EEFFC3}"/>
                </a:ext>
              </a:extLst>
            </p:cNvPr>
            <p:cNvSpPr>
              <a:spLocks noChangeArrowheads="1"/>
            </p:cNvSpPr>
            <p:nvPr/>
          </p:nvSpPr>
          <p:spPr bwMode="auto">
            <a:xfrm>
              <a:off x="6126163" y="2371725"/>
              <a:ext cx="14287" cy="31750"/>
            </a:xfrm>
            <a:custGeom>
              <a:avLst/>
              <a:gdLst>
                <a:gd name="T0" fmla="*/ 0 w 39"/>
                <a:gd name="T1" fmla="*/ 0 h 86"/>
                <a:gd name="T2" fmla="*/ 38 w 39"/>
                <a:gd name="T3" fmla="*/ 0 h 86"/>
                <a:gd name="T4" fmla="*/ 38 w 39"/>
                <a:gd name="T5" fmla="*/ 14 h 86"/>
                <a:gd name="T6" fmla="*/ 14 w 39"/>
                <a:gd name="T7" fmla="*/ 14 h 86"/>
                <a:gd name="T8" fmla="*/ 14 w 39"/>
                <a:gd name="T9" fmla="*/ 37 h 86"/>
                <a:gd name="T10" fmla="*/ 35 w 39"/>
                <a:gd name="T11" fmla="*/ 37 h 86"/>
                <a:gd name="T12" fmla="*/ 35 w 39"/>
                <a:gd name="T13" fmla="*/ 48 h 86"/>
                <a:gd name="T14" fmla="*/ 14 w 39"/>
                <a:gd name="T15" fmla="*/ 48 h 86"/>
                <a:gd name="T16" fmla="*/ 14 w 39"/>
                <a:gd name="T17" fmla="*/ 85 h 86"/>
                <a:gd name="T18" fmla="*/ 0 w 39"/>
                <a:gd name="T19" fmla="*/ 85 h 86"/>
                <a:gd name="T20" fmla="*/ 0 w 39"/>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 h="86">
                  <a:moveTo>
                    <a:pt x="0" y="0"/>
                  </a:moveTo>
                  <a:lnTo>
                    <a:pt x="38" y="0"/>
                  </a:lnTo>
                  <a:lnTo>
                    <a:pt x="38" y="14"/>
                  </a:lnTo>
                  <a:lnTo>
                    <a:pt x="14" y="14"/>
                  </a:lnTo>
                  <a:lnTo>
                    <a:pt x="14" y="37"/>
                  </a:lnTo>
                  <a:lnTo>
                    <a:pt x="35" y="37"/>
                  </a:lnTo>
                  <a:lnTo>
                    <a:pt x="35" y="48"/>
                  </a:lnTo>
                  <a:lnTo>
                    <a:pt x="14" y="48"/>
                  </a:lnTo>
                  <a:lnTo>
                    <a:pt x="14"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8" name="Freeform 20">
              <a:extLst>
                <a:ext uri="{FF2B5EF4-FFF2-40B4-BE49-F238E27FC236}">
                  <a16:creationId xmlns:a16="http://schemas.microsoft.com/office/drawing/2014/main" id="{89CC4B84-079A-CB46-B06B-FD1361DDFF99}"/>
                </a:ext>
              </a:extLst>
            </p:cNvPr>
            <p:cNvSpPr>
              <a:spLocks noChangeArrowheads="1"/>
            </p:cNvSpPr>
            <p:nvPr/>
          </p:nvSpPr>
          <p:spPr bwMode="auto">
            <a:xfrm>
              <a:off x="6142038" y="2371725"/>
              <a:ext cx="12700" cy="31750"/>
            </a:xfrm>
            <a:custGeom>
              <a:avLst/>
              <a:gdLst>
                <a:gd name="T0" fmla="*/ 0 w 35"/>
                <a:gd name="T1" fmla="*/ 0 h 86"/>
                <a:gd name="T2" fmla="*/ 34 w 35"/>
                <a:gd name="T3" fmla="*/ 0 h 86"/>
                <a:gd name="T4" fmla="*/ 34 w 35"/>
                <a:gd name="T5" fmla="*/ 14 h 86"/>
                <a:gd name="T6" fmla="*/ 13 w 35"/>
                <a:gd name="T7" fmla="*/ 14 h 86"/>
                <a:gd name="T8" fmla="*/ 13 w 35"/>
                <a:gd name="T9" fmla="*/ 37 h 86"/>
                <a:gd name="T10" fmla="*/ 32 w 35"/>
                <a:gd name="T11" fmla="*/ 37 h 86"/>
                <a:gd name="T12" fmla="*/ 32 w 35"/>
                <a:gd name="T13" fmla="*/ 48 h 86"/>
                <a:gd name="T14" fmla="*/ 13 w 35"/>
                <a:gd name="T15" fmla="*/ 48 h 86"/>
                <a:gd name="T16" fmla="*/ 13 w 35"/>
                <a:gd name="T17" fmla="*/ 85 h 86"/>
                <a:gd name="T18" fmla="*/ 0 w 35"/>
                <a:gd name="T19" fmla="*/ 85 h 86"/>
                <a:gd name="T20" fmla="*/ 0 w 35"/>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86">
                  <a:moveTo>
                    <a:pt x="0" y="0"/>
                  </a:moveTo>
                  <a:lnTo>
                    <a:pt x="34" y="0"/>
                  </a:lnTo>
                  <a:lnTo>
                    <a:pt x="34" y="14"/>
                  </a:lnTo>
                  <a:lnTo>
                    <a:pt x="13" y="14"/>
                  </a:lnTo>
                  <a:lnTo>
                    <a:pt x="13" y="37"/>
                  </a:lnTo>
                  <a:lnTo>
                    <a:pt x="32" y="37"/>
                  </a:lnTo>
                  <a:lnTo>
                    <a:pt x="32" y="48"/>
                  </a:lnTo>
                  <a:lnTo>
                    <a:pt x="13" y="48"/>
                  </a:lnTo>
                  <a:lnTo>
                    <a:pt x="13"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29" name="Freeform 21">
              <a:extLst>
                <a:ext uri="{FF2B5EF4-FFF2-40B4-BE49-F238E27FC236}">
                  <a16:creationId xmlns:a16="http://schemas.microsoft.com/office/drawing/2014/main" id="{5D877D2C-A89E-5E4E-9B98-5DD6AE084EFC}"/>
                </a:ext>
              </a:extLst>
            </p:cNvPr>
            <p:cNvSpPr>
              <a:spLocks noChangeArrowheads="1"/>
            </p:cNvSpPr>
            <p:nvPr/>
          </p:nvSpPr>
          <p:spPr bwMode="auto">
            <a:xfrm>
              <a:off x="6156325" y="2371725"/>
              <a:ext cx="4763" cy="31750"/>
            </a:xfrm>
            <a:custGeom>
              <a:avLst/>
              <a:gdLst>
                <a:gd name="T0" fmla="*/ 6 w 14"/>
                <a:gd name="T1" fmla="*/ 85 h 86"/>
                <a:gd name="T2" fmla="*/ 0 w 14"/>
                <a:gd name="T3" fmla="*/ 85 h 86"/>
                <a:gd name="T4" fmla="*/ 0 w 14"/>
                <a:gd name="T5" fmla="*/ 0 h 86"/>
                <a:gd name="T6" fmla="*/ 13 w 14"/>
                <a:gd name="T7" fmla="*/ 0 h 86"/>
                <a:gd name="T8" fmla="*/ 13 w 14"/>
                <a:gd name="T9" fmla="*/ 85 h 86"/>
                <a:gd name="T10" fmla="*/ 6 w 14"/>
                <a:gd name="T11" fmla="*/ 85 h 86"/>
              </a:gdLst>
              <a:ahLst/>
              <a:cxnLst>
                <a:cxn ang="0">
                  <a:pos x="T0" y="T1"/>
                </a:cxn>
                <a:cxn ang="0">
                  <a:pos x="T2" y="T3"/>
                </a:cxn>
                <a:cxn ang="0">
                  <a:pos x="T4" y="T5"/>
                </a:cxn>
                <a:cxn ang="0">
                  <a:pos x="T6" y="T7"/>
                </a:cxn>
                <a:cxn ang="0">
                  <a:pos x="T8" y="T9"/>
                </a:cxn>
                <a:cxn ang="0">
                  <a:pos x="T10" y="T11"/>
                </a:cxn>
              </a:cxnLst>
              <a:rect l="0" t="0" r="r" b="b"/>
              <a:pathLst>
                <a:path w="14" h="86">
                  <a:moveTo>
                    <a:pt x="6" y="85"/>
                  </a:moveTo>
                  <a:lnTo>
                    <a:pt x="0" y="85"/>
                  </a:lnTo>
                  <a:lnTo>
                    <a:pt x="0" y="0"/>
                  </a:lnTo>
                  <a:lnTo>
                    <a:pt x="13" y="0"/>
                  </a:lnTo>
                  <a:lnTo>
                    <a:pt x="13" y="85"/>
                  </a:lnTo>
                  <a:lnTo>
                    <a:pt x="6" y="8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0" name="Freeform 22">
              <a:extLst>
                <a:ext uri="{FF2B5EF4-FFF2-40B4-BE49-F238E27FC236}">
                  <a16:creationId xmlns:a16="http://schemas.microsoft.com/office/drawing/2014/main" id="{7EE88D1E-EB5A-814D-BC60-EA57B635BBAD}"/>
                </a:ext>
              </a:extLst>
            </p:cNvPr>
            <p:cNvSpPr>
              <a:spLocks noChangeArrowheads="1"/>
            </p:cNvSpPr>
            <p:nvPr/>
          </p:nvSpPr>
          <p:spPr bwMode="auto">
            <a:xfrm>
              <a:off x="6162675" y="2371725"/>
              <a:ext cx="17463" cy="31750"/>
            </a:xfrm>
            <a:custGeom>
              <a:avLst/>
              <a:gdLst>
                <a:gd name="T0" fmla="*/ 48 w 49"/>
                <a:gd name="T1" fmla="*/ 82 h 86"/>
                <a:gd name="T2" fmla="*/ 32 w 49"/>
                <a:gd name="T3" fmla="*/ 85 h 86"/>
                <a:gd name="T4" fmla="*/ 0 w 49"/>
                <a:gd name="T5" fmla="*/ 43 h 86"/>
                <a:gd name="T6" fmla="*/ 32 w 49"/>
                <a:gd name="T7" fmla="*/ 0 h 86"/>
                <a:gd name="T8" fmla="*/ 48 w 49"/>
                <a:gd name="T9" fmla="*/ 3 h 86"/>
                <a:gd name="T10" fmla="*/ 48 w 49"/>
                <a:gd name="T11" fmla="*/ 16 h 86"/>
                <a:gd name="T12" fmla="*/ 35 w 49"/>
                <a:gd name="T13" fmla="*/ 11 h 86"/>
                <a:gd name="T14" fmla="*/ 16 w 49"/>
                <a:gd name="T15" fmla="*/ 43 h 86"/>
                <a:gd name="T16" fmla="*/ 35 w 49"/>
                <a:gd name="T17" fmla="*/ 75 h 86"/>
                <a:gd name="T18" fmla="*/ 48 w 49"/>
                <a:gd name="T19" fmla="*/ 69 h 86"/>
                <a:gd name="T20" fmla="*/ 48 w 49"/>
                <a:gd name="T21" fmla="*/ 8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 h="86">
                  <a:moveTo>
                    <a:pt x="48" y="82"/>
                  </a:moveTo>
                  <a:cubicBezTo>
                    <a:pt x="45" y="85"/>
                    <a:pt x="40" y="85"/>
                    <a:pt x="32" y="85"/>
                  </a:cubicBezTo>
                  <a:cubicBezTo>
                    <a:pt x="11" y="85"/>
                    <a:pt x="0" y="67"/>
                    <a:pt x="0" y="43"/>
                  </a:cubicBezTo>
                  <a:cubicBezTo>
                    <a:pt x="0" y="19"/>
                    <a:pt x="11" y="0"/>
                    <a:pt x="32" y="0"/>
                  </a:cubicBezTo>
                  <a:cubicBezTo>
                    <a:pt x="40" y="0"/>
                    <a:pt x="45" y="3"/>
                    <a:pt x="48" y="3"/>
                  </a:cubicBezTo>
                  <a:lnTo>
                    <a:pt x="48" y="16"/>
                  </a:lnTo>
                  <a:cubicBezTo>
                    <a:pt x="45" y="14"/>
                    <a:pt x="42" y="11"/>
                    <a:pt x="35" y="11"/>
                  </a:cubicBezTo>
                  <a:cubicBezTo>
                    <a:pt x="24" y="11"/>
                    <a:pt x="16" y="19"/>
                    <a:pt x="16" y="43"/>
                  </a:cubicBezTo>
                  <a:cubicBezTo>
                    <a:pt x="16" y="64"/>
                    <a:pt x="24" y="75"/>
                    <a:pt x="35" y="75"/>
                  </a:cubicBezTo>
                  <a:cubicBezTo>
                    <a:pt x="40" y="75"/>
                    <a:pt x="45" y="72"/>
                    <a:pt x="48" y="69"/>
                  </a:cubicBezTo>
                  <a:lnTo>
                    <a:pt x="48" y="8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1" name="Freeform 23">
              <a:extLst>
                <a:ext uri="{FF2B5EF4-FFF2-40B4-BE49-F238E27FC236}">
                  <a16:creationId xmlns:a16="http://schemas.microsoft.com/office/drawing/2014/main" id="{66C0DA03-5EB6-F84D-9A09-95D255469AB8}"/>
                </a:ext>
              </a:extLst>
            </p:cNvPr>
            <p:cNvSpPr>
              <a:spLocks noChangeArrowheads="1"/>
            </p:cNvSpPr>
            <p:nvPr/>
          </p:nvSpPr>
          <p:spPr bwMode="auto">
            <a:xfrm>
              <a:off x="6181725" y="2371725"/>
              <a:ext cx="14288" cy="31750"/>
            </a:xfrm>
            <a:custGeom>
              <a:avLst/>
              <a:gdLst>
                <a:gd name="T0" fmla="*/ 0 w 38"/>
                <a:gd name="T1" fmla="*/ 0 h 86"/>
                <a:gd name="T2" fmla="*/ 37 w 38"/>
                <a:gd name="T3" fmla="*/ 0 h 86"/>
                <a:gd name="T4" fmla="*/ 37 w 38"/>
                <a:gd name="T5" fmla="*/ 14 h 86"/>
                <a:gd name="T6" fmla="*/ 13 w 38"/>
                <a:gd name="T7" fmla="*/ 14 h 86"/>
                <a:gd name="T8" fmla="*/ 13 w 38"/>
                <a:gd name="T9" fmla="*/ 35 h 86"/>
                <a:gd name="T10" fmla="*/ 34 w 38"/>
                <a:gd name="T11" fmla="*/ 35 h 86"/>
                <a:gd name="T12" fmla="*/ 34 w 38"/>
                <a:gd name="T13" fmla="*/ 48 h 86"/>
                <a:gd name="T14" fmla="*/ 13 w 38"/>
                <a:gd name="T15" fmla="*/ 48 h 86"/>
                <a:gd name="T16" fmla="*/ 13 w 38"/>
                <a:gd name="T17" fmla="*/ 72 h 86"/>
                <a:gd name="T18" fmla="*/ 37 w 38"/>
                <a:gd name="T19" fmla="*/ 72 h 86"/>
                <a:gd name="T20" fmla="*/ 37 w 38"/>
                <a:gd name="T21" fmla="*/ 85 h 86"/>
                <a:gd name="T22" fmla="*/ 0 w 38"/>
                <a:gd name="T23" fmla="*/ 85 h 86"/>
                <a:gd name="T24" fmla="*/ 0 w 38"/>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86">
                  <a:moveTo>
                    <a:pt x="0" y="0"/>
                  </a:moveTo>
                  <a:lnTo>
                    <a:pt x="37" y="0"/>
                  </a:lnTo>
                  <a:lnTo>
                    <a:pt x="37" y="14"/>
                  </a:lnTo>
                  <a:lnTo>
                    <a:pt x="13" y="14"/>
                  </a:lnTo>
                  <a:lnTo>
                    <a:pt x="13" y="35"/>
                  </a:lnTo>
                  <a:lnTo>
                    <a:pt x="34" y="35"/>
                  </a:lnTo>
                  <a:lnTo>
                    <a:pt x="34" y="48"/>
                  </a:lnTo>
                  <a:lnTo>
                    <a:pt x="13" y="48"/>
                  </a:lnTo>
                  <a:lnTo>
                    <a:pt x="13" y="72"/>
                  </a:lnTo>
                  <a:lnTo>
                    <a:pt x="37" y="72"/>
                  </a:lnTo>
                  <a:lnTo>
                    <a:pt x="37"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2" name="Freeform 24">
              <a:extLst>
                <a:ext uri="{FF2B5EF4-FFF2-40B4-BE49-F238E27FC236}">
                  <a16:creationId xmlns:a16="http://schemas.microsoft.com/office/drawing/2014/main" id="{7C153ADE-2DB9-1247-9B89-7F1B9577D4DC}"/>
                </a:ext>
              </a:extLst>
            </p:cNvPr>
            <p:cNvSpPr>
              <a:spLocks noChangeArrowheads="1"/>
            </p:cNvSpPr>
            <p:nvPr/>
          </p:nvSpPr>
          <p:spPr bwMode="auto">
            <a:xfrm>
              <a:off x="6205538" y="2371725"/>
              <a:ext cx="12700" cy="31750"/>
            </a:xfrm>
            <a:custGeom>
              <a:avLst/>
              <a:gdLst>
                <a:gd name="T0" fmla="*/ 0 w 36"/>
                <a:gd name="T1" fmla="*/ 0 h 86"/>
                <a:gd name="T2" fmla="*/ 35 w 36"/>
                <a:gd name="T3" fmla="*/ 0 h 86"/>
                <a:gd name="T4" fmla="*/ 35 w 36"/>
                <a:gd name="T5" fmla="*/ 14 h 86"/>
                <a:gd name="T6" fmla="*/ 11 w 36"/>
                <a:gd name="T7" fmla="*/ 14 h 86"/>
                <a:gd name="T8" fmla="*/ 11 w 36"/>
                <a:gd name="T9" fmla="*/ 37 h 86"/>
                <a:gd name="T10" fmla="*/ 32 w 36"/>
                <a:gd name="T11" fmla="*/ 37 h 86"/>
                <a:gd name="T12" fmla="*/ 32 w 36"/>
                <a:gd name="T13" fmla="*/ 48 h 86"/>
                <a:gd name="T14" fmla="*/ 11 w 36"/>
                <a:gd name="T15" fmla="*/ 48 h 86"/>
                <a:gd name="T16" fmla="*/ 11 w 36"/>
                <a:gd name="T17" fmla="*/ 85 h 86"/>
                <a:gd name="T18" fmla="*/ 0 w 36"/>
                <a:gd name="T19" fmla="*/ 85 h 86"/>
                <a:gd name="T20" fmla="*/ 0 w 36"/>
                <a:gd name="T21"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86">
                  <a:moveTo>
                    <a:pt x="0" y="0"/>
                  </a:moveTo>
                  <a:lnTo>
                    <a:pt x="35" y="0"/>
                  </a:lnTo>
                  <a:lnTo>
                    <a:pt x="35" y="14"/>
                  </a:lnTo>
                  <a:lnTo>
                    <a:pt x="11" y="14"/>
                  </a:lnTo>
                  <a:lnTo>
                    <a:pt x="11" y="37"/>
                  </a:lnTo>
                  <a:lnTo>
                    <a:pt x="32" y="37"/>
                  </a:lnTo>
                  <a:lnTo>
                    <a:pt x="32" y="48"/>
                  </a:lnTo>
                  <a:lnTo>
                    <a:pt x="11" y="48"/>
                  </a:lnTo>
                  <a:lnTo>
                    <a:pt x="11"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3" name="Freeform 25">
              <a:extLst>
                <a:ext uri="{FF2B5EF4-FFF2-40B4-BE49-F238E27FC236}">
                  <a16:creationId xmlns:a16="http://schemas.microsoft.com/office/drawing/2014/main" id="{A6012BB1-ABA6-CA43-A384-0F10B422F167}"/>
                </a:ext>
              </a:extLst>
            </p:cNvPr>
            <p:cNvSpPr>
              <a:spLocks noChangeArrowheads="1"/>
            </p:cNvSpPr>
            <p:nvPr/>
          </p:nvSpPr>
          <p:spPr bwMode="auto">
            <a:xfrm>
              <a:off x="6218238" y="2371725"/>
              <a:ext cx="19050" cy="31750"/>
            </a:xfrm>
            <a:custGeom>
              <a:avLst/>
              <a:gdLst>
                <a:gd name="T0" fmla="*/ 53 w 54"/>
                <a:gd name="T1" fmla="*/ 43 h 86"/>
                <a:gd name="T2" fmla="*/ 27 w 54"/>
                <a:gd name="T3" fmla="*/ 85 h 86"/>
                <a:gd name="T4" fmla="*/ 0 w 54"/>
                <a:gd name="T5" fmla="*/ 43 h 86"/>
                <a:gd name="T6" fmla="*/ 27 w 54"/>
                <a:gd name="T7" fmla="*/ 0 h 86"/>
                <a:gd name="T8" fmla="*/ 53 w 54"/>
                <a:gd name="T9" fmla="*/ 43 h 86"/>
                <a:gd name="T10" fmla="*/ 40 w 54"/>
                <a:gd name="T11" fmla="*/ 43 h 86"/>
                <a:gd name="T12" fmla="*/ 27 w 54"/>
                <a:gd name="T13" fmla="*/ 11 h 86"/>
                <a:gd name="T14" fmla="*/ 14 w 54"/>
                <a:gd name="T15" fmla="*/ 43 h 86"/>
                <a:gd name="T16" fmla="*/ 27 w 54"/>
                <a:gd name="T17" fmla="*/ 75 h 86"/>
                <a:gd name="T18" fmla="*/ 40 w 54"/>
                <a:gd name="T19" fmla="*/ 4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86">
                  <a:moveTo>
                    <a:pt x="53" y="43"/>
                  </a:moveTo>
                  <a:cubicBezTo>
                    <a:pt x="53" y="75"/>
                    <a:pt x="40" y="85"/>
                    <a:pt x="27" y="85"/>
                  </a:cubicBezTo>
                  <a:cubicBezTo>
                    <a:pt x="14" y="85"/>
                    <a:pt x="0" y="72"/>
                    <a:pt x="0" y="43"/>
                  </a:cubicBezTo>
                  <a:cubicBezTo>
                    <a:pt x="0" y="14"/>
                    <a:pt x="14" y="0"/>
                    <a:pt x="27" y="0"/>
                  </a:cubicBezTo>
                  <a:cubicBezTo>
                    <a:pt x="40" y="0"/>
                    <a:pt x="53" y="14"/>
                    <a:pt x="53" y="43"/>
                  </a:cubicBezTo>
                  <a:close/>
                  <a:moveTo>
                    <a:pt x="40" y="43"/>
                  </a:moveTo>
                  <a:cubicBezTo>
                    <a:pt x="40" y="19"/>
                    <a:pt x="35" y="11"/>
                    <a:pt x="27" y="11"/>
                  </a:cubicBezTo>
                  <a:cubicBezTo>
                    <a:pt x="19" y="11"/>
                    <a:pt x="14" y="19"/>
                    <a:pt x="14" y="43"/>
                  </a:cubicBezTo>
                  <a:cubicBezTo>
                    <a:pt x="14" y="67"/>
                    <a:pt x="19" y="75"/>
                    <a:pt x="27" y="75"/>
                  </a:cubicBezTo>
                  <a:cubicBezTo>
                    <a:pt x="35" y="75"/>
                    <a:pt x="40" y="67"/>
                    <a:pt x="40" y="43"/>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4" name="Freeform 26">
              <a:extLst>
                <a:ext uri="{FF2B5EF4-FFF2-40B4-BE49-F238E27FC236}">
                  <a16:creationId xmlns:a16="http://schemas.microsoft.com/office/drawing/2014/main" id="{AF3BAC1B-755B-0243-8774-F4F4DDE33E5D}"/>
                </a:ext>
              </a:extLst>
            </p:cNvPr>
            <p:cNvSpPr>
              <a:spLocks noChangeArrowheads="1"/>
            </p:cNvSpPr>
            <p:nvPr/>
          </p:nvSpPr>
          <p:spPr bwMode="auto">
            <a:xfrm>
              <a:off x="6240463" y="2371725"/>
              <a:ext cx="17462" cy="31750"/>
            </a:xfrm>
            <a:custGeom>
              <a:avLst/>
              <a:gdLst>
                <a:gd name="T0" fmla="*/ 2 w 48"/>
                <a:gd name="T1" fmla="*/ 0 h 89"/>
                <a:gd name="T2" fmla="*/ 23 w 48"/>
                <a:gd name="T3" fmla="*/ 0 h 89"/>
                <a:gd name="T4" fmla="*/ 45 w 48"/>
                <a:gd name="T5" fmla="*/ 22 h 89"/>
                <a:gd name="T6" fmla="*/ 31 w 48"/>
                <a:gd name="T7" fmla="*/ 43 h 89"/>
                <a:gd name="T8" fmla="*/ 31 w 48"/>
                <a:gd name="T9" fmla="*/ 43 h 89"/>
                <a:gd name="T10" fmla="*/ 39 w 48"/>
                <a:gd name="T11" fmla="*/ 53 h 89"/>
                <a:gd name="T12" fmla="*/ 47 w 48"/>
                <a:gd name="T13" fmla="*/ 85 h 89"/>
                <a:gd name="T14" fmla="*/ 34 w 48"/>
                <a:gd name="T15" fmla="*/ 85 h 89"/>
                <a:gd name="T16" fmla="*/ 26 w 48"/>
                <a:gd name="T17" fmla="*/ 59 h 89"/>
                <a:gd name="T18" fmla="*/ 15 w 48"/>
                <a:gd name="T19" fmla="*/ 51 h 89"/>
                <a:gd name="T20" fmla="*/ 13 w 48"/>
                <a:gd name="T21" fmla="*/ 51 h 89"/>
                <a:gd name="T22" fmla="*/ 13 w 48"/>
                <a:gd name="T23" fmla="*/ 88 h 89"/>
                <a:gd name="T24" fmla="*/ 0 w 48"/>
                <a:gd name="T25" fmla="*/ 88 h 89"/>
                <a:gd name="T26" fmla="*/ 2 w 48"/>
                <a:gd name="T27" fmla="*/ 0 h 89"/>
                <a:gd name="T28" fmla="*/ 18 w 48"/>
                <a:gd name="T29" fmla="*/ 37 h 89"/>
                <a:gd name="T30" fmla="*/ 29 w 48"/>
                <a:gd name="T31" fmla="*/ 24 h 89"/>
                <a:gd name="T32" fmla="*/ 18 w 48"/>
                <a:gd name="T33" fmla="*/ 11 h 89"/>
                <a:gd name="T34" fmla="*/ 13 w 48"/>
                <a:gd name="T35" fmla="*/ 11 h 89"/>
                <a:gd name="T36" fmla="*/ 13 w 48"/>
                <a:gd name="T37" fmla="*/ 35 h 89"/>
                <a:gd name="T38" fmla="*/ 18 w 48"/>
                <a:gd name="T39" fmla="*/ 35 h 89"/>
                <a:gd name="T40" fmla="*/ 18 w 48"/>
                <a:gd name="T41" fmla="*/ 37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89">
                  <a:moveTo>
                    <a:pt x="2" y="0"/>
                  </a:moveTo>
                  <a:lnTo>
                    <a:pt x="23" y="0"/>
                  </a:lnTo>
                  <a:cubicBezTo>
                    <a:pt x="37" y="0"/>
                    <a:pt x="45" y="8"/>
                    <a:pt x="45" y="22"/>
                  </a:cubicBezTo>
                  <a:cubicBezTo>
                    <a:pt x="45" y="32"/>
                    <a:pt x="39" y="40"/>
                    <a:pt x="31" y="43"/>
                  </a:cubicBezTo>
                  <a:lnTo>
                    <a:pt x="31" y="43"/>
                  </a:lnTo>
                  <a:cubicBezTo>
                    <a:pt x="34" y="43"/>
                    <a:pt x="37" y="45"/>
                    <a:pt x="39" y="53"/>
                  </a:cubicBezTo>
                  <a:lnTo>
                    <a:pt x="47" y="85"/>
                  </a:lnTo>
                  <a:lnTo>
                    <a:pt x="34" y="85"/>
                  </a:lnTo>
                  <a:lnTo>
                    <a:pt x="26" y="59"/>
                  </a:lnTo>
                  <a:cubicBezTo>
                    <a:pt x="23" y="51"/>
                    <a:pt x="21" y="51"/>
                    <a:pt x="15" y="51"/>
                  </a:cubicBezTo>
                  <a:lnTo>
                    <a:pt x="13" y="51"/>
                  </a:lnTo>
                  <a:lnTo>
                    <a:pt x="13" y="88"/>
                  </a:lnTo>
                  <a:lnTo>
                    <a:pt x="0" y="88"/>
                  </a:lnTo>
                  <a:lnTo>
                    <a:pt x="2" y="0"/>
                  </a:lnTo>
                  <a:close/>
                  <a:moveTo>
                    <a:pt x="18" y="37"/>
                  </a:moveTo>
                  <a:cubicBezTo>
                    <a:pt x="26" y="37"/>
                    <a:pt x="29" y="32"/>
                    <a:pt x="29" y="24"/>
                  </a:cubicBezTo>
                  <a:cubicBezTo>
                    <a:pt x="29" y="14"/>
                    <a:pt x="23" y="11"/>
                    <a:pt x="18" y="11"/>
                  </a:cubicBezTo>
                  <a:lnTo>
                    <a:pt x="13" y="11"/>
                  </a:lnTo>
                  <a:lnTo>
                    <a:pt x="13" y="35"/>
                  </a:lnTo>
                  <a:lnTo>
                    <a:pt x="18" y="35"/>
                  </a:lnTo>
                  <a:lnTo>
                    <a:pt x="18" y="37"/>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5" name="Freeform 27">
              <a:extLst>
                <a:ext uri="{FF2B5EF4-FFF2-40B4-BE49-F238E27FC236}">
                  <a16:creationId xmlns:a16="http://schemas.microsoft.com/office/drawing/2014/main" id="{9AD84315-ECD2-134F-A3CD-AE211F94A961}"/>
                </a:ext>
              </a:extLst>
            </p:cNvPr>
            <p:cNvSpPr>
              <a:spLocks noChangeArrowheads="1"/>
            </p:cNvSpPr>
            <p:nvPr/>
          </p:nvSpPr>
          <p:spPr bwMode="auto">
            <a:xfrm>
              <a:off x="6261100" y="2371725"/>
              <a:ext cx="15875" cy="31750"/>
            </a:xfrm>
            <a:custGeom>
              <a:avLst/>
              <a:gdLst>
                <a:gd name="T0" fmla="*/ 16 w 46"/>
                <a:gd name="T1" fmla="*/ 14 h 86"/>
                <a:gd name="T2" fmla="*/ 0 w 46"/>
                <a:gd name="T3" fmla="*/ 14 h 86"/>
                <a:gd name="T4" fmla="*/ 0 w 46"/>
                <a:gd name="T5" fmla="*/ 0 h 86"/>
                <a:gd name="T6" fmla="*/ 45 w 46"/>
                <a:gd name="T7" fmla="*/ 0 h 86"/>
                <a:gd name="T8" fmla="*/ 45 w 46"/>
                <a:gd name="T9" fmla="*/ 14 h 86"/>
                <a:gd name="T10" fmla="*/ 30 w 46"/>
                <a:gd name="T11" fmla="*/ 14 h 86"/>
                <a:gd name="T12" fmla="*/ 30 w 46"/>
                <a:gd name="T13" fmla="*/ 85 h 86"/>
                <a:gd name="T14" fmla="*/ 16 w 46"/>
                <a:gd name="T15" fmla="*/ 85 h 86"/>
                <a:gd name="T16" fmla="*/ 16 w 46"/>
                <a:gd name="T17" fmla="*/ 1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86">
                  <a:moveTo>
                    <a:pt x="16" y="14"/>
                  </a:moveTo>
                  <a:lnTo>
                    <a:pt x="0" y="14"/>
                  </a:lnTo>
                  <a:lnTo>
                    <a:pt x="0" y="0"/>
                  </a:lnTo>
                  <a:lnTo>
                    <a:pt x="45" y="0"/>
                  </a:lnTo>
                  <a:lnTo>
                    <a:pt x="45" y="14"/>
                  </a:lnTo>
                  <a:lnTo>
                    <a:pt x="30" y="14"/>
                  </a:lnTo>
                  <a:lnTo>
                    <a:pt x="30" y="85"/>
                  </a:lnTo>
                  <a:lnTo>
                    <a:pt x="16" y="85"/>
                  </a:lnTo>
                  <a:lnTo>
                    <a:pt x="16" y="14"/>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6" name="Freeform 28">
              <a:extLst>
                <a:ext uri="{FF2B5EF4-FFF2-40B4-BE49-F238E27FC236}">
                  <a16:creationId xmlns:a16="http://schemas.microsoft.com/office/drawing/2014/main" id="{774143B0-D844-FA4D-9968-3EA5EA2B7DA5}"/>
                </a:ext>
              </a:extLst>
            </p:cNvPr>
            <p:cNvSpPr>
              <a:spLocks noChangeArrowheads="1"/>
            </p:cNvSpPr>
            <p:nvPr/>
          </p:nvSpPr>
          <p:spPr bwMode="auto">
            <a:xfrm>
              <a:off x="6278563" y="2371725"/>
              <a:ext cx="15875" cy="31750"/>
            </a:xfrm>
            <a:custGeom>
              <a:avLst/>
              <a:gdLst>
                <a:gd name="T0" fmla="*/ 0 w 46"/>
                <a:gd name="T1" fmla="*/ 0 h 86"/>
                <a:gd name="T2" fmla="*/ 13 w 46"/>
                <a:gd name="T3" fmla="*/ 0 h 86"/>
                <a:gd name="T4" fmla="*/ 13 w 46"/>
                <a:gd name="T5" fmla="*/ 35 h 86"/>
                <a:gd name="T6" fmla="*/ 35 w 46"/>
                <a:gd name="T7" fmla="*/ 35 h 86"/>
                <a:gd name="T8" fmla="*/ 35 w 46"/>
                <a:gd name="T9" fmla="*/ 0 h 86"/>
                <a:gd name="T10" fmla="*/ 45 w 46"/>
                <a:gd name="T11" fmla="*/ 0 h 86"/>
                <a:gd name="T12" fmla="*/ 45 w 46"/>
                <a:gd name="T13" fmla="*/ 85 h 86"/>
                <a:gd name="T14" fmla="*/ 35 w 46"/>
                <a:gd name="T15" fmla="*/ 85 h 86"/>
                <a:gd name="T16" fmla="*/ 35 w 46"/>
                <a:gd name="T17" fmla="*/ 48 h 86"/>
                <a:gd name="T18" fmla="*/ 13 w 46"/>
                <a:gd name="T19" fmla="*/ 48 h 86"/>
                <a:gd name="T20" fmla="*/ 13 w 46"/>
                <a:gd name="T21" fmla="*/ 85 h 86"/>
                <a:gd name="T22" fmla="*/ 0 w 46"/>
                <a:gd name="T23" fmla="*/ 85 h 86"/>
                <a:gd name="T24" fmla="*/ 0 w 46"/>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86">
                  <a:moveTo>
                    <a:pt x="0" y="0"/>
                  </a:moveTo>
                  <a:lnTo>
                    <a:pt x="13" y="0"/>
                  </a:lnTo>
                  <a:lnTo>
                    <a:pt x="13" y="35"/>
                  </a:lnTo>
                  <a:lnTo>
                    <a:pt x="35" y="35"/>
                  </a:lnTo>
                  <a:lnTo>
                    <a:pt x="35" y="0"/>
                  </a:lnTo>
                  <a:lnTo>
                    <a:pt x="45" y="0"/>
                  </a:lnTo>
                  <a:lnTo>
                    <a:pt x="45" y="85"/>
                  </a:lnTo>
                  <a:lnTo>
                    <a:pt x="35" y="85"/>
                  </a:lnTo>
                  <a:lnTo>
                    <a:pt x="35" y="48"/>
                  </a:lnTo>
                  <a:lnTo>
                    <a:pt x="13" y="48"/>
                  </a:lnTo>
                  <a:lnTo>
                    <a:pt x="13"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7" name="Freeform 29">
              <a:extLst>
                <a:ext uri="{FF2B5EF4-FFF2-40B4-BE49-F238E27FC236}">
                  <a16:creationId xmlns:a16="http://schemas.microsoft.com/office/drawing/2014/main" id="{084866F7-6D07-2441-861D-06BC96EE475A}"/>
                </a:ext>
              </a:extLst>
            </p:cNvPr>
            <p:cNvSpPr>
              <a:spLocks noChangeArrowheads="1"/>
            </p:cNvSpPr>
            <p:nvPr/>
          </p:nvSpPr>
          <p:spPr bwMode="auto">
            <a:xfrm>
              <a:off x="6299200" y="2371725"/>
              <a:ext cx="14288" cy="31750"/>
            </a:xfrm>
            <a:custGeom>
              <a:avLst/>
              <a:gdLst>
                <a:gd name="T0" fmla="*/ 0 w 38"/>
                <a:gd name="T1" fmla="*/ 0 h 86"/>
                <a:gd name="T2" fmla="*/ 37 w 38"/>
                <a:gd name="T3" fmla="*/ 0 h 86"/>
                <a:gd name="T4" fmla="*/ 37 w 38"/>
                <a:gd name="T5" fmla="*/ 14 h 86"/>
                <a:gd name="T6" fmla="*/ 13 w 38"/>
                <a:gd name="T7" fmla="*/ 14 h 86"/>
                <a:gd name="T8" fmla="*/ 13 w 38"/>
                <a:gd name="T9" fmla="*/ 35 h 86"/>
                <a:gd name="T10" fmla="*/ 34 w 38"/>
                <a:gd name="T11" fmla="*/ 35 h 86"/>
                <a:gd name="T12" fmla="*/ 34 w 38"/>
                <a:gd name="T13" fmla="*/ 48 h 86"/>
                <a:gd name="T14" fmla="*/ 13 w 38"/>
                <a:gd name="T15" fmla="*/ 48 h 86"/>
                <a:gd name="T16" fmla="*/ 13 w 38"/>
                <a:gd name="T17" fmla="*/ 72 h 86"/>
                <a:gd name="T18" fmla="*/ 37 w 38"/>
                <a:gd name="T19" fmla="*/ 72 h 86"/>
                <a:gd name="T20" fmla="*/ 37 w 38"/>
                <a:gd name="T21" fmla="*/ 85 h 86"/>
                <a:gd name="T22" fmla="*/ 0 w 38"/>
                <a:gd name="T23" fmla="*/ 85 h 86"/>
                <a:gd name="T24" fmla="*/ 0 w 38"/>
                <a:gd name="T2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86">
                  <a:moveTo>
                    <a:pt x="0" y="0"/>
                  </a:moveTo>
                  <a:lnTo>
                    <a:pt x="37" y="0"/>
                  </a:lnTo>
                  <a:lnTo>
                    <a:pt x="37" y="14"/>
                  </a:lnTo>
                  <a:lnTo>
                    <a:pt x="13" y="14"/>
                  </a:lnTo>
                  <a:lnTo>
                    <a:pt x="13" y="35"/>
                  </a:lnTo>
                  <a:lnTo>
                    <a:pt x="34" y="35"/>
                  </a:lnTo>
                  <a:lnTo>
                    <a:pt x="34" y="48"/>
                  </a:lnTo>
                  <a:lnTo>
                    <a:pt x="13" y="48"/>
                  </a:lnTo>
                  <a:lnTo>
                    <a:pt x="13" y="72"/>
                  </a:lnTo>
                  <a:lnTo>
                    <a:pt x="37" y="72"/>
                  </a:lnTo>
                  <a:lnTo>
                    <a:pt x="37" y="85"/>
                  </a:lnTo>
                  <a:lnTo>
                    <a:pt x="0" y="85"/>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8" name="Freeform 30">
              <a:extLst>
                <a:ext uri="{FF2B5EF4-FFF2-40B4-BE49-F238E27FC236}">
                  <a16:creationId xmlns:a16="http://schemas.microsoft.com/office/drawing/2014/main" id="{1B2983B4-8F2B-CE43-B6FB-70B1B16BFCED}"/>
                </a:ext>
              </a:extLst>
            </p:cNvPr>
            <p:cNvSpPr>
              <a:spLocks noChangeArrowheads="1"/>
            </p:cNvSpPr>
            <p:nvPr/>
          </p:nvSpPr>
          <p:spPr bwMode="auto">
            <a:xfrm>
              <a:off x="5953125" y="2038350"/>
              <a:ext cx="355600" cy="273050"/>
            </a:xfrm>
            <a:custGeom>
              <a:avLst/>
              <a:gdLst>
                <a:gd name="T0" fmla="*/ 177 w 986"/>
                <a:gd name="T1" fmla="*/ 582 h 758"/>
                <a:gd name="T2" fmla="*/ 209 w 986"/>
                <a:gd name="T3" fmla="*/ 537 h 758"/>
                <a:gd name="T4" fmla="*/ 820 w 986"/>
                <a:gd name="T5" fmla="*/ 452 h 758"/>
                <a:gd name="T6" fmla="*/ 320 w 986"/>
                <a:gd name="T7" fmla="*/ 725 h 758"/>
                <a:gd name="T8" fmla="*/ 664 w 986"/>
                <a:gd name="T9" fmla="*/ 725 h 758"/>
                <a:gd name="T10" fmla="*/ 79 w 986"/>
                <a:gd name="T11" fmla="*/ 299 h 758"/>
                <a:gd name="T12" fmla="*/ 847 w 986"/>
                <a:gd name="T13" fmla="*/ 206 h 758"/>
                <a:gd name="T14" fmla="*/ 881 w 986"/>
                <a:gd name="T15" fmla="*/ 442 h 758"/>
                <a:gd name="T16" fmla="*/ 519 w 986"/>
                <a:gd name="T17" fmla="*/ 129 h 758"/>
                <a:gd name="T18" fmla="*/ 519 w 986"/>
                <a:gd name="T19" fmla="*/ 37 h 758"/>
                <a:gd name="T20" fmla="*/ 338 w 986"/>
                <a:gd name="T21" fmla="*/ 174 h 758"/>
                <a:gd name="T22" fmla="*/ 669 w 986"/>
                <a:gd name="T23" fmla="*/ 127 h 758"/>
                <a:gd name="T24" fmla="*/ 646 w 986"/>
                <a:gd name="T25" fmla="*/ 156 h 758"/>
                <a:gd name="T26" fmla="*/ 566 w 986"/>
                <a:gd name="T27" fmla="*/ 227 h 758"/>
                <a:gd name="T28" fmla="*/ 537 w 986"/>
                <a:gd name="T29" fmla="*/ 256 h 758"/>
                <a:gd name="T30" fmla="*/ 561 w 986"/>
                <a:gd name="T31" fmla="*/ 545 h 758"/>
                <a:gd name="T32" fmla="*/ 474 w 986"/>
                <a:gd name="T33" fmla="*/ 566 h 758"/>
                <a:gd name="T34" fmla="*/ 365 w 986"/>
                <a:gd name="T35" fmla="*/ 455 h 758"/>
                <a:gd name="T36" fmla="*/ 455 w 986"/>
                <a:gd name="T37" fmla="*/ 352 h 758"/>
                <a:gd name="T38" fmla="*/ 352 w 986"/>
                <a:gd name="T39" fmla="*/ 174 h 758"/>
                <a:gd name="T40" fmla="*/ 360 w 986"/>
                <a:gd name="T41" fmla="*/ 113 h 758"/>
                <a:gd name="T42" fmla="*/ 815 w 986"/>
                <a:gd name="T43" fmla="*/ 323 h 758"/>
                <a:gd name="T44" fmla="*/ 553 w 986"/>
                <a:gd name="T45" fmla="*/ 235 h 758"/>
                <a:gd name="T46" fmla="*/ 542 w 986"/>
                <a:gd name="T47" fmla="*/ 241 h 758"/>
                <a:gd name="T48" fmla="*/ 717 w 986"/>
                <a:gd name="T49" fmla="*/ 190 h 758"/>
                <a:gd name="T50" fmla="*/ 685 w 986"/>
                <a:gd name="T51" fmla="*/ 193 h 758"/>
                <a:gd name="T52" fmla="*/ 680 w 986"/>
                <a:gd name="T53" fmla="*/ 246 h 758"/>
                <a:gd name="T54" fmla="*/ 656 w 986"/>
                <a:gd name="T55" fmla="*/ 209 h 758"/>
                <a:gd name="T56" fmla="*/ 683 w 986"/>
                <a:gd name="T57" fmla="*/ 219 h 758"/>
                <a:gd name="T58" fmla="*/ 690 w 986"/>
                <a:gd name="T59" fmla="*/ 260 h 758"/>
                <a:gd name="T60" fmla="*/ 672 w 986"/>
                <a:gd name="T61" fmla="*/ 294 h 758"/>
                <a:gd name="T62" fmla="*/ 648 w 986"/>
                <a:gd name="T63" fmla="*/ 299 h 758"/>
                <a:gd name="T64" fmla="*/ 582 w 986"/>
                <a:gd name="T65" fmla="*/ 262 h 758"/>
                <a:gd name="T66" fmla="*/ 571 w 986"/>
                <a:gd name="T67" fmla="*/ 429 h 758"/>
                <a:gd name="T68" fmla="*/ 667 w 986"/>
                <a:gd name="T69" fmla="*/ 270 h 758"/>
                <a:gd name="T70" fmla="*/ 654 w 986"/>
                <a:gd name="T71" fmla="*/ 270 h 758"/>
                <a:gd name="T72" fmla="*/ 627 w 986"/>
                <a:gd name="T73" fmla="*/ 259 h 758"/>
                <a:gd name="T74" fmla="*/ 590 w 986"/>
                <a:gd name="T75" fmla="*/ 235 h 758"/>
                <a:gd name="T76" fmla="*/ 603 w 986"/>
                <a:gd name="T77" fmla="*/ 384 h 758"/>
                <a:gd name="T78" fmla="*/ 624 w 986"/>
                <a:gd name="T79" fmla="*/ 362 h 758"/>
                <a:gd name="T80" fmla="*/ 640 w 986"/>
                <a:gd name="T81" fmla="*/ 341 h 758"/>
                <a:gd name="T82" fmla="*/ 627 w 986"/>
                <a:gd name="T83" fmla="*/ 516 h 758"/>
                <a:gd name="T84" fmla="*/ 617 w 986"/>
                <a:gd name="T85" fmla="*/ 537 h 758"/>
                <a:gd name="T86" fmla="*/ 654 w 986"/>
                <a:gd name="T87" fmla="*/ 479 h 758"/>
                <a:gd name="T88" fmla="*/ 680 w 986"/>
                <a:gd name="T89" fmla="*/ 503 h 758"/>
                <a:gd name="T90" fmla="*/ 328 w 986"/>
                <a:gd name="T91" fmla="*/ 346 h 758"/>
                <a:gd name="T92" fmla="*/ 352 w 986"/>
                <a:gd name="T93" fmla="*/ 360 h 758"/>
                <a:gd name="T94" fmla="*/ 354 w 986"/>
                <a:gd name="T95" fmla="*/ 328 h 758"/>
                <a:gd name="T96" fmla="*/ 320 w 986"/>
                <a:gd name="T97" fmla="*/ 349 h 758"/>
                <a:gd name="T98" fmla="*/ 394 w 986"/>
                <a:gd name="T99" fmla="*/ 352 h 758"/>
                <a:gd name="T100" fmla="*/ 423 w 986"/>
                <a:gd name="T101" fmla="*/ 370 h 758"/>
                <a:gd name="T102" fmla="*/ 391 w 986"/>
                <a:gd name="T103" fmla="*/ 233 h 758"/>
                <a:gd name="T104" fmla="*/ 360 w 986"/>
                <a:gd name="T105" fmla="*/ 272 h 758"/>
                <a:gd name="T106" fmla="*/ 304 w 986"/>
                <a:gd name="T107" fmla="*/ 479 h 758"/>
                <a:gd name="T108" fmla="*/ 272 w 986"/>
                <a:gd name="T109" fmla="*/ 394 h 758"/>
                <a:gd name="T110" fmla="*/ 211 w 986"/>
                <a:gd name="T111" fmla="*/ 399 h 758"/>
                <a:gd name="T112" fmla="*/ 209 w 986"/>
                <a:gd name="T113" fmla="*/ 434 h 758"/>
                <a:gd name="T114" fmla="*/ 240 w 986"/>
                <a:gd name="T115" fmla="*/ 439 h 758"/>
                <a:gd name="T116" fmla="*/ 230 w 986"/>
                <a:gd name="T117" fmla="*/ 333 h 758"/>
                <a:gd name="T118" fmla="*/ 640 w 986"/>
                <a:gd name="T119" fmla="*/ 79 h 758"/>
                <a:gd name="T120" fmla="*/ 630 w 986"/>
                <a:gd name="T121" fmla="*/ 222 h 758"/>
                <a:gd name="T122" fmla="*/ 619 w 986"/>
                <a:gd name="T123" fmla="*/ 238 h 758"/>
                <a:gd name="T124" fmla="*/ 466 w 986"/>
                <a:gd name="T125" fmla="*/ 259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86" h="758">
                  <a:moveTo>
                    <a:pt x="855" y="140"/>
                  </a:moveTo>
                  <a:cubicBezTo>
                    <a:pt x="842" y="76"/>
                    <a:pt x="791" y="26"/>
                    <a:pt x="733" y="13"/>
                  </a:cubicBezTo>
                  <a:cubicBezTo>
                    <a:pt x="762" y="34"/>
                    <a:pt x="767" y="62"/>
                    <a:pt x="786" y="84"/>
                  </a:cubicBezTo>
                  <a:cubicBezTo>
                    <a:pt x="805" y="105"/>
                    <a:pt x="836" y="119"/>
                    <a:pt x="855" y="140"/>
                  </a:cubicBezTo>
                  <a:close/>
                  <a:moveTo>
                    <a:pt x="209" y="95"/>
                  </a:moveTo>
                  <a:cubicBezTo>
                    <a:pt x="195" y="121"/>
                    <a:pt x="129" y="132"/>
                    <a:pt x="98" y="196"/>
                  </a:cubicBezTo>
                  <a:cubicBezTo>
                    <a:pt x="113" y="156"/>
                    <a:pt x="105" y="98"/>
                    <a:pt x="132" y="66"/>
                  </a:cubicBezTo>
                  <a:cubicBezTo>
                    <a:pt x="55" y="124"/>
                    <a:pt x="90" y="217"/>
                    <a:pt x="84" y="246"/>
                  </a:cubicBezTo>
                  <a:cubicBezTo>
                    <a:pt x="124" y="158"/>
                    <a:pt x="185" y="177"/>
                    <a:pt x="209" y="95"/>
                  </a:cubicBezTo>
                  <a:close/>
                  <a:moveTo>
                    <a:pt x="177" y="582"/>
                  </a:moveTo>
                  <a:cubicBezTo>
                    <a:pt x="143" y="542"/>
                    <a:pt x="68" y="534"/>
                    <a:pt x="39" y="476"/>
                  </a:cubicBezTo>
                  <a:cubicBezTo>
                    <a:pt x="76" y="619"/>
                    <a:pt x="174" y="590"/>
                    <a:pt x="219" y="622"/>
                  </a:cubicBezTo>
                  <a:cubicBezTo>
                    <a:pt x="182" y="566"/>
                    <a:pt x="211" y="532"/>
                    <a:pt x="158" y="452"/>
                  </a:cubicBezTo>
                  <a:cubicBezTo>
                    <a:pt x="166" y="487"/>
                    <a:pt x="145" y="534"/>
                    <a:pt x="177" y="582"/>
                  </a:cubicBezTo>
                  <a:close/>
                  <a:moveTo>
                    <a:pt x="135" y="357"/>
                  </a:moveTo>
                  <a:cubicBezTo>
                    <a:pt x="132" y="399"/>
                    <a:pt x="103" y="421"/>
                    <a:pt x="121" y="500"/>
                  </a:cubicBezTo>
                  <a:cubicBezTo>
                    <a:pt x="87" y="434"/>
                    <a:pt x="34" y="407"/>
                    <a:pt x="18" y="362"/>
                  </a:cubicBezTo>
                  <a:cubicBezTo>
                    <a:pt x="18" y="489"/>
                    <a:pt x="121" y="508"/>
                    <a:pt x="148" y="542"/>
                  </a:cubicBezTo>
                  <a:cubicBezTo>
                    <a:pt x="127" y="463"/>
                    <a:pt x="164" y="434"/>
                    <a:pt x="135" y="357"/>
                  </a:cubicBezTo>
                  <a:close/>
                  <a:moveTo>
                    <a:pt x="209" y="537"/>
                  </a:moveTo>
                  <a:cubicBezTo>
                    <a:pt x="227" y="564"/>
                    <a:pt x="209" y="598"/>
                    <a:pt x="264" y="651"/>
                  </a:cubicBezTo>
                  <a:cubicBezTo>
                    <a:pt x="209" y="619"/>
                    <a:pt x="132" y="632"/>
                    <a:pt x="95" y="590"/>
                  </a:cubicBezTo>
                  <a:cubicBezTo>
                    <a:pt x="161" y="712"/>
                    <a:pt x="272" y="662"/>
                    <a:pt x="304" y="677"/>
                  </a:cubicBezTo>
                  <a:cubicBezTo>
                    <a:pt x="275" y="635"/>
                    <a:pt x="293" y="614"/>
                    <a:pt x="209" y="537"/>
                  </a:cubicBezTo>
                  <a:close/>
                  <a:moveTo>
                    <a:pt x="770" y="540"/>
                  </a:moveTo>
                  <a:cubicBezTo>
                    <a:pt x="685" y="614"/>
                    <a:pt x="707" y="638"/>
                    <a:pt x="675" y="680"/>
                  </a:cubicBezTo>
                  <a:cubicBezTo>
                    <a:pt x="707" y="664"/>
                    <a:pt x="818" y="715"/>
                    <a:pt x="881" y="593"/>
                  </a:cubicBezTo>
                  <a:cubicBezTo>
                    <a:pt x="847" y="635"/>
                    <a:pt x="770" y="619"/>
                    <a:pt x="714" y="654"/>
                  </a:cubicBezTo>
                  <a:cubicBezTo>
                    <a:pt x="773" y="601"/>
                    <a:pt x="754" y="566"/>
                    <a:pt x="770" y="540"/>
                  </a:cubicBezTo>
                  <a:close/>
                  <a:moveTo>
                    <a:pt x="820" y="452"/>
                  </a:moveTo>
                  <a:cubicBezTo>
                    <a:pt x="767" y="532"/>
                    <a:pt x="797" y="566"/>
                    <a:pt x="759" y="619"/>
                  </a:cubicBezTo>
                  <a:cubicBezTo>
                    <a:pt x="805" y="587"/>
                    <a:pt x="902" y="617"/>
                    <a:pt x="940" y="474"/>
                  </a:cubicBezTo>
                  <a:cubicBezTo>
                    <a:pt x="910" y="532"/>
                    <a:pt x="836" y="542"/>
                    <a:pt x="802" y="582"/>
                  </a:cubicBezTo>
                  <a:cubicBezTo>
                    <a:pt x="836" y="534"/>
                    <a:pt x="815" y="487"/>
                    <a:pt x="820" y="452"/>
                  </a:cubicBezTo>
                  <a:close/>
                  <a:moveTo>
                    <a:pt x="574" y="670"/>
                  </a:moveTo>
                  <a:cubicBezTo>
                    <a:pt x="542" y="670"/>
                    <a:pt x="513" y="675"/>
                    <a:pt x="489" y="683"/>
                  </a:cubicBezTo>
                  <a:cubicBezTo>
                    <a:pt x="466" y="675"/>
                    <a:pt x="436" y="667"/>
                    <a:pt x="405" y="670"/>
                  </a:cubicBezTo>
                  <a:cubicBezTo>
                    <a:pt x="378" y="670"/>
                    <a:pt x="346" y="675"/>
                    <a:pt x="312" y="683"/>
                  </a:cubicBezTo>
                  <a:cubicBezTo>
                    <a:pt x="262" y="696"/>
                    <a:pt x="217" y="707"/>
                    <a:pt x="180" y="688"/>
                  </a:cubicBezTo>
                  <a:cubicBezTo>
                    <a:pt x="217" y="720"/>
                    <a:pt x="259" y="733"/>
                    <a:pt x="320" y="725"/>
                  </a:cubicBezTo>
                  <a:cubicBezTo>
                    <a:pt x="370" y="720"/>
                    <a:pt x="413" y="693"/>
                    <a:pt x="463" y="693"/>
                  </a:cubicBezTo>
                  <a:lnTo>
                    <a:pt x="466" y="693"/>
                  </a:lnTo>
                  <a:cubicBezTo>
                    <a:pt x="415" y="720"/>
                    <a:pt x="386" y="754"/>
                    <a:pt x="386" y="754"/>
                  </a:cubicBezTo>
                  <a:lnTo>
                    <a:pt x="410" y="757"/>
                  </a:lnTo>
                  <a:cubicBezTo>
                    <a:pt x="410" y="757"/>
                    <a:pt x="434" y="707"/>
                    <a:pt x="492" y="696"/>
                  </a:cubicBezTo>
                  <a:cubicBezTo>
                    <a:pt x="548" y="709"/>
                    <a:pt x="574" y="757"/>
                    <a:pt x="574" y="757"/>
                  </a:cubicBezTo>
                  <a:lnTo>
                    <a:pt x="598" y="754"/>
                  </a:lnTo>
                  <a:cubicBezTo>
                    <a:pt x="598" y="754"/>
                    <a:pt x="569" y="717"/>
                    <a:pt x="519" y="693"/>
                  </a:cubicBezTo>
                  <a:lnTo>
                    <a:pt x="521" y="693"/>
                  </a:lnTo>
                  <a:cubicBezTo>
                    <a:pt x="569" y="693"/>
                    <a:pt x="611" y="720"/>
                    <a:pt x="664" y="725"/>
                  </a:cubicBezTo>
                  <a:cubicBezTo>
                    <a:pt x="725" y="730"/>
                    <a:pt x="770" y="720"/>
                    <a:pt x="805" y="688"/>
                  </a:cubicBezTo>
                  <a:cubicBezTo>
                    <a:pt x="762" y="707"/>
                    <a:pt x="717" y="696"/>
                    <a:pt x="667" y="683"/>
                  </a:cubicBezTo>
                  <a:cubicBezTo>
                    <a:pt x="632" y="675"/>
                    <a:pt x="601" y="670"/>
                    <a:pt x="574" y="670"/>
                  </a:cubicBezTo>
                  <a:close/>
                  <a:moveTo>
                    <a:pt x="87" y="402"/>
                  </a:moveTo>
                  <a:cubicBezTo>
                    <a:pt x="68" y="328"/>
                    <a:pt x="26" y="301"/>
                    <a:pt x="29" y="256"/>
                  </a:cubicBezTo>
                  <a:cubicBezTo>
                    <a:pt x="0" y="378"/>
                    <a:pt x="76" y="391"/>
                    <a:pt x="98" y="444"/>
                  </a:cubicBezTo>
                  <a:cubicBezTo>
                    <a:pt x="95" y="370"/>
                    <a:pt x="143" y="354"/>
                    <a:pt x="137" y="270"/>
                  </a:cubicBezTo>
                  <a:cubicBezTo>
                    <a:pt x="116" y="309"/>
                    <a:pt x="84" y="317"/>
                    <a:pt x="87" y="402"/>
                  </a:cubicBezTo>
                  <a:close/>
                  <a:moveTo>
                    <a:pt x="135" y="206"/>
                  </a:moveTo>
                  <a:cubicBezTo>
                    <a:pt x="108" y="227"/>
                    <a:pt x="87" y="256"/>
                    <a:pt x="79" y="299"/>
                  </a:cubicBezTo>
                  <a:cubicBezTo>
                    <a:pt x="82" y="254"/>
                    <a:pt x="52" y="190"/>
                    <a:pt x="71" y="143"/>
                  </a:cubicBezTo>
                  <a:cubicBezTo>
                    <a:pt x="0" y="243"/>
                    <a:pt x="76" y="304"/>
                    <a:pt x="79" y="339"/>
                  </a:cubicBezTo>
                  <a:cubicBezTo>
                    <a:pt x="98" y="270"/>
                    <a:pt x="140" y="270"/>
                    <a:pt x="166" y="177"/>
                  </a:cubicBezTo>
                  <a:cubicBezTo>
                    <a:pt x="158" y="188"/>
                    <a:pt x="153" y="190"/>
                    <a:pt x="135" y="206"/>
                  </a:cubicBezTo>
                  <a:close/>
                  <a:moveTo>
                    <a:pt x="847" y="206"/>
                  </a:moveTo>
                  <a:cubicBezTo>
                    <a:pt x="828" y="190"/>
                    <a:pt x="823" y="185"/>
                    <a:pt x="815" y="177"/>
                  </a:cubicBezTo>
                  <a:cubicBezTo>
                    <a:pt x="844" y="270"/>
                    <a:pt x="887" y="270"/>
                    <a:pt x="905" y="341"/>
                  </a:cubicBezTo>
                  <a:cubicBezTo>
                    <a:pt x="908" y="304"/>
                    <a:pt x="985" y="246"/>
                    <a:pt x="913" y="145"/>
                  </a:cubicBezTo>
                  <a:cubicBezTo>
                    <a:pt x="926" y="190"/>
                    <a:pt x="900" y="254"/>
                    <a:pt x="902" y="299"/>
                  </a:cubicBezTo>
                  <a:cubicBezTo>
                    <a:pt x="895" y="256"/>
                    <a:pt x="873" y="230"/>
                    <a:pt x="847" y="206"/>
                  </a:cubicBezTo>
                  <a:close/>
                  <a:moveTo>
                    <a:pt x="860" y="500"/>
                  </a:moveTo>
                  <a:cubicBezTo>
                    <a:pt x="879" y="421"/>
                    <a:pt x="850" y="399"/>
                    <a:pt x="847" y="357"/>
                  </a:cubicBezTo>
                  <a:cubicBezTo>
                    <a:pt x="818" y="434"/>
                    <a:pt x="855" y="463"/>
                    <a:pt x="834" y="542"/>
                  </a:cubicBezTo>
                  <a:cubicBezTo>
                    <a:pt x="860" y="508"/>
                    <a:pt x="961" y="489"/>
                    <a:pt x="963" y="362"/>
                  </a:cubicBezTo>
                  <a:cubicBezTo>
                    <a:pt x="948" y="407"/>
                    <a:pt x="895" y="434"/>
                    <a:pt x="860" y="500"/>
                  </a:cubicBezTo>
                  <a:close/>
                  <a:moveTo>
                    <a:pt x="881" y="442"/>
                  </a:moveTo>
                  <a:cubicBezTo>
                    <a:pt x="902" y="391"/>
                    <a:pt x="979" y="376"/>
                    <a:pt x="950" y="254"/>
                  </a:cubicBezTo>
                  <a:cubicBezTo>
                    <a:pt x="950" y="301"/>
                    <a:pt x="908" y="328"/>
                    <a:pt x="892" y="399"/>
                  </a:cubicBezTo>
                  <a:cubicBezTo>
                    <a:pt x="895" y="320"/>
                    <a:pt x="863" y="309"/>
                    <a:pt x="842" y="270"/>
                  </a:cubicBezTo>
                  <a:cubicBezTo>
                    <a:pt x="836" y="354"/>
                    <a:pt x="884" y="368"/>
                    <a:pt x="881" y="442"/>
                  </a:cubicBezTo>
                  <a:close/>
                  <a:moveTo>
                    <a:pt x="246" y="13"/>
                  </a:moveTo>
                  <a:cubicBezTo>
                    <a:pt x="188" y="26"/>
                    <a:pt x="137" y="76"/>
                    <a:pt x="124" y="140"/>
                  </a:cubicBezTo>
                  <a:cubicBezTo>
                    <a:pt x="145" y="119"/>
                    <a:pt x="177" y="106"/>
                    <a:pt x="193" y="84"/>
                  </a:cubicBezTo>
                  <a:cubicBezTo>
                    <a:pt x="211" y="63"/>
                    <a:pt x="217" y="34"/>
                    <a:pt x="246" y="13"/>
                  </a:cubicBezTo>
                  <a:close/>
                  <a:moveTo>
                    <a:pt x="895" y="246"/>
                  </a:moveTo>
                  <a:cubicBezTo>
                    <a:pt x="889" y="217"/>
                    <a:pt x="924" y="124"/>
                    <a:pt x="844" y="66"/>
                  </a:cubicBezTo>
                  <a:cubicBezTo>
                    <a:pt x="871" y="98"/>
                    <a:pt x="863" y="156"/>
                    <a:pt x="879" y="196"/>
                  </a:cubicBezTo>
                  <a:cubicBezTo>
                    <a:pt x="850" y="132"/>
                    <a:pt x="783" y="121"/>
                    <a:pt x="770" y="95"/>
                  </a:cubicBezTo>
                  <a:cubicBezTo>
                    <a:pt x="797" y="177"/>
                    <a:pt x="855" y="158"/>
                    <a:pt x="895" y="246"/>
                  </a:cubicBezTo>
                  <a:close/>
                  <a:moveTo>
                    <a:pt x="519" y="129"/>
                  </a:moveTo>
                  <a:lnTo>
                    <a:pt x="519" y="140"/>
                  </a:lnTo>
                  <a:cubicBezTo>
                    <a:pt x="534" y="143"/>
                    <a:pt x="548" y="145"/>
                    <a:pt x="564" y="153"/>
                  </a:cubicBezTo>
                  <a:cubicBezTo>
                    <a:pt x="564" y="148"/>
                    <a:pt x="566" y="145"/>
                    <a:pt x="566" y="143"/>
                  </a:cubicBezTo>
                  <a:cubicBezTo>
                    <a:pt x="550" y="137"/>
                    <a:pt x="534" y="132"/>
                    <a:pt x="519" y="129"/>
                  </a:cubicBezTo>
                  <a:close/>
                  <a:moveTo>
                    <a:pt x="553" y="39"/>
                  </a:moveTo>
                  <a:lnTo>
                    <a:pt x="556" y="37"/>
                  </a:lnTo>
                  <a:lnTo>
                    <a:pt x="550" y="34"/>
                  </a:lnTo>
                  <a:lnTo>
                    <a:pt x="534" y="34"/>
                  </a:lnTo>
                  <a:lnTo>
                    <a:pt x="529" y="37"/>
                  </a:lnTo>
                  <a:lnTo>
                    <a:pt x="519" y="37"/>
                  </a:lnTo>
                  <a:lnTo>
                    <a:pt x="519" y="39"/>
                  </a:lnTo>
                  <a:cubicBezTo>
                    <a:pt x="524" y="39"/>
                    <a:pt x="529" y="39"/>
                    <a:pt x="534" y="42"/>
                  </a:cubicBezTo>
                  <a:lnTo>
                    <a:pt x="542" y="42"/>
                  </a:lnTo>
                  <a:lnTo>
                    <a:pt x="553" y="39"/>
                  </a:lnTo>
                  <a:close/>
                  <a:moveTo>
                    <a:pt x="516" y="373"/>
                  </a:moveTo>
                  <a:lnTo>
                    <a:pt x="516" y="391"/>
                  </a:lnTo>
                  <a:cubicBezTo>
                    <a:pt x="519" y="389"/>
                    <a:pt x="524" y="386"/>
                    <a:pt x="524" y="381"/>
                  </a:cubicBezTo>
                  <a:cubicBezTo>
                    <a:pt x="524" y="378"/>
                    <a:pt x="521" y="376"/>
                    <a:pt x="516" y="373"/>
                  </a:cubicBezTo>
                  <a:close/>
                  <a:moveTo>
                    <a:pt x="336" y="180"/>
                  </a:moveTo>
                  <a:cubicBezTo>
                    <a:pt x="336" y="177"/>
                    <a:pt x="336" y="177"/>
                    <a:pt x="338" y="174"/>
                  </a:cubicBezTo>
                  <a:lnTo>
                    <a:pt x="333" y="174"/>
                  </a:lnTo>
                  <a:lnTo>
                    <a:pt x="336" y="180"/>
                  </a:lnTo>
                  <a:close/>
                  <a:moveTo>
                    <a:pt x="815" y="323"/>
                  </a:moveTo>
                  <a:cubicBezTo>
                    <a:pt x="815" y="156"/>
                    <a:pt x="685" y="18"/>
                    <a:pt x="521" y="2"/>
                  </a:cubicBezTo>
                  <a:lnTo>
                    <a:pt x="521" y="5"/>
                  </a:lnTo>
                  <a:cubicBezTo>
                    <a:pt x="521" y="8"/>
                    <a:pt x="521" y="10"/>
                    <a:pt x="519" y="13"/>
                  </a:cubicBezTo>
                  <a:cubicBezTo>
                    <a:pt x="593" y="21"/>
                    <a:pt x="659" y="53"/>
                    <a:pt x="709" y="100"/>
                  </a:cubicBezTo>
                  <a:lnTo>
                    <a:pt x="672" y="135"/>
                  </a:lnTo>
                  <a:lnTo>
                    <a:pt x="675" y="129"/>
                  </a:lnTo>
                  <a:lnTo>
                    <a:pt x="669" y="127"/>
                  </a:lnTo>
                  <a:lnTo>
                    <a:pt x="664" y="127"/>
                  </a:lnTo>
                  <a:lnTo>
                    <a:pt x="667" y="121"/>
                  </a:lnTo>
                  <a:lnTo>
                    <a:pt x="662" y="106"/>
                  </a:lnTo>
                  <a:lnTo>
                    <a:pt x="654" y="95"/>
                  </a:lnTo>
                  <a:lnTo>
                    <a:pt x="624" y="79"/>
                  </a:lnTo>
                  <a:lnTo>
                    <a:pt x="622" y="82"/>
                  </a:lnTo>
                  <a:lnTo>
                    <a:pt x="617" y="84"/>
                  </a:lnTo>
                  <a:cubicBezTo>
                    <a:pt x="627" y="98"/>
                    <a:pt x="632" y="113"/>
                    <a:pt x="632" y="132"/>
                  </a:cubicBezTo>
                  <a:lnTo>
                    <a:pt x="632" y="137"/>
                  </a:lnTo>
                  <a:lnTo>
                    <a:pt x="646" y="156"/>
                  </a:lnTo>
                  <a:lnTo>
                    <a:pt x="640" y="158"/>
                  </a:lnTo>
                  <a:lnTo>
                    <a:pt x="646" y="164"/>
                  </a:lnTo>
                  <a:lnTo>
                    <a:pt x="632" y="177"/>
                  </a:lnTo>
                  <a:lnTo>
                    <a:pt x="627" y="166"/>
                  </a:lnTo>
                  <a:cubicBezTo>
                    <a:pt x="624" y="172"/>
                    <a:pt x="622" y="180"/>
                    <a:pt x="617" y="185"/>
                  </a:cubicBezTo>
                  <a:lnTo>
                    <a:pt x="619" y="188"/>
                  </a:lnTo>
                  <a:lnTo>
                    <a:pt x="582" y="225"/>
                  </a:lnTo>
                  <a:cubicBezTo>
                    <a:pt x="579" y="222"/>
                    <a:pt x="577" y="219"/>
                    <a:pt x="574" y="219"/>
                  </a:cubicBezTo>
                  <a:cubicBezTo>
                    <a:pt x="571" y="222"/>
                    <a:pt x="566" y="222"/>
                    <a:pt x="564" y="225"/>
                  </a:cubicBezTo>
                  <a:lnTo>
                    <a:pt x="566" y="227"/>
                  </a:lnTo>
                  <a:lnTo>
                    <a:pt x="569" y="230"/>
                  </a:lnTo>
                  <a:lnTo>
                    <a:pt x="553" y="246"/>
                  </a:lnTo>
                  <a:lnTo>
                    <a:pt x="553" y="243"/>
                  </a:lnTo>
                  <a:lnTo>
                    <a:pt x="537" y="246"/>
                  </a:lnTo>
                  <a:lnTo>
                    <a:pt x="534" y="248"/>
                  </a:lnTo>
                  <a:lnTo>
                    <a:pt x="533" y="248"/>
                  </a:lnTo>
                  <a:lnTo>
                    <a:pt x="532" y="251"/>
                  </a:lnTo>
                  <a:lnTo>
                    <a:pt x="534" y="251"/>
                  </a:lnTo>
                  <a:lnTo>
                    <a:pt x="534" y="256"/>
                  </a:lnTo>
                  <a:lnTo>
                    <a:pt x="537" y="256"/>
                  </a:lnTo>
                  <a:lnTo>
                    <a:pt x="537" y="262"/>
                  </a:lnTo>
                  <a:lnTo>
                    <a:pt x="532" y="262"/>
                  </a:lnTo>
                  <a:lnTo>
                    <a:pt x="526" y="262"/>
                  </a:lnTo>
                  <a:lnTo>
                    <a:pt x="513" y="254"/>
                  </a:lnTo>
                  <a:lnTo>
                    <a:pt x="513" y="309"/>
                  </a:lnTo>
                  <a:cubicBezTo>
                    <a:pt x="545" y="320"/>
                    <a:pt x="579" y="336"/>
                    <a:pt x="579" y="378"/>
                  </a:cubicBezTo>
                  <a:cubicBezTo>
                    <a:pt x="579" y="397"/>
                    <a:pt x="571" y="410"/>
                    <a:pt x="556" y="421"/>
                  </a:cubicBezTo>
                  <a:cubicBezTo>
                    <a:pt x="542" y="429"/>
                    <a:pt x="526" y="434"/>
                    <a:pt x="511" y="439"/>
                  </a:cubicBezTo>
                  <a:lnTo>
                    <a:pt x="511" y="468"/>
                  </a:lnTo>
                  <a:cubicBezTo>
                    <a:pt x="534" y="479"/>
                    <a:pt x="564" y="497"/>
                    <a:pt x="561" y="545"/>
                  </a:cubicBezTo>
                  <a:cubicBezTo>
                    <a:pt x="561" y="556"/>
                    <a:pt x="556" y="561"/>
                    <a:pt x="553" y="561"/>
                  </a:cubicBezTo>
                  <a:cubicBezTo>
                    <a:pt x="540" y="564"/>
                    <a:pt x="526" y="566"/>
                    <a:pt x="511" y="566"/>
                  </a:cubicBezTo>
                  <a:lnTo>
                    <a:pt x="511" y="577"/>
                  </a:lnTo>
                  <a:cubicBezTo>
                    <a:pt x="574" y="572"/>
                    <a:pt x="630" y="545"/>
                    <a:pt x="675" y="505"/>
                  </a:cubicBezTo>
                  <a:lnTo>
                    <a:pt x="712" y="542"/>
                  </a:lnTo>
                  <a:cubicBezTo>
                    <a:pt x="656" y="595"/>
                    <a:pt x="577" y="630"/>
                    <a:pt x="492" y="630"/>
                  </a:cubicBezTo>
                  <a:cubicBezTo>
                    <a:pt x="407" y="630"/>
                    <a:pt x="331" y="598"/>
                    <a:pt x="275" y="542"/>
                  </a:cubicBezTo>
                  <a:lnTo>
                    <a:pt x="312" y="505"/>
                  </a:lnTo>
                  <a:cubicBezTo>
                    <a:pt x="354" y="545"/>
                    <a:pt x="410" y="572"/>
                    <a:pt x="474" y="577"/>
                  </a:cubicBezTo>
                  <a:lnTo>
                    <a:pt x="474" y="566"/>
                  </a:lnTo>
                  <a:cubicBezTo>
                    <a:pt x="415" y="561"/>
                    <a:pt x="362" y="537"/>
                    <a:pt x="320" y="500"/>
                  </a:cubicBezTo>
                  <a:lnTo>
                    <a:pt x="331" y="489"/>
                  </a:lnTo>
                  <a:lnTo>
                    <a:pt x="344" y="492"/>
                  </a:lnTo>
                  <a:lnTo>
                    <a:pt x="352" y="484"/>
                  </a:lnTo>
                  <a:lnTo>
                    <a:pt x="370" y="484"/>
                  </a:lnTo>
                  <a:lnTo>
                    <a:pt x="373" y="476"/>
                  </a:lnTo>
                  <a:lnTo>
                    <a:pt x="373" y="474"/>
                  </a:lnTo>
                  <a:cubicBezTo>
                    <a:pt x="402" y="495"/>
                    <a:pt x="434" y="508"/>
                    <a:pt x="471" y="513"/>
                  </a:cubicBezTo>
                  <a:lnTo>
                    <a:pt x="471" y="503"/>
                  </a:lnTo>
                  <a:cubicBezTo>
                    <a:pt x="431" y="497"/>
                    <a:pt x="394" y="482"/>
                    <a:pt x="365" y="455"/>
                  </a:cubicBezTo>
                  <a:lnTo>
                    <a:pt x="402" y="418"/>
                  </a:lnTo>
                  <a:cubicBezTo>
                    <a:pt x="410" y="426"/>
                    <a:pt x="421" y="434"/>
                    <a:pt x="434" y="439"/>
                  </a:cubicBezTo>
                  <a:cubicBezTo>
                    <a:pt x="434" y="437"/>
                    <a:pt x="436" y="431"/>
                    <a:pt x="436" y="429"/>
                  </a:cubicBezTo>
                  <a:cubicBezTo>
                    <a:pt x="426" y="423"/>
                    <a:pt x="418" y="418"/>
                    <a:pt x="410" y="410"/>
                  </a:cubicBezTo>
                  <a:lnTo>
                    <a:pt x="447" y="373"/>
                  </a:lnTo>
                  <a:cubicBezTo>
                    <a:pt x="452" y="378"/>
                    <a:pt x="460" y="381"/>
                    <a:pt x="468" y="384"/>
                  </a:cubicBezTo>
                  <a:lnTo>
                    <a:pt x="468" y="373"/>
                  </a:lnTo>
                  <a:cubicBezTo>
                    <a:pt x="463" y="370"/>
                    <a:pt x="460" y="368"/>
                    <a:pt x="455" y="365"/>
                  </a:cubicBezTo>
                  <a:lnTo>
                    <a:pt x="466" y="354"/>
                  </a:lnTo>
                  <a:cubicBezTo>
                    <a:pt x="463" y="354"/>
                    <a:pt x="458" y="352"/>
                    <a:pt x="455" y="352"/>
                  </a:cubicBezTo>
                  <a:lnTo>
                    <a:pt x="447" y="360"/>
                  </a:lnTo>
                  <a:cubicBezTo>
                    <a:pt x="444" y="354"/>
                    <a:pt x="439" y="352"/>
                    <a:pt x="439" y="346"/>
                  </a:cubicBezTo>
                  <a:cubicBezTo>
                    <a:pt x="434" y="344"/>
                    <a:pt x="426" y="341"/>
                    <a:pt x="421" y="336"/>
                  </a:cubicBezTo>
                  <a:cubicBezTo>
                    <a:pt x="397" y="320"/>
                    <a:pt x="386" y="299"/>
                    <a:pt x="386" y="272"/>
                  </a:cubicBezTo>
                  <a:cubicBezTo>
                    <a:pt x="386" y="251"/>
                    <a:pt x="391" y="235"/>
                    <a:pt x="402" y="225"/>
                  </a:cubicBezTo>
                  <a:lnTo>
                    <a:pt x="365" y="188"/>
                  </a:lnTo>
                  <a:cubicBezTo>
                    <a:pt x="391" y="161"/>
                    <a:pt x="429" y="145"/>
                    <a:pt x="466" y="137"/>
                  </a:cubicBezTo>
                  <a:lnTo>
                    <a:pt x="466" y="127"/>
                  </a:lnTo>
                  <a:cubicBezTo>
                    <a:pt x="423" y="132"/>
                    <a:pt x="386" y="151"/>
                    <a:pt x="357" y="180"/>
                  </a:cubicBezTo>
                  <a:lnTo>
                    <a:pt x="352" y="174"/>
                  </a:lnTo>
                  <a:cubicBezTo>
                    <a:pt x="349" y="177"/>
                    <a:pt x="349" y="180"/>
                    <a:pt x="346" y="185"/>
                  </a:cubicBezTo>
                  <a:lnTo>
                    <a:pt x="352" y="190"/>
                  </a:lnTo>
                  <a:cubicBezTo>
                    <a:pt x="320" y="225"/>
                    <a:pt x="299" y="270"/>
                    <a:pt x="299" y="320"/>
                  </a:cubicBezTo>
                  <a:lnTo>
                    <a:pt x="246" y="320"/>
                  </a:lnTo>
                  <a:cubicBezTo>
                    <a:pt x="246" y="254"/>
                    <a:pt x="272" y="196"/>
                    <a:pt x="315" y="151"/>
                  </a:cubicBezTo>
                  <a:lnTo>
                    <a:pt x="331" y="166"/>
                  </a:lnTo>
                  <a:lnTo>
                    <a:pt x="333" y="166"/>
                  </a:lnTo>
                  <a:cubicBezTo>
                    <a:pt x="336" y="166"/>
                    <a:pt x="338" y="166"/>
                    <a:pt x="344" y="164"/>
                  </a:cubicBezTo>
                  <a:lnTo>
                    <a:pt x="323" y="143"/>
                  </a:lnTo>
                  <a:cubicBezTo>
                    <a:pt x="333" y="132"/>
                    <a:pt x="346" y="121"/>
                    <a:pt x="360" y="113"/>
                  </a:cubicBezTo>
                  <a:cubicBezTo>
                    <a:pt x="360" y="111"/>
                    <a:pt x="362" y="106"/>
                    <a:pt x="362" y="106"/>
                  </a:cubicBezTo>
                  <a:cubicBezTo>
                    <a:pt x="362" y="106"/>
                    <a:pt x="368" y="100"/>
                    <a:pt x="370" y="95"/>
                  </a:cubicBezTo>
                  <a:cubicBezTo>
                    <a:pt x="349" y="106"/>
                    <a:pt x="331" y="119"/>
                    <a:pt x="315" y="135"/>
                  </a:cubicBezTo>
                  <a:lnTo>
                    <a:pt x="278" y="98"/>
                  </a:lnTo>
                  <a:cubicBezTo>
                    <a:pt x="328" y="50"/>
                    <a:pt x="394" y="18"/>
                    <a:pt x="466" y="10"/>
                  </a:cubicBezTo>
                  <a:lnTo>
                    <a:pt x="466" y="8"/>
                  </a:lnTo>
                  <a:cubicBezTo>
                    <a:pt x="466" y="5"/>
                    <a:pt x="466" y="2"/>
                    <a:pt x="463" y="0"/>
                  </a:cubicBezTo>
                  <a:cubicBezTo>
                    <a:pt x="299" y="15"/>
                    <a:pt x="169" y="153"/>
                    <a:pt x="169" y="320"/>
                  </a:cubicBezTo>
                  <a:cubicBezTo>
                    <a:pt x="164" y="500"/>
                    <a:pt x="309" y="646"/>
                    <a:pt x="489" y="646"/>
                  </a:cubicBezTo>
                  <a:cubicBezTo>
                    <a:pt x="669" y="646"/>
                    <a:pt x="815" y="500"/>
                    <a:pt x="815" y="323"/>
                  </a:cubicBezTo>
                  <a:close/>
                  <a:moveTo>
                    <a:pt x="564" y="230"/>
                  </a:moveTo>
                  <a:lnTo>
                    <a:pt x="558" y="233"/>
                  </a:lnTo>
                  <a:lnTo>
                    <a:pt x="556" y="238"/>
                  </a:lnTo>
                  <a:lnTo>
                    <a:pt x="556" y="235"/>
                  </a:lnTo>
                  <a:lnTo>
                    <a:pt x="558" y="233"/>
                  </a:lnTo>
                  <a:lnTo>
                    <a:pt x="558" y="230"/>
                  </a:lnTo>
                  <a:lnTo>
                    <a:pt x="564" y="227"/>
                  </a:lnTo>
                  <a:lnTo>
                    <a:pt x="566" y="227"/>
                  </a:lnTo>
                  <a:lnTo>
                    <a:pt x="564" y="230"/>
                  </a:lnTo>
                  <a:close/>
                  <a:moveTo>
                    <a:pt x="553" y="235"/>
                  </a:moveTo>
                  <a:lnTo>
                    <a:pt x="545" y="238"/>
                  </a:lnTo>
                  <a:lnTo>
                    <a:pt x="548" y="241"/>
                  </a:lnTo>
                  <a:lnTo>
                    <a:pt x="553" y="238"/>
                  </a:lnTo>
                  <a:lnTo>
                    <a:pt x="556" y="238"/>
                  </a:lnTo>
                  <a:lnTo>
                    <a:pt x="553" y="235"/>
                  </a:lnTo>
                  <a:close/>
                  <a:moveTo>
                    <a:pt x="532" y="248"/>
                  </a:moveTo>
                  <a:lnTo>
                    <a:pt x="535" y="246"/>
                  </a:lnTo>
                  <a:lnTo>
                    <a:pt x="533" y="248"/>
                  </a:lnTo>
                  <a:lnTo>
                    <a:pt x="532" y="248"/>
                  </a:lnTo>
                  <a:close/>
                  <a:moveTo>
                    <a:pt x="542" y="241"/>
                  </a:moveTo>
                  <a:lnTo>
                    <a:pt x="540" y="238"/>
                  </a:lnTo>
                  <a:lnTo>
                    <a:pt x="535" y="246"/>
                  </a:lnTo>
                  <a:lnTo>
                    <a:pt x="542" y="241"/>
                  </a:lnTo>
                  <a:close/>
                  <a:moveTo>
                    <a:pt x="720" y="108"/>
                  </a:moveTo>
                  <a:cubicBezTo>
                    <a:pt x="773" y="164"/>
                    <a:pt x="807" y="238"/>
                    <a:pt x="807" y="320"/>
                  </a:cubicBezTo>
                  <a:lnTo>
                    <a:pt x="754" y="320"/>
                  </a:lnTo>
                  <a:cubicBezTo>
                    <a:pt x="754" y="280"/>
                    <a:pt x="744" y="241"/>
                    <a:pt x="725" y="206"/>
                  </a:cubicBezTo>
                  <a:lnTo>
                    <a:pt x="728" y="209"/>
                  </a:lnTo>
                  <a:lnTo>
                    <a:pt x="728" y="206"/>
                  </a:lnTo>
                  <a:lnTo>
                    <a:pt x="717" y="190"/>
                  </a:lnTo>
                  <a:lnTo>
                    <a:pt x="707" y="174"/>
                  </a:lnTo>
                  <a:lnTo>
                    <a:pt x="693" y="164"/>
                  </a:lnTo>
                  <a:cubicBezTo>
                    <a:pt x="688" y="158"/>
                    <a:pt x="683" y="153"/>
                    <a:pt x="680" y="148"/>
                  </a:cubicBezTo>
                  <a:lnTo>
                    <a:pt x="720" y="108"/>
                  </a:lnTo>
                  <a:close/>
                  <a:moveTo>
                    <a:pt x="651" y="174"/>
                  </a:moveTo>
                  <a:lnTo>
                    <a:pt x="664" y="174"/>
                  </a:lnTo>
                  <a:lnTo>
                    <a:pt x="667" y="177"/>
                  </a:lnTo>
                  <a:lnTo>
                    <a:pt x="664" y="182"/>
                  </a:lnTo>
                  <a:lnTo>
                    <a:pt x="683" y="193"/>
                  </a:lnTo>
                  <a:lnTo>
                    <a:pt x="685" y="193"/>
                  </a:lnTo>
                  <a:lnTo>
                    <a:pt x="709" y="219"/>
                  </a:lnTo>
                  <a:lnTo>
                    <a:pt x="720" y="217"/>
                  </a:lnTo>
                  <a:cubicBezTo>
                    <a:pt x="733" y="248"/>
                    <a:pt x="744" y="283"/>
                    <a:pt x="744" y="317"/>
                  </a:cubicBezTo>
                  <a:lnTo>
                    <a:pt x="691" y="317"/>
                  </a:lnTo>
                  <a:cubicBezTo>
                    <a:pt x="691" y="304"/>
                    <a:pt x="688" y="291"/>
                    <a:pt x="685" y="278"/>
                  </a:cubicBezTo>
                  <a:lnTo>
                    <a:pt x="688" y="275"/>
                  </a:lnTo>
                  <a:lnTo>
                    <a:pt x="690" y="262"/>
                  </a:lnTo>
                  <a:lnTo>
                    <a:pt x="685" y="262"/>
                  </a:lnTo>
                  <a:cubicBezTo>
                    <a:pt x="685" y="262"/>
                    <a:pt x="680" y="251"/>
                    <a:pt x="677" y="248"/>
                  </a:cubicBezTo>
                  <a:lnTo>
                    <a:pt x="680" y="246"/>
                  </a:lnTo>
                  <a:lnTo>
                    <a:pt x="675" y="241"/>
                  </a:lnTo>
                  <a:lnTo>
                    <a:pt x="675" y="235"/>
                  </a:lnTo>
                  <a:lnTo>
                    <a:pt x="672" y="230"/>
                  </a:lnTo>
                  <a:lnTo>
                    <a:pt x="667" y="230"/>
                  </a:lnTo>
                  <a:cubicBezTo>
                    <a:pt x="664" y="227"/>
                    <a:pt x="664" y="225"/>
                    <a:pt x="662" y="222"/>
                  </a:cubicBezTo>
                  <a:lnTo>
                    <a:pt x="664" y="219"/>
                  </a:lnTo>
                  <a:lnTo>
                    <a:pt x="662" y="217"/>
                  </a:lnTo>
                  <a:lnTo>
                    <a:pt x="656" y="219"/>
                  </a:lnTo>
                  <a:lnTo>
                    <a:pt x="659" y="211"/>
                  </a:lnTo>
                  <a:lnTo>
                    <a:pt x="656" y="209"/>
                  </a:lnTo>
                  <a:lnTo>
                    <a:pt x="654" y="214"/>
                  </a:lnTo>
                  <a:cubicBezTo>
                    <a:pt x="648" y="206"/>
                    <a:pt x="640" y="198"/>
                    <a:pt x="635" y="190"/>
                  </a:cubicBezTo>
                  <a:lnTo>
                    <a:pt x="651" y="174"/>
                  </a:lnTo>
                  <a:close/>
                  <a:moveTo>
                    <a:pt x="690" y="260"/>
                  </a:moveTo>
                  <a:lnTo>
                    <a:pt x="691" y="262"/>
                  </a:lnTo>
                  <a:lnTo>
                    <a:pt x="690" y="262"/>
                  </a:lnTo>
                  <a:lnTo>
                    <a:pt x="690" y="260"/>
                  </a:lnTo>
                  <a:close/>
                  <a:moveTo>
                    <a:pt x="691" y="259"/>
                  </a:moveTo>
                  <a:lnTo>
                    <a:pt x="688" y="241"/>
                  </a:lnTo>
                  <a:lnTo>
                    <a:pt x="683" y="219"/>
                  </a:lnTo>
                  <a:lnTo>
                    <a:pt x="667" y="198"/>
                  </a:lnTo>
                  <a:lnTo>
                    <a:pt x="669" y="201"/>
                  </a:lnTo>
                  <a:lnTo>
                    <a:pt x="672" y="198"/>
                  </a:lnTo>
                  <a:lnTo>
                    <a:pt x="659" y="190"/>
                  </a:lnTo>
                  <a:lnTo>
                    <a:pt x="659" y="193"/>
                  </a:lnTo>
                  <a:lnTo>
                    <a:pt x="672" y="209"/>
                  </a:lnTo>
                  <a:lnTo>
                    <a:pt x="680" y="222"/>
                  </a:lnTo>
                  <a:lnTo>
                    <a:pt x="685" y="235"/>
                  </a:lnTo>
                  <a:lnTo>
                    <a:pt x="688" y="246"/>
                  </a:lnTo>
                  <a:lnTo>
                    <a:pt x="690" y="260"/>
                  </a:lnTo>
                  <a:lnTo>
                    <a:pt x="691" y="259"/>
                  </a:lnTo>
                  <a:close/>
                  <a:moveTo>
                    <a:pt x="640" y="299"/>
                  </a:moveTo>
                  <a:lnTo>
                    <a:pt x="651" y="294"/>
                  </a:lnTo>
                  <a:lnTo>
                    <a:pt x="662" y="291"/>
                  </a:lnTo>
                  <a:lnTo>
                    <a:pt x="664" y="286"/>
                  </a:lnTo>
                  <a:lnTo>
                    <a:pt x="669" y="283"/>
                  </a:lnTo>
                  <a:lnTo>
                    <a:pt x="672" y="278"/>
                  </a:lnTo>
                  <a:lnTo>
                    <a:pt x="675" y="270"/>
                  </a:lnTo>
                  <a:cubicBezTo>
                    <a:pt x="675" y="272"/>
                    <a:pt x="677" y="275"/>
                    <a:pt x="677" y="278"/>
                  </a:cubicBezTo>
                  <a:lnTo>
                    <a:pt x="672" y="294"/>
                  </a:lnTo>
                  <a:lnTo>
                    <a:pt x="672" y="299"/>
                  </a:lnTo>
                  <a:lnTo>
                    <a:pt x="680" y="288"/>
                  </a:lnTo>
                  <a:cubicBezTo>
                    <a:pt x="683" y="296"/>
                    <a:pt x="683" y="307"/>
                    <a:pt x="683" y="317"/>
                  </a:cubicBezTo>
                  <a:lnTo>
                    <a:pt x="635" y="317"/>
                  </a:lnTo>
                  <a:lnTo>
                    <a:pt x="635" y="312"/>
                  </a:lnTo>
                  <a:lnTo>
                    <a:pt x="640" y="307"/>
                  </a:lnTo>
                  <a:lnTo>
                    <a:pt x="640" y="304"/>
                  </a:lnTo>
                  <a:lnTo>
                    <a:pt x="643" y="301"/>
                  </a:lnTo>
                  <a:lnTo>
                    <a:pt x="648" y="301"/>
                  </a:lnTo>
                  <a:lnTo>
                    <a:pt x="648" y="299"/>
                  </a:lnTo>
                  <a:lnTo>
                    <a:pt x="640" y="299"/>
                  </a:lnTo>
                  <a:close/>
                  <a:moveTo>
                    <a:pt x="577" y="264"/>
                  </a:moveTo>
                  <a:lnTo>
                    <a:pt x="582" y="264"/>
                  </a:lnTo>
                  <a:lnTo>
                    <a:pt x="577" y="262"/>
                  </a:lnTo>
                  <a:lnTo>
                    <a:pt x="579" y="251"/>
                  </a:lnTo>
                  <a:lnTo>
                    <a:pt x="585" y="246"/>
                  </a:lnTo>
                  <a:cubicBezTo>
                    <a:pt x="587" y="251"/>
                    <a:pt x="593" y="254"/>
                    <a:pt x="595" y="259"/>
                  </a:cubicBezTo>
                  <a:lnTo>
                    <a:pt x="593" y="264"/>
                  </a:lnTo>
                  <a:lnTo>
                    <a:pt x="587" y="262"/>
                  </a:lnTo>
                  <a:lnTo>
                    <a:pt x="582" y="262"/>
                  </a:lnTo>
                  <a:lnTo>
                    <a:pt x="585" y="264"/>
                  </a:lnTo>
                  <a:lnTo>
                    <a:pt x="587" y="264"/>
                  </a:lnTo>
                  <a:lnTo>
                    <a:pt x="585" y="270"/>
                  </a:lnTo>
                  <a:lnTo>
                    <a:pt x="582" y="267"/>
                  </a:lnTo>
                  <a:lnTo>
                    <a:pt x="577" y="264"/>
                  </a:lnTo>
                  <a:close/>
                  <a:moveTo>
                    <a:pt x="595" y="439"/>
                  </a:moveTo>
                  <a:lnTo>
                    <a:pt x="585" y="437"/>
                  </a:lnTo>
                  <a:lnTo>
                    <a:pt x="582" y="437"/>
                  </a:lnTo>
                  <a:lnTo>
                    <a:pt x="577" y="431"/>
                  </a:lnTo>
                  <a:lnTo>
                    <a:pt x="571" y="429"/>
                  </a:lnTo>
                  <a:lnTo>
                    <a:pt x="579" y="421"/>
                  </a:lnTo>
                  <a:lnTo>
                    <a:pt x="590" y="429"/>
                  </a:lnTo>
                  <a:lnTo>
                    <a:pt x="598" y="431"/>
                  </a:lnTo>
                  <a:lnTo>
                    <a:pt x="595" y="439"/>
                  </a:lnTo>
                  <a:close/>
                  <a:moveTo>
                    <a:pt x="627" y="198"/>
                  </a:moveTo>
                  <a:lnTo>
                    <a:pt x="651" y="230"/>
                  </a:lnTo>
                  <a:lnTo>
                    <a:pt x="646" y="230"/>
                  </a:lnTo>
                  <a:lnTo>
                    <a:pt x="646" y="238"/>
                  </a:lnTo>
                  <a:lnTo>
                    <a:pt x="659" y="246"/>
                  </a:lnTo>
                  <a:lnTo>
                    <a:pt x="667" y="270"/>
                  </a:lnTo>
                  <a:lnTo>
                    <a:pt x="664" y="272"/>
                  </a:lnTo>
                  <a:lnTo>
                    <a:pt x="659" y="275"/>
                  </a:lnTo>
                  <a:lnTo>
                    <a:pt x="659" y="283"/>
                  </a:lnTo>
                  <a:lnTo>
                    <a:pt x="656" y="286"/>
                  </a:lnTo>
                  <a:lnTo>
                    <a:pt x="654" y="288"/>
                  </a:lnTo>
                  <a:lnTo>
                    <a:pt x="651" y="288"/>
                  </a:lnTo>
                  <a:lnTo>
                    <a:pt x="646" y="288"/>
                  </a:lnTo>
                  <a:lnTo>
                    <a:pt x="648" y="283"/>
                  </a:lnTo>
                  <a:lnTo>
                    <a:pt x="651" y="272"/>
                  </a:lnTo>
                  <a:lnTo>
                    <a:pt x="654" y="270"/>
                  </a:lnTo>
                  <a:lnTo>
                    <a:pt x="643" y="259"/>
                  </a:lnTo>
                  <a:lnTo>
                    <a:pt x="635" y="262"/>
                  </a:lnTo>
                  <a:lnTo>
                    <a:pt x="632" y="270"/>
                  </a:lnTo>
                  <a:lnTo>
                    <a:pt x="627" y="275"/>
                  </a:lnTo>
                  <a:lnTo>
                    <a:pt x="622" y="270"/>
                  </a:lnTo>
                  <a:lnTo>
                    <a:pt x="619" y="264"/>
                  </a:lnTo>
                  <a:lnTo>
                    <a:pt x="622" y="262"/>
                  </a:lnTo>
                  <a:lnTo>
                    <a:pt x="624" y="264"/>
                  </a:lnTo>
                  <a:lnTo>
                    <a:pt x="627" y="264"/>
                  </a:lnTo>
                  <a:lnTo>
                    <a:pt x="627" y="259"/>
                  </a:lnTo>
                  <a:lnTo>
                    <a:pt x="624" y="259"/>
                  </a:lnTo>
                  <a:lnTo>
                    <a:pt x="624" y="262"/>
                  </a:lnTo>
                  <a:lnTo>
                    <a:pt x="622" y="262"/>
                  </a:lnTo>
                  <a:lnTo>
                    <a:pt x="611" y="248"/>
                  </a:lnTo>
                  <a:lnTo>
                    <a:pt x="606" y="246"/>
                  </a:lnTo>
                  <a:lnTo>
                    <a:pt x="609" y="243"/>
                  </a:lnTo>
                  <a:lnTo>
                    <a:pt x="603" y="243"/>
                  </a:lnTo>
                  <a:lnTo>
                    <a:pt x="606" y="246"/>
                  </a:lnTo>
                  <a:lnTo>
                    <a:pt x="601" y="246"/>
                  </a:lnTo>
                  <a:cubicBezTo>
                    <a:pt x="598" y="246"/>
                    <a:pt x="595" y="241"/>
                    <a:pt x="590" y="235"/>
                  </a:cubicBezTo>
                  <a:lnTo>
                    <a:pt x="627" y="198"/>
                  </a:lnTo>
                  <a:close/>
                  <a:moveTo>
                    <a:pt x="609" y="434"/>
                  </a:moveTo>
                  <a:lnTo>
                    <a:pt x="603" y="429"/>
                  </a:lnTo>
                  <a:lnTo>
                    <a:pt x="606" y="423"/>
                  </a:lnTo>
                  <a:lnTo>
                    <a:pt x="611" y="413"/>
                  </a:lnTo>
                  <a:lnTo>
                    <a:pt x="609" y="410"/>
                  </a:lnTo>
                  <a:lnTo>
                    <a:pt x="611" y="402"/>
                  </a:lnTo>
                  <a:lnTo>
                    <a:pt x="611" y="394"/>
                  </a:lnTo>
                  <a:lnTo>
                    <a:pt x="609" y="386"/>
                  </a:lnTo>
                  <a:lnTo>
                    <a:pt x="603" y="384"/>
                  </a:lnTo>
                  <a:lnTo>
                    <a:pt x="601" y="386"/>
                  </a:lnTo>
                  <a:lnTo>
                    <a:pt x="598" y="386"/>
                  </a:lnTo>
                  <a:cubicBezTo>
                    <a:pt x="603" y="381"/>
                    <a:pt x="606" y="373"/>
                    <a:pt x="609" y="368"/>
                  </a:cubicBezTo>
                  <a:lnTo>
                    <a:pt x="614" y="365"/>
                  </a:lnTo>
                  <a:lnTo>
                    <a:pt x="617" y="362"/>
                  </a:lnTo>
                  <a:lnTo>
                    <a:pt x="617" y="365"/>
                  </a:lnTo>
                  <a:lnTo>
                    <a:pt x="619" y="362"/>
                  </a:lnTo>
                  <a:lnTo>
                    <a:pt x="617" y="360"/>
                  </a:lnTo>
                  <a:lnTo>
                    <a:pt x="619" y="360"/>
                  </a:lnTo>
                  <a:lnTo>
                    <a:pt x="624" y="362"/>
                  </a:lnTo>
                  <a:lnTo>
                    <a:pt x="632" y="362"/>
                  </a:lnTo>
                  <a:lnTo>
                    <a:pt x="638" y="360"/>
                  </a:lnTo>
                  <a:lnTo>
                    <a:pt x="651" y="357"/>
                  </a:lnTo>
                  <a:lnTo>
                    <a:pt x="648" y="352"/>
                  </a:lnTo>
                  <a:lnTo>
                    <a:pt x="648" y="346"/>
                  </a:lnTo>
                  <a:lnTo>
                    <a:pt x="656" y="349"/>
                  </a:lnTo>
                  <a:lnTo>
                    <a:pt x="659" y="346"/>
                  </a:lnTo>
                  <a:lnTo>
                    <a:pt x="659" y="341"/>
                  </a:lnTo>
                  <a:lnTo>
                    <a:pt x="651" y="344"/>
                  </a:lnTo>
                  <a:lnTo>
                    <a:pt x="640" y="341"/>
                  </a:lnTo>
                  <a:lnTo>
                    <a:pt x="632" y="325"/>
                  </a:lnTo>
                  <a:lnTo>
                    <a:pt x="675" y="325"/>
                  </a:lnTo>
                  <a:cubicBezTo>
                    <a:pt x="672" y="373"/>
                    <a:pt x="654" y="415"/>
                    <a:pt x="622" y="447"/>
                  </a:cubicBezTo>
                  <a:lnTo>
                    <a:pt x="617" y="442"/>
                  </a:lnTo>
                  <a:lnTo>
                    <a:pt x="619" y="434"/>
                  </a:lnTo>
                  <a:lnTo>
                    <a:pt x="614" y="418"/>
                  </a:lnTo>
                  <a:lnTo>
                    <a:pt x="609" y="434"/>
                  </a:lnTo>
                  <a:close/>
                  <a:moveTo>
                    <a:pt x="622" y="527"/>
                  </a:moveTo>
                  <a:lnTo>
                    <a:pt x="619" y="521"/>
                  </a:lnTo>
                  <a:lnTo>
                    <a:pt x="627" y="516"/>
                  </a:lnTo>
                  <a:lnTo>
                    <a:pt x="627" y="513"/>
                  </a:lnTo>
                  <a:lnTo>
                    <a:pt x="622" y="511"/>
                  </a:lnTo>
                  <a:lnTo>
                    <a:pt x="627" y="500"/>
                  </a:lnTo>
                  <a:lnTo>
                    <a:pt x="635" y="489"/>
                  </a:lnTo>
                  <a:lnTo>
                    <a:pt x="627" y="482"/>
                  </a:lnTo>
                  <a:lnTo>
                    <a:pt x="619" y="482"/>
                  </a:lnTo>
                  <a:lnTo>
                    <a:pt x="617" y="476"/>
                  </a:lnTo>
                  <a:cubicBezTo>
                    <a:pt x="619" y="474"/>
                    <a:pt x="622" y="471"/>
                    <a:pt x="627" y="468"/>
                  </a:cubicBezTo>
                  <a:lnTo>
                    <a:pt x="664" y="505"/>
                  </a:lnTo>
                  <a:cubicBezTo>
                    <a:pt x="651" y="516"/>
                    <a:pt x="635" y="529"/>
                    <a:pt x="617" y="537"/>
                  </a:cubicBezTo>
                  <a:lnTo>
                    <a:pt x="622" y="527"/>
                  </a:lnTo>
                  <a:close/>
                  <a:moveTo>
                    <a:pt x="664" y="489"/>
                  </a:moveTo>
                  <a:lnTo>
                    <a:pt x="669" y="484"/>
                  </a:lnTo>
                  <a:lnTo>
                    <a:pt x="667" y="463"/>
                  </a:lnTo>
                  <a:lnTo>
                    <a:pt x="664" y="463"/>
                  </a:lnTo>
                  <a:lnTo>
                    <a:pt x="667" y="460"/>
                  </a:lnTo>
                  <a:lnTo>
                    <a:pt x="659" y="458"/>
                  </a:lnTo>
                  <a:lnTo>
                    <a:pt x="656" y="466"/>
                  </a:lnTo>
                  <a:lnTo>
                    <a:pt x="656" y="476"/>
                  </a:lnTo>
                  <a:lnTo>
                    <a:pt x="654" y="479"/>
                  </a:lnTo>
                  <a:lnTo>
                    <a:pt x="638" y="463"/>
                  </a:lnTo>
                  <a:cubicBezTo>
                    <a:pt x="669" y="429"/>
                    <a:pt x="691" y="384"/>
                    <a:pt x="693" y="336"/>
                  </a:cubicBezTo>
                  <a:lnTo>
                    <a:pt x="746" y="336"/>
                  </a:lnTo>
                  <a:cubicBezTo>
                    <a:pt x="744" y="399"/>
                    <a:pt x="717" y="458"/>
                    <a:pt x="675" y="503"/>
                  </a:cubicBezTo>
                  <a:lnTo>
                    <a:pt x="664" y="489"/>
                  </a:lnTo>
                  <a:close/>
                  <a:moveTo>
                    <a:pt x="680" y="503"/>
                  </a:moveTo>
                  <a:cubicBezTo>
                    <a:pt x="725" y="458"/>
                    <a:pt x="752" y="397"/>
                    <a:pt x="754" y="331"/>
                  </a:cubicBezTo>
                  <a:lnTo>
                    <a:pt x="807" y="331"/>
                  </a:lnTo>
                  <a:cubicBezTo>
                    <a:pt x="805" y="413"/>
                    <a:pt x="773" y="487"/>
                    <a:pt x="717" y="542"/>
                  </a:cubicBezTo>
                  <a:lnTo>
                    <a:pt x="680" y="503"/>
                  </a:lnTo>
                  <a:close/>
                  <a:moveTo>
                    <a:pt x="357" y="452"/>
                  </a:moveTo>
                  <a:cubicBezTo>
                    <a:pt x="354" y="447"/>
                    <a:pt x="349" y="444"/>
                    <a:pt x="346" y="439"/>
                  </a:cubicBezTo>
                  <a:lnTo>
                    <a:pt x="349" y="426"/>
                  </a:lnTo>
                  <a:lnTo>
                    <a:pt x="344" y="413"/>
                  </a:lnTo>
                  <a:lnTo>
                    <a:pt x="344" y="391"/>
                  </a:lnTo>
                  <a:lnTo>
                    <a:pt x="338" y="378"/>
                  </a:lnTo>
                  <a:lnTo>
                    <a:pt x="341" y="370"/>
                  </a:lnTo>
                  <a:lnTo>
                    <a:pt x="333" y="357"/>
                  </a:lnTo>
                  <a:lnTo>
                    <a:pt x="325" y="354"/>
                  </a:lnTo>
                  <a:lnTo>
                    <a:pt x="328" y="346"/>
                  </a:lnTo>
                  <a:lnTo>
                    <a:pt x="325" y="341"/>
                  </a:lnTo>
                  <a:lnTo>
                    <a:pt x="328" y="333"/>
                  </a:lnTo>
                  <a:lnTo>
                    <a:pt x="336" y="333"/>
                  </a:lnTo>
                  <a:lnTo>
                    <a:pt x="338" y="328"/>
                  </a:lnTo>
                  <a:lnTo>
                    <a:pt x="352" y="328"/>
                  </a:lnTo>
                  <a:lnTo>
                    <a:pt x="354" y="331"/>
                  </a:lnTo>
                  <a:lnTo>
                    <a:pt x="352" y="344"/>
                  </a:lnTo>
                  <a:lnTo>
                    <a:pt x="349" y="346"/>
                  </a:lnTo>
                  <a:lnTo>
                    <a:pt x="354" y="357"/>
                  </a:lnTo>
                  <a:lnTo>
                    <a:pt x="352" y="360"/>
                  </a:lnTo>
                  <a:lnTo>
                    <a:pt x="349" y="357"/>
                  </a:lnTo>
                  <a:lnTo>
                    <a:pt x="352" y="362"/>
                  </a:lnTo>
                  <a:lnTo>
                    <a:pt x="354" y="370"/>
                  </a:lnTo>
                  <a:lnTo>
                    <a:pt x="357" y="370"/>
                  </a:lnTo>
                  <a:lnTo>
                    <a:pt x="357" y="365"/>
                  </a:lnTo>
                  <a:lnTo>
                    <a:pt x="354" y="362"/>
                  </a:lnTo>
                  <a:lnTo>
                    <a:pt x="354" y="357"/>
                  </a:lnTo>
                  <a:lnTo>
                    <a:pt x="354" y="349"/>
                  </a:lnTo>
                  <a:lnTo>
                    <a:pt x="357" y="333"/>
                  </a:lnTo>
                  <a:lnTo>
                    <a:pt x="354" y="328"/>
                  </a:lnTo>
                  <a:lnTo>
                    <a:pt x="362" y="328"/>
                  </a:lnTo>
                  <a:cubicBezTo>
                    <a:pt x="365" y="360"/>
                    <a:pt x="378" y="389"/>
                    <a:pt x="399" y="413"/>
                  </a:cubicBezTo>
                  <a:lnTo>
                    <a:pt x="357" y="452"/>
                  </a:lnTo>
                  <a:close/>
                  <a:moveTo>
                    <a:pt x="320" y="349"/>
                  </a:moveTo>
                  <a:lnTo>
                    <a:pt x="315" y="357"/>
                  </a:lnTo>
                  <a:lnTo>
                    <a:pt x="307" y="357"/>
                  </a:lnTo>
                  <a:cubicBezTo>
                    <a:pt x="304" y="349"/>
                    <a:pt x="304" y="341"/>
                    <a:pt x="304" y="331"/>
                  </a:cubicBezTo>
                  <a:lnTo>
                    <a:pt x="320" y="331"/>
                  </a:lnTo>
                  <a:lnTo>
                    <a:pt x="317" y="344"/>
                  </a:lnTo>
                  <a:lnTo>
                    <a:pt x="320" y="349"/>
                  </a:lnTo>
                  <a:close/>
                  <a:moveTo>
                    <a:pt x="338" y="312"/>
                  </a:moveTo>
                  <a:lnTo>
                    <a:pt x="338" y="301"/>
                  </a:lnTo>
                  <a:lnTo>
                    <a:pt x="344" y="299"/>
                  </a:lnTo>
                  <a:lnTo>
                    <a:pt x="354" y="301"/>
                  </a:lnTo>
                  <a:lnTo>
                    <a:pt x="357" y="304"/>
                  </a:lnTo>
                  <a:cubicBezTo>
                    <a:pt x="357" y="309"/>
                    <a:pt x="354" y="317"/>
                    <a:pt x="354" y="323"/>
                  </a:cubicBezTo>
                  <a:lnTo>
                    <a:pt x="341" y="323"/>
                  </a:lnTo>
                  <a:lnTo>
                    <a:pt x="338" y="312"/>
                  </a:lnTo>
                  <a:close/>
                  <a:moveTo>
                    <a:pt x="391" y="352"/>
                  </a:moveTo>
                  <a:lnTo>
                    <a:pt x="394" y="352"/>
                  </a:lnTo>
                  <a:lnTo>
                    <a:pt x="402" y="357"/>
                  </a:lnTo>
                  <a:lnTo>
                    <a:pt x="399" y="360"/>
                  </a:lnTo>
                  <a:lnTo>
                    <a:pt x="407" y="365"/>
                  </a:lnTo>
                  <a:lnTo>
                    <a:pt x="407" y="360"/>
                  </a:lnTo>
                  <a:lnTo>
                    <a:pt x="413" y="352"/>
                  </a:lnTo>
                  <a:lnTo>
                    <a:pt x="418" y="357"/>
                  </a:lnTo>
                  <a:lnTo>
                    <a:pt x="423" y="362"/>
                  </a:lnTo>
                  <a:lnTo>
                    <a:pt x="415" y="365"/>
                  </a:lnTo>
                  <a:lnTo>
                    <a:pt x="418" y="373"/>
                  </a:lnTo>
                  <a:lnTo>
                    <a:pt x="423" y="370"/>
                  </a:lnTo>
                  <a:lnTo>
                    <a:pt x="423" y="368"/>
                  </a:lnTo>
                  <a:lnTo>
                    <a:pt x="429" y="365"/>
                  </a:lnTo>
                  <a:lnTo>
                    <a:pt x="431" y="354"/>
                  </a:lnTo>
                  <a:cubicBezTo>
                    <a:pt x="434" y="362"/>
                    <a:pt x="439" y="368"/>
                    <a:pt x="444" y="373"/>
                  </a:cubicBezTo>
                  <a:lnTo>
                    <a:pt x="407" y="410"/>
                  </a:lnTo>
                  <a:cubicBezTo>
                    <a:pt x="389" y="391"/>
                    <a:pt x="378" y="368"/>
                    <a:pt x="373" y="339"/>
                  </a:cubicBezTo>
                  <a:lnTo>
                    <a:pt x="381" y="346"/>
                  </a:lnTo>
                  <a:lnTo>
                    <a:pt x="389" y="346"/>
                  </a:lnTo>
                  <a:lnTo>
                    <a:pt x="391" y="352"/>
                  </a:lnTo>
                  <a:close/>
                  <a:moveTo>
                    <a:pt x="391" y="233"/>
                  </a:moveTo>
                  <a:cubicBezTo>
                    <a:pt x="383" y="241"/>
                    <a:pt x="376" y="251"/>
                    <a:pt x="370" y="262"/>
                  </a:cubicBezTo>
                  <a:lnTo>
                    <a:pt x="368" y="262"/>
                  </a:lnTo>
                  <a:lnTo>
                    <a:pt x="362" y="264"/>
                  </a:lnTo>
                  <a:lnTo>
                    <a:pt x="360" y="264"/>
                  </a:lnTo>
                  <a:lnTo>
                    <a:pt x="354" y="270"/>
                  </a:lnTo>
                  <a:lnTo>
                    <a:pt x="362" y="270"/>
                  </a:lnTo>
                  <a:lnTo>
                    <a:pt x="368" y="267"/>
                  </a:lnTo>
                  <a:lnTo>
                    <a:pt x="368" y="270"/>
                  </a:lnTo>
                  <a:lnTo>
                    <a:pt x="362" y="272"/>
                  </a:lnTo>
                  <a:lnTo>
                    <a:pt x="360" y="272"/>
                  </a:lnTo>
                  <a:lnTo>
                    <a:pt x="352" y="278"/>
                  </a:lnTo>
                  <a:lnTo>
                    <a:pt x="344" y="278"/>
                  </a:lnTo>
                  <a:lnTo>
                    <a:pt x="333" y="299"/>
                  </a:lnTo>
                  <a:lnTo>
                    <a:pt x="336" y="304"/>
                  </a:lnTo>
                  <a:lnTo>
                    <a:pt x="331" y="312"/>
                  </a:lnTo>
                  <a:lnTo>
                    <a:pt x="331" y="320"/>
                  </a:lnTo>
                  <a:lnTo>
                    <a:pt x="307" y="320"/>
                  </a:lnTo>
                  <a:cubicBezTo>
                    <a:pt x="304" y="272"/>
                    <a:pt x="323" y="230"/>
                    <a:pt x="354" y="196"/>
                  </a:cubicBezTo>
                  <a:lnTo>
                    <a:pt x="391" y="233"/>
                  </a:lnTo>
                  <a:close/>
                  <a:moveTo>
                    <a:pt x="304" y="479"/>
                  </a:moveTo>
                  <a:lnTo>
                    <a:pt x="317" y="487"/>
                  </a:lnTo>
                  <a:lnTo>
                    <a:pt x="320" y="489"/>
                  </a:lnTo>
                  <a:lnTo>
                    <a:pt x="312" y="497"/>
                  </a:lnTo>
                  <a:cubicBezTo>
                    <a:pt x="307" y="492"/>
                    <a:pt x="304" y="489"/>
                    <a:pt x="301" y="484"/>
                  </a:cubicBezTo>
                  <a:lnTo>
                    <a:pt x="304" y="479"/>
                  </a:lnTo>
                  <a:close/>
                  <a:moveTo>
                    <a:pt x="293" y="346"/>
                  </a:moveTo>
                  <a:lnTo>
                    <a:pt x="288" y="349"/>
                  </a:lnTo>
                  <a:lnTo>
                    <a:pt x="286" y="354"/>
                  </a:lnTo>
                  <a:lnTo>
                    <a:pt x="272" y="370"/>
                  </a:lnTo>
                  <a:lnTo>
                    <a:pt x="272" y="394"/>
                  </a:lnTo>
                  <a:lnTo>
                    <a:pt x="259" y="399"/>
                  </a:lnTo>
                  <a:lnTo>
                    <a:pt x="251" y="399"/>
                  </a:lnTo>
                  <a:cubicBezTo>
                    <a:pt x="243" y="378"/>
                    <a:pt x="240" y="354"/>
                    <a:pt x="238" y="331"/>
                  </a:cubicBezTo>
                  <a:lnTo>
                    <a:pt x="293" y="331"/>
                  </a:lnTo>
                  <a:lnTo>
                    <a:pt x="293" y="346"/>
                  </a:lnTo>
                  <a:close/>
                  <a:moveTo>
                    <a:pt x="238" y="399"/>
                  </a:moveTo>
                  <a:lnTo>
                    <a:pt x="235" y="397"/>
                  </a:lnTo>
                  <a:lnTo>
                    <a:pt x="219" y="397"/>
                  </a:lnTo>
                  <a:lnTo>
                    <a:pt x="225" y="402"/>
                  </a:lnTo>
                  <a:lnTo>
                    <a:pt x="211" y="399"/>
                  </a:lnTo>
                  <a:lnTo>
                    <a:pt x="214" y="397"/>
                  </a:lnTo>
                  <a:lnTo>
                    <a:pt x="211" y="394"/>
                  </a:lnTo>
                  <a:lnTo>
                    <a:pt x="201" y="399"/>
                  </a:lnTo>
                  <a:lnTo>
                    <a:pt x="198" y="407"/>
                  </a:lnTo>
                  <a:lnTo>
                    <a:pt x="201" y="423"/>
                  </a:lnTo>
                  <a:lnTo>
                    <a:pt x="211" y="450"/>
                  </a:lnTo>
                  <a:lnTo>
                    <a:pt x="217" y="458"/>
                  </a:lnTo>
                  <a:lnTo>
                    <a:pt x="219" y="458"/>
                  </a:lnTo>
                  <a:lnTo>
                    <a:pt x="211" y="442"/>
                  </a:lnTo>
                  <a:lnTo>
                    <a:pt x="209" y="434"/>
                  </a:lnTo>
                  <a:lnTo>
                    <a:pt x="211" y="431"/>
                  </a:lnTo>
                  <a:lnTo>
                    <a:pt x="211" y="426"/>
                  </a:lnTo>
                  <a:lnTo>
                    <a:pt x="217" y="426"/>
                  </a:lnTo>
                  <a:lnTo>
                    <a:pt x="225" y="439"/>
                  </a:lnTo>
                  <a:lnTo>
                    <a:pt x="227" y="439"/>
                  </a:lnTo>
                  <a:lnTo>
                    <a:pt x="227" y="431"/>
                  </a:lnTo>
                  <a:lnTo>
                    <a:pt x="230" y="434"/>
                  </a:lnTo>
                  <a:lnTo>
                    <a:pt x="230" y="439"/>
                  </a:lnTo>
                  <a:lnTo>
                    <a:pt x="238" y="442"/>
                  </a:lnTo>
                  <a:lnTo>
                    <a:pt x="240" y="439"/>
                  </a:lnTo>
                  <a:lnTo>
                    <a:pt x="240" y="444"/>
                  </a:lnTo>
                  <a:lnTo>
                    <a:pt x="243" y="450"/>
                  </a:lnTo>
                  <a:lnTo>
                    <a:pt x="248" y="450"/>
                  </a:lnTo>
                  <a:lnTo>
                    <a:pt x="259" y="466"/>
                  </a:lnTo>
                  <a:lnTo>
                    <a:pt x="264" y="468"/>
                  </a:lnTo>
                  <a:lnTo>
                    <a:pt x="267" y="460"/>
                  </a:lnTo>
                  <a:cubicBezTo>
                    <a:pt x="278" y="476"/>
                    <a:pt x="291" y="492"/>
                    <a:pt x="304" y="508"/>
                  </a:cubicBezTo>
                  <a:lnTo>
                    <a:pt x="267" y="545"/>
                  </a:lnTo>
                  <a:cubicBezTo>
                    <a:pt x="211" y="489"/>
                    <a:pt x="180" y="415"/>
                    <a:pt x="177" y="333"/>
                  </a:cubicBezTo>
                  <a:lnTo>
                    <a:pt x="230" y="333"/>
                  </a:lnTo>
                  <a:cubicBezTo>
                    <a:pt x="230" y="354"/>
                    <a:pt x="233" y="378"/>
                    <a:pt x="240" y="399"/>
                  </a:cubicBezTo>
                  <a:lnTo>
                    <a:pt x="238" y="399"/>
                  </a:lnTo>
                  <a:close/>
                  <a:moveTo>
                    <a:pt x="299" y="143"/>
                  </a:moveTo>
                  <a:cubicBezTo>
                    <a:pt x="254" y="188"/>
                    <a:pt x="227" y="251"/>
                    <a:pt x="227" y="317"/>
                  </a:cubicBezTo>
                  <a:lnTo>
                    <a:pt x="174" y="317"/>
                  </a:lnTo>
                  <a:cubicBezTo>
                    <a:pt x="174" y="238"/>
                    <a:pt x="209" y="161"/>
                    <a:pt x="262" y="106"/>
                  </a:cubicBezTo>
                  <a:lnTo>
                    <a:pt x="299" y="143"/>
                  </a:lnTo>
                  <a:close/>
                  <a:moveTo>
                    <a:pt x="651" y="87"/>
                  </a:moveTo>
                  <a:lnTo>
                    <a:pt x="648" y="82"/>
                  </a:lnTo>
                  <a:lnTo>
                    <a:pt x="640" y="79"/>
                  </a:lnTo>
                  <a:lnTo>
                    <a:pt x="635" y="84"/>
                  </a:lnTo>
                  <a:lnTo>
                    <a:pt x="643" y="87"/>
                  </a:lnTo>
                  <a:lnTo>
                    <a:pt x="651" y="92"/>
                  </a:lnTo>
                  <a:lnTo>
                    <a:pt x="651" y="87"/>
                  </a:lnTo>
                  <a:close/>
                  <a:moveTo>
                    <a:pt x="619" y="238"/>
                  </a:moveTo>
                  <a:lnTo>
                    <a:pt x="619" y="243"/>
                  </a:lnTo>
                  <a:lnTo>
                    <a:pt x="630" y="241"/>
                  </a:lnTo>
                  <a:lnTo>
                    <a:pt x="632" y="235"/>
                  </a:lnTo>
                  <a:lnTo>
                    <a:pt x="627" y="227"/>
                  </a:lnTo>
                  <a:lnTo>
                    <a:pt x="630" y="222"/>
                  </a:lnTo>
                  <a:lnTo>
                    <a:pt x="638" y="227"/>
                  </a:lnTo>
                  <a:lnTo>
                    <a:pt x="635" y="225"/>
                  </a:lnTo>
                  <a:lnTo>
                    <a:pt x="638" y="222"/>
                  </a:lnTo>
                  <a:lnTo>
                    <a:pt x="635" y="217"/>
                  </a:lnTo>
                  <a:lnTo>
                    <a:pt x="627" y="222"/>
                  </a:lnTo>
                  <a:lnTo>
                    <a:pt x="624" y="227"/>
                  </a:lnTo>
                  <a:lnTo>
                    <a:pt x="622" y="233"/>
                  </a:lnTo>
                  <a:lnTo>
                    <a:pt x="624" y="238"/>
                  </a:lnTo>
                  <a:lnTo>
                    <a:pt x="624" y="241"/>
                  </a:lnTo>
                  <a:lnTo>
                    <a:pt x="619" y="238"/>
                  </a:lnTo>
                  <a:close/>
                  <a:moveTo>
                    <a:pt x="230" y="476"/>
                  </a:moveTo>
                  <a:lnTo>
                    <a:pt x="225" y="463"/>
                  </a:lnTo>
                  <a:lnTo>
                    <a:pt x="219" y="460"/>
                  </a:lnTo>
                  <a:lnTo>
                    <a:pt x="230" y="476"/>
                  </a:lnTo>
                  <a:close/>
                  <a:moveTo>
                    <a:pt x="466" y="296"/>
                  </a:moveTo>
                  <a:lnTo>
                    <a:pt x="466" y="294"/>
                  </a:lnTo>
                  <a:lnTo>
                    <a:pt x="460" y="288"/>
                  </a:lnTo>
                  <a:lnTo>
                    <a:pt x="463" y="283"/>
                  </a:lnTo>
                  <a:lnTo>
                    <a:pt x="466" y="283"/>
                  </a:lnTo>
                  <a:lnTo>
                    <a:pt x="466" y="259"/>
                  </a:lnTo>
                  <a:cubicBezTo>
                    <a:pt x="455" y="262"/>
                    <a:pt x="450" y="267"/>
                    <a:pt x="450" y="275"/>
                  </a:cubicBezTo>
                  <a:cubicBezTo>
                    <a:pt x="450" y="283"/>
                    <a:pt x="455" y="291"/>
                    <a:pt x="466" y="296"/>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39" name="Freeform 31">
              <a:extLst>
                <a:ext uri="{FF2B5EF4-FFF2-40B4-BE49-F238E27FC236}">
                  <a16:creationId xmlns:a16="http://schemas.microsoft.com/office/drawing/2014/main" id="{D221E438-7481-BE4F-B2A2-2A1F6D30FB13}"/>
                </a:ext>
              </a:extLst>
            </p:cNvPr>
            <p:cNvSpPr>
              <a:spLocks noChangeArrowheads="1"/>
            </p:cNvSpPr>
            <p:nvPr/>
          </p:nvSpPr>
          <p:spPr bwMode="auto">
            <a:xfrm>
              <a:off x="6137275" y="2212975"/>
              <a:ext cx="15875" cy="23813"/>
            </a:xfrm>
            <a:custGeom>
              <a:avLst/>
              <a:gdLst>
                <a:gd name="T0" fmla="*/ 39 w 43"/>
                <a:gd name="T1" fmla="*/ 64 h 65"/>
                <a:gd name="T2" fmla="*/ 0 w 43"/>
                <a:gd name="T3" fmla="*/ 0 h 65"/>
                <a:gd name="T4" fmla="*/ 0 w 43"/>
                <a:gd name="T5" fmla="*/ 21 h 65"/>
                <a:gd name="T6" fmla="*/ 39 w 43"/>
                <a:gd name="T7" fmla="*/ 64 h 65"/>
              </a:gdLst>
              <a:ahLst/>
              <a:cxnLst>
                <a:cxn ang="0">
                  <a:pos x="T0" y="T1"/>
                </a:cxn>
                <a:cxn ang="0">
                  <a:pos x="T2" y="T3"/>
                </a:cxn>
                <a:cxn ang="0">
                  <a:pos x="T4" y="T5"/>
                </a:cxn>
                <a:cxn ang="0">
                  <a:pos x="T6" y="T7"/>
                </a:cxn>
              </a:cxnLst>
              <a:rect l="0" t="0" r="r" b="b"/>
              <a:pathLst>
                <a:path w="43" h="65">
                  <a:moveTo>
                    <a:pt x="39" y="64"/>
                  </a:moveTo>
                  <a:cubicBezTo>
                    <a:pt x="42" y="27"/>
                    <a:pt x="21" y="11"/>
                    <a:pt x="0" y="0"/>
                  </a:cubicBezTo>
                  <a:lnTo>
                    <a:pt x="0" y="21"/>
                  </a:lnTo>
                  <a:cubicBezTo>
                    <a:pt x="15" y="29"/>
                    <a:pt x="31" y="43"/>
                    <a:pt x="39" y="64"/>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0" name="Freeform 32">
              <a:extLst>
                <a:ext uri="{FF2B5EF4-FFF2-40B4-BE49-F238E27FC236}">
                  <a16:creationId xmlns:a16="http://schemas.microsoft.com/office/drawing/2014/main" id="{75B8F950-F32C-4D40-A995-339FB338907C}"/>
                </a:ext>
              </a:extLst>
            </p:cNvPr>
            <p:cNvSpPr>
              <a:spLocks noChangeArrowheads="1"/>
            </p:cNvSpPr>
            <p:nvPr/>
          </p:nvSpPr>
          <p:spPr bwMode="auto">
            <a:xfrm>
              <a:off x="6094413" y="2055813"/>
              <a:ext cx="82550" cy="106362"/>
            </a:xfrm>
            <a:custGeom>
              <a:avLst/>
              <a:gdLst>
                <a:gd name="T0" fmla="*/ 143 w 229"/>
                <a:gd name="T1" fmla="*/ 3 h 297"/>
                <a:gd name="T2" fmla="*/ 125 w 229"/>
                <a:gd name="T3" fmla="*/ 0 h 297"/>
                <a:gd name="T4" fmla="*/ 125 w 229"/>
                <a:gd name="T5" fmla="*/ 16 h 297"/>
                <a:gd name="T6" fmla="*/ 125 w 229"/>
                <a:gd name="T7" fmla="*/ 34 h 297"/>
                <a:gd name="T8" fmla="*/ 135 w 229"/>
                <a:gd name="T9" fmla="*/ 37 h 297"/>
                <a:gd name="T10" fmla="*/ 183 w 229"/>
                <a:gd name="T11" fmla="*/ 85 h 297"/>
                <a:gd name="T12" fmla="*/ 122 w 229"/>
                <a:gd name="T13" fmla="*/ 138 h 297"/>
                <a:gd name="T14" fmla="*/ 111 w 229"/>
                <a:gd name="T15" fmla="*/ 140 h 297"/>
                <a:gd name="T16" fmla="*/ 80 w 229"/>
                <a:gd name="T17" fmla="*/ 148 h 297"/>
                <a:gd name="T18" fmla="*/ 69 w 229"/>
                <a:gd name="T19" fmla="*/ 151 h 297"/>
                <a:gd name="T20" fmla="*/ 0 w 229"/>
                <a:gd name="T21" fmla="*/ 225 h 297"/>
                <a:gd name="T22" fmla="*/ 72 w 229"/>
                <a:gd name="T23" fmla="*/ 296 h 297"/>
                <a:gd name="T24" fmla="*/ 72 w 229"/>
                <a:gd name="T25" fmla="*/ 257 h 297"/>
                <a:gd name="T26" fmla="*/ 45 w 229"/>
                <a:gd name="T27" fmla="*/ 225 h 297"/>
                <a:gd name="T28" fmla="*/ 72 w 229"/>
                <a:gd name="T29" fmla="*/ 193 h 297"/>
                <a:gd name="T30" fmla="*/ 82 w 229"/>
                <a:gd name="T31" fmla="*/ 188 h 297"/>
                <a:gd name="T32" fmla="*/ 111 w 229"/>
                <a:gd name="T33" fmla="*/ 180 h 297"/>
                <a:gd name="T34" fmla="*/ 122 w 229"/>
                <a:gd name="T35" fmla="*/ 177 h 297"/>
                <a:gd name="T36" fmla="*/ 228 w 229"/>
                <a:gd name="T37" fmla="*/ 85 h 297"/>
                <a:gd name="T38" fmla="*/ 143 w 229"/>
                <a:gd name="T39" fmla="*/ 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9" h="297">
                  <a:moveTo>
                    <a:pt x="143" y="3"/>
                  </a:moveTo>
                  <a:cubicBezTo>
                    <a:pt x="138" y="3"/>
                    <a:pt x="132" y="0"/>
                    <a:pt x="125" y="0"/>
                  </a:cubicBezTo>
                  <a:lnTo>
                    <a:pt x="125" y="16"/>
                  </a:lnTo>
                  <a:lnTo>
                    <a:pt x="125" y="34"/>
                  </a:lnTo>
                  <a:cubicBezTo>
                    <a:pt x="130" y="34"/>
                    <a:pt x="135" y="34"/>
                    <a:pt x="135" y="37"/>
                  </a:cubicBezTo>
                  <a:cubicBezTo>
                    <a:pt x="170" y="45"/>
                    <a:pt x="183" y="66"/>
                    <a:pt x="183" y="85"/>
                  </a:cubicBezTo>
                  <a:cubicBezTo>
                    <a:pt x="183" y="116"/>
                    <a:pt x="156" y="127"/>
                    <a:pt x="122" y="138"/>
                  </a:cubicBezTo>
                  <a:cubicBezTo>
                    <a:pt x="119" y="138"/>
                    <a:pt x="114" y="140"/>
                    <a:pt x="111" y="140"/>
                  </a:cubicBezTo>
                  <a:lnTo>
                    <a:pt x="80" y="148"/>
                  </a:lnTo>
                  <a:cubicBezTo>
                    <a:pt x="77" y="148"/>
                    <a:pt x="72" y="151"/>
                    <a:pt x="69" y="151"/>
                  </a:cubicBezTo>
                  <a:cubicBezTo>
                    <a:pt x="32" y="161"/>
                    <a:pt x="0" y="180"/>
                    <a:pt x="0" y="225"/>
                  </a:cubicBezTo>
                  <a:cubicBezTo>
                    <a:pt x="0" y="270"/>
                    <a:pt x="37" y="286"/>
                    <a:pt x="72" y="296"/>
                  </a:cubicBezTo>
                  <a:lnTo>
                    <a:pt x="72" y="257"/>
                  </a:lnTo>
                  <a:cubicBezTo>
                    <a:pt x="56" y="249"/>
                    <a:pt x="45" y="241"/>
                    <a:pt x="45" y="225"/>
                  </a:cubicBezTo>
                  <a:cubicBezTo>
                    <a:pt x="45" y="209"/>
                    <a:pt x="56" y="198"/>
                    <a:pt x="72" y="193"/>
                  </a:cubicBezTo>
                  <a:cubicBezTo>
                    <a:pt x="74" y="191"/>
                    <a:pt x="80" y="191"/>
                    <a:pt x="82" y="188"/>
                  </a:cubicBezTo>
                  <a:cubicBezTo>
                    <a:pt x="90" y="185"/>
                    <a:pt x="101" y="183"/>
                    <a:pt x="111" y="180"/>
                  </a:cubicBezTo>
                  <a:cubicBezTo>
                    <a:pt x="114" y="180"/>
                    <a:pt x="119" y="177"/>
                    <a:pt x="122" y="177"/>
                  </a:cubicBezTo>
                  <a:cubicBezTo>
                    <a:pt x="172" y="167"/>
                    <a:pt x="228" y="151"/>
                    <a:pt x="228" y="85"/>
                  </a:cubicBezTo>
                  <a:cubicBezTo>
                    <a:pt x="228" y="50"/>
                    <a:pt x="204" y="16"/>
                    <a:pt x="143" y="3"/>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1" name="Freeform 33">
              <a:extLst>
                <a:ext uri="{FF2B5EF4-FFF2-40B4-BE49-F238E27FC236}">
                  <a16:creationId xmlns:a16="http://schemas.microsoft.com/office/drawing/2014/main" id="{C4EE42AF-9CCA-374F-93FC-B9634C0D000A}"/>
                </a:ext>
              </a:extLst>
            </p:cNvPr>
            <p:cNvSpPr>
              <a:spLocks noChangeArrowheads="1"/>
            </p:cNvSpPr>
            <p:nvPr/>
          </p:nvSpPr>
          <p:spPr bwMode="auto">
            <a:xfrm>
              <a:off x="6111875" y="2155825"/>
              <a:ext cx="46038" cy="57150"/>
            </a:xfrm>
            <a:custGeom>
              <a:avLst/>
              <a:gdLst>
                <a:gd name="T0" fmla="*/ 26 w 128"/>
                <a:gd name="T1" fmla="*/ 159 h 160"/>
                <a:gd name="T2" fmla="*/ 26 w 128"/>
                <a:gd name="T3" fmla="*/ 127 h 160"/>
                <a:gd name="T4" fmla="*/ 37 w 128"/>
                <a:gd name="T5" fmla="*/ 116 h 160"/>
                <a:gd name="T6" fmla="*/ 58 w 128"/>
                <a:gd name="T7" fmla="*/ 109 h 160"/>
                <a:gd name="T8" fmla="*/ 69 w 128"/>
                <a:gd name="T9" fmla="*/ 106 h 160"/>
                <a:gd name="T10" fmla="*/ 127 w 128"/>
                <a:gd name="T11" fmla="*/ 56 h 160"/>
                <a:gd name="T12" fmla="*/ 71 w 128"/>
                <a:gd name="T13" fmla="*/ 0 h 160"/>
                <a:gd name="T14" fmla="*/ 71 w 128"/>
                <a:gd name="T15" fmla="*/ 37 h 160"/>
                <a:gd name="T16" fmla="*/ 92 w 128"/>
                <a:gd name="T17" fmla="*/ 58 h 160"/>
                <a:gd name="T18" fmla="*/ 71 w 128"/>
                <a:gd name="T19" fmla="*/ 79 h 160"/>
                <a:gd name="T20" fmla="*/ 61 w 128"/>
                <a:gd name="T21" fmla="*/ 82 h 160"/>
                <a:gd name="T22" fmla="*/ 39 w 128"/>
                <a:gd name="T23" fmla="*/ 90 h 160"/>
                <a:gd name="T24" fmla="*/ 29 w 128"/>
                <a:gd name="T25" fmla="*/ 95 h 160"/>
                <a:gd name="T26" fmla="*/ 0 w 128"/>
                <a:gd name="T27" fmla="*/ 124 h 160"/>
                <a:gd name="T28" fmla="*/ 26 w 128"/>
                <a:gd name="T29" fmla="*/ 15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160">
                  <a:moveTo>
                    <a:pt x="26" y="159"/>
                  </a:moveTo>
                  <a:lnTo>
                    <a:pt x="26" y="127"/>
                  </a:lnTo>
                  <a:cubicBezTo>
                    <a:pt x="26" y="122"/>
                    <a:pt x="32" y="118"/>
                    <a:pt x="37" y="116"/>
                  </a:cubicBezTo>
                  <a:cubicBezTo>
                    <a:pt x="42" y="113"/>
                    <a:pt x="50" y="111"/>
                    <a:pt x="58" y="109"/>
                  </a:cubicBezTo>
                  <a:cubicBezTo>
                    <a:pt x="63" y="106"/>
                    <a:pt x="66" y="106"/>
                    <a:pt x="69" y="106"/>
                  </a:cubicBezTo>
                  <a:cubicBezTo>
                    <a:pt x="95" y="98"/>
                    <a:pt x="127" y="87"/>
                    <a:pt x="127" y="56"/>
                  </a:cubicBezTo>
                  <a:cubicBezTo>
                    <a:pt x="127" y="24"/>
                    <a:pt x="100" y="11"/>
                    <a:pt x="71" y="0"/>
                  </a:cubicBezTo>
                  <a:lnTo>
                    <a:pt x="71" y="37"/>
                  </a:lnTo>
                  <a:cubicBezTo>
                    <a:pt x="84" y="42"/>
                    <a:pt x="92" y="47"/>
                    <a:pt x="92" y="58"/>
                  </a:cubicBezTo>
                  <a:cubicBezTo>
                    <a:pt x="92" y="68"/>
                    <a:pt x="79" y="77"/>
                    <a:pt x="71" y="79"/>
                  </a:cubicBezTo>
                  <a:cubicBezTo>
                    <a:pt x="69" y="82"/>
                    <a:pt x="61" y="82"/>
                    <a:pt x="61" y="82"/>
                  </a:cubicBezTo>
                  <a:cubicBezTo>
                    <a:pt x="53" y="85"/>
                    <a:pt x="45" y="87"/>
                    <a:pt x="39" y="90"/>
                  </a:cubicBezTo>
                  <a:cubicBezTo>
                    <a:pt x="37" y="93"/>
                    <a:pt x="32" y="93"/>
                    <a:pt x="29" y="95"/>
                  </a:cubicBezTo>
                  <a:cubicBezTo>
                    <a:pt x="13" y="98"/>
                    <a:pt x="0" y="105"/>
                    <a:pt x="0" y="124"/>
                  </a:cubicBezTo>
                  <a:cubicBezTo>
                    <a:pt x="0" y="142"/>
                    <a:pt x="13" y="154"/>
                    <a:pt x="26" y="159"/>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2" name="Freeform 34">
              <a:extLst>
                <a:ext uri="{FF2B5EF4-FFF2-40B4-BE49-F238E27FC236}">
                  <a16:creationId xmlns:a16="http://schemas.microsoft.com/office/drawing/2014/main" id="{B5C8C593-C0AB-3940-97A0-24DAC9F39019}"/>
                </a:ext>
              </a:extLst>
            </p:cNvPr>
            <p:cNvSpPr>
              <a:spLocks noChangeArrowheads="1"/>
            </p:cNvSpPr>
            <p:nvPr/>
          </p:nvSpPr>
          <p:spPr bwMode="auto">
            <a:xfrm>
              <a:off x="6072188" y="2057400"/>
              <a:ext cx="47625" cy="47625"/>
            </a:xfrm>
            <a:custGeom>
              <a:avLst/>
              <a:gdLst>
                <a:gd name="T0" fmla="*/ 98 w 133"/>
                <a:gd name="T1" fmla="*/ 13 h 131"/>
                <a:gd name="T2" fmla="*/ 52 w 133"/>
                <a:gd name="T3" fmla="*/ 37 h 131"/>
                <a:gd name="T4" fmla="*/ 37 w 133"/>
                <a:gd name="T5" fmla="*/ 58 h 131"/>
                <a:gd name="T6" fmla="*/ 29 w 133"/>
                <a:gd name="T7" fmla="*/ 85 h 131"/>
                <a:gd name="T8" fmla="*/ 23 w 133"/>
                <a:gd name="T9" fmla="*/ 98 h 131"/>
                <a:gd name="T10" fmla="*/ 18 w 133"/>
                <a:gd name="T11" fmla="*/ 109 h 131"/>
                <a:gd name="T12" fmla="*/ 0 w 133"/>
                <a:gd name="T13" fmla="*/ 117 h 131"/>
                <a:gd name="T14" fmla="*/ 15 w 133"/>
                <a:gd name="T15" fmla="*/ 114 h 131"/>
                <a:gd name="T16" fmla="*/ 10 w 133"/>
                <a:gd name="T17" fmla="*/ 130 h 131"/>
                <a:gd name="T18" fmla="*/ 29 w 133"/>
                <a:gd name="T19" fmla="*/ 101 h 131"/>
                <a:gd name="T20" fmla="*/ 55 w 133"/>
                <a:gd name="T21" fmla="*/ 93 h 131"/>
                <a:gd name="T22" fmla="*/ 103 w 133"/>
                <a:gd name="T23" fmla="*/ 58 h 131"/>
                <a:gd name="T24" fmla="*/ 132 w 133"/>
                <a:gd name="T25" fmla="*/ 37 h 131"/>
                <a:gd name="T26" fmla="*/ 129 w 133"/>
                <a:gd name="T27" fmla="*/ 0 h 131"/>
                <a:gd name="T28" fmla="*/ 98 w 133"/>
                <a:gd name="T29" fmla="*/ 13 h 131"/>
                <a:gd name="T30" fmla="*/ 58 w 133"/>
                <a:gd name="T31" fmla="*/ 64 h 131"/>
                <a:gd name="T32" fmla="*/ 50 w 133"/>
                <a:gd name="T33" fmla="*/ 66 h 131"/>
                <a:gd name="T34" fmla="*/ 63 w 133"/>
                <a:gd name="T35" fmla="*/ 48 h 131"/>
                <a:gd name="T36" fmla="*/ 74 w 133"/>
                <a:gd name="T37" fmla="*/ 48 h 131"/>
                <a:gd name="T38" fmla="*/ 58 w 133"/>
                <a:gd name="T39" fmla="*/ 64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3" h="131">
                  <a:moveTo>
                    <a:pt x="98" y="13"/>
                  </a:moveTo>
                  <a:cubicBezTo>
                    <a:pt x="87" y="16"/>
                    <a:pt x="68" y="19"/>
                    <a:pt x="52" y="37"/>
                  </a:cubicBezTo>
                  <a:cubicBezTo>
                    <a:pt x="50" y="40"/>
                    <a:pt x="42" y="51"/>
                    <a:pt x="37" y="58"/>
                  </a:cubicBezTo>
                  <a:cubicBezTo>
                    <a:pt x="31" y="66"/>
                    <a:pt x="31" y="77"/>
                    <a:pt x="29" y="85"/>
                  </a:cubicBezTo>
                  <a:cubicBezTo>
                    <a:pt x="23" y="93"/>
                    <a:pt x="23" y="98"/>
                    <a:pt x="23" y="98"/>
                  </a:cubicBezTo>
                  <a:cubicBezTo>
                    <a:pt x="23" y="98"/>
                    <a:pt x="23" y="103"/>
                    <a:pt x="18" y="109"/>
                  </a:cubicBezTo>
                  <a:cubicBezTo>
                    <a:pt x="13" y="113"/>
                    <a:pt x="7" y="118"/>
                    <a:pt x="0" y="117"/>
                  </a:cubicBezTo>
                  <a:cubicBezTo>
                    <a:pt x="7" y="118"/>
                    <a:pt x="15" y="114"/>
                    <a:pt x="15" y="114"/>
                  </a:cubicBezTo>
                  <a:cubicBezTo>
                    <a:pt x="15" y="114"/>
                    <a:pt x="13" y="119"/>
                    <a:pt x="10" y="130"/>
                  </a:cubicBezTo>
                  <a:cubicBezTo>
                    <a:pt x="18" y="111"/>
                    <a:pt x="26" y="103"/>
                    <a:pt x="29" y="101"/>
                  </a:cubicBezTo>
                  <a:cubicBezTo>
                    <a:pt x="31" y="101"/>
                    <a:pt x="39" y="101"/>
                    <a:pt x="55" y="93"/>
                  </a:cubicBezTo>
                  <a:cubicBezTo>
                    <a:pt x="71" y="82"/>
                    <a:pt x="95" y="68"/>
                    <a:pt x="103" y="58"/>
                  </a:cubicBezTo>
                  <a:cubicBezTo>
                    <a:pt x="111" y="47"/>
                    <a:pt x="121" y="43"/>
                    <a:pt x="132" y="37"/>
                  </a:cubicBezTo>
                  <a:cubicBezTo>
                    <a:pt x="129" y="24"/>
                    <a:pt x="129" y="11"/>
                    <a:pt x="129" y="0"/>
                  </a:cubicBezTo>
                  <a:cubicBezTo>
                    <a:pt x="111" y="5"/>
                    <a:pt x="100" y="11"/>
                    <a:pt x="98" y="13"/>
                  </a:cubicBezTo>
                  <a:close/>
                  <a:moveTo>
                    <a:pt x="58" y="64"/>
                  </a:moveTo>
                  <a:lnTo>
                    <a:pt x="50" y="66"/>
                  </a:lnTo>
                  <a:lnTo>
                    <a:pt x="63" y="48"/>
                  </a:lnTo>
                  <a:lnTo>
                    <a:pt x="74" y="48"/>
                  </a:lnTo>
                  <a:lnTo>
                    <a:pt x="58" y="6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3" name="Freeform 35">
              <a:extLst>
                <a:ext uri="{FF2B5EF4-FFF2-40B4-BE49-F238E27FC236}">
                  <a16:creationId xmlns:a16="http://schemas.microsoft.com/office/drawing/2014/main" id="{F359559E-39CE-F34C-861B-B8DBA4A40437}"/>
                </a:ext>
              </a:extLst>
            </p:cNvPr>
            <p:cNvSpPr>
              <a:spLocks noChangeArrowheads="1"/>
            </p:cNvSpPr>
            <p:nvPr/>
          </p:nvSpPr>
          <p:spPr bwMode="auto">
            <a:xfrm>
              <a:off x="6126163" y="2198688"/>
              <a:ext cx="7937" cy="66675"/>
            </a:xfrm>
            <a:custGeom>
              <a:avLst/>
              <a:gdLst>
                <a:gd name="T0" fmla="*/ 6 w 23"/>
                <a:gd name="T1" fmla="*/ 8 h 184"/>
                <a:gd name="T2" fmla="*/ 0 w 23"/>
                <a:gd name="T3" fmla="*/ 11 h 184"/>
                <a:gd name="T4" fmla="*/ 3 w 23"/>
                <a:gd name="T5" fmla="*/ 154 h 184"/>
                <a:gd name="T6" fmla="*/ 19 w 23"/>
                <a:gd name="T7" fmla="*/ 154 h 184"/>
                <a:gd name="T8" fmla="*/ 22 w 23"/>
                <a:gd name="T9" fmla="*/ 0 h 184"/>
                <a:gd name="T10" fmla="*/ 14 w 23"/>
                <a:gd name="T11" fmla="*/ 6 h 184"/>
                <a:gd name="T12" fmla="*/ 6 w 23"/>
                <a:gd name="T13" fmla="*/ 8 h 184"/>
              </a:gdLst>
              <a:ahLst/>
              <a:cxnLst>
                <a:cxn ang="0">
                  <a:pos x="T0" y="T1"/>
                </a:cxn>
                <a:cxn ang="0">
                  <a:pos x="T2" y="T3"/>
                </a:cxn>
                <a:cxn ang="0">
                  <a:pos x="T4" y="T5"/>
                </a:cxn>
                <a:cxn ang="0">
                  <a:pos x="T6" y="T7"/>
                </a:cxn>
                <a:cxn ang="0">
                  <a:pos x="T8" y="T9"/>
                </a:cxn>
                <a:cxn ang="0">
                  <a:pos x="T10" y="T11"/>
                </a:cxn>
                <a:cxn ang="0">
                  <a:pos x="T12" y="T13"/>
                </a:cxn>
              </a:cxnLst>
              <a:rect l="0" t="0" r="r" b="b"/>
              <a:pathLst>
                <a:path w="23" h="184">
                  <a:moveTo>
                    <a:pt x="6" y="8"/>
                  </a:moveTo>
                  <a:cubicBezTo>
                    <a:pt x="4" y="8"/>
                    <a:pt x="0" y="11"/>
                    <a:pt x="0" y="11"/>
                  </a:cubicBezTo>
                  <a:cubicBezTo>
                    <a:pt x="0" y="11"/>
                    <a:pt x="3" y="151"/>
                    <a:pt x="3" y="154"/>
                  </a:cubicBezTo>
                  <a:cubicBezTo>
                    <a:pt x="3" y="183"/>
                    <a:pt x="19" y="183"/>
                    <a:pt x="19" y="154"/>
                  </a:cubicBezTo>
                  <a:cubicBezTo>
                    <a:pt x="19" y="151"/>
                    <a:pt x="22" y="0"/>
                    <a:pt x="22" y="0"/>
                  </a:cubicBezTo>
                  <a:cubicBezTo>
                    <a:pt x="22" y="0"/>
                    <a:pt x="16" y="6"/>
                    <a:pt x="14" y="6"/>
                  </a:cubicBezTo>
                  <a:cubicBezTo>
                    <a:pt x="11" y="6"/>
                    <a:pt x="9" y="8"/>
                    <a:pt x="6" y="8"/>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4" name="Freeform 36">
              <a:extLst>
                <a:ext uri="{FF2B5EF4-FFF2-40B4-BE49-F238E27FC236}">
                  <a16:creationId xmlns:a16="http://schemas.microsoft.com/office/drawing/2014/main" id="{6DA71BD5-88D5-A34E-8A40-9F1FACE7FC98}"/>
                </a:ext>
              </a:extLst>
            </p:cNvPr>
            <p:cNvSpPr>
              <a:spLocks noChangeArrowheads="1"/>
            </p:cNvSpPr>
            <p:nvPr/>
          </p:nvSpPr>
          <p:spPr bwMode="auto">
            <a:xfrm>
              <a:off x="6122988" y="2125663"/>
              <a:ext cx="11112" cy="58737"/>
            </a:xfrm>
            <a:custGeom>
              <a:avLst/>
              <a:gdLst>
                <a:gd name="T0" fmla="*/ 18 w 30"/>
                <a:gd name="T1" fmla="*/ 156 h 162"/>
                <a:gd name="T2" fmla="*/ 26 w 30"/>
                <a:gd name="T3" fmla="*/ 153 h 162"/>
                <a:gd name="T4" fmla="*/ 29 w 30"/>
                <a:gd name="T5" fmla="*/ 0 h 162"/>
                <a:gd name="T6" fmla="*/ 0 w 30"/>
                <a:gd name="T7" fmla="*/ 7 h 162"/>
                <a:gd name="T8" fmla="*/ 5 w 30"/>
                <a:gd name="T9" fmla="*/ 161 h 162"/>
                <a:gd name="T10" fmla="*/ 18 w 30"/>
                <a:gd name="T11" fmla="*/ 156 h 162"/>
              </a:gdLst>
              <a:ahLst/>
              <a:cxnLst>
                <a:cxn ang="0">
                  <a:pos x="T0" y="T1"/>
                </a:cxn>
                <a:cxn ang="0">
                  <a:pos x="T2" y="T3"/>
                </a:cxn>
                <a:cxn ang="0">
                  <a:pos x="T4" y="T5"/>
                </a:cxn>
                <a:cxn ang="0">
                  <a:pos x="T6" y="T7"/>
                </a:cxn>
                <a:cxn ang="0">
                  <a:pos x="T8" y="T9"/>
                </a:cxn>
                <a:cxn ang="0">
                  <a:pos x="T10" y="T11"/>
                </a:cxn>
              </a:cxnLst>
              <a:rect l="0" t="0" r="r" b="b"/>
              <a:pathLst>
                <a:path w="30" h="162">
                  <a:moveTo>
                    <a:pt x="18" y="156"/>
                  </a:moveTo>
                  <a:cubicBezTo>
                    <a:pt x="21" y="156"/>
                    <a:pt x="23" y="153"/>
                    <a:pt x="26" y="153"/>
                  </a:cubicBezTo>
                  <a:cubicBezTo>
                    <a:pt x="26" y="145"/>
                    <a:pt x="29" y="21"/>
                    <a:pt x="29" y="0"/>
                  </a:cubicBezTo>
                  <a:cubicBezTo>
                    <a:pt x="18" y="2"/>
                    <a:pt x="7" y="5"/>
                    <a:pt x="0" y="7"/>
                  </a:cubicBezTo>
                  <a:cubicBezTo>
                    <a:pt x="2" y="26"/>
                    <a:pt x="5" y="148"/>
                    <a:pt x="5" y="161"/>
                  </a:cubicBezTo>
                  <a:cubicBezTo>
                    <a:pt x="10" y="158"/>
                    <a:pt x="13" y="158"/>
                    <a:pt x="18" y="156"/>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5" name="Freeform 37">
              <a:extLst>
                <a:ext uri="{FF2B5EF4-FFF2-40B4-BE49-F238E27FC236}">
                  <a16:creationId xmlns:a16="http://schemas.microsoft.com/office/drawing/2014/main" id="{C14907B5-6A91-8D48-8177-4B2A15161AEF}"/>
                </a:ext>
              </a:extLst>
            </p:cNvPr>
            <p:cNvSpPr>
              <a:spLocks noChangeArrowheads="1"/>
            </p:cNvSpPr>
            <p:nvPr/>
          </p:nvSpPr>
          <p:spPr bwMode="auto">
            <a:xfrm>
              <a:off x="6115050" y="2014538"/>
              <a:ext cx="30163" cy="90487"/>
            </a:xfrm>
            <a:custGeom>
              <a:avLst/>
              <a:gdLst>
                <a:gd name="T0" fmla="*/ 21 w 85"/>
                <a:gd name="T1" fmla="*/ 82 h 253"/>
                <a:gd name="T2" fmla="*/ 26 w 85"/>
                <a:gd name="T3" fmla="*/ 252 h 253"/>
                <a:gd name="T4" fmla="*/ 45 w 85"/>
                <a:gd name="T5" fmla="*/ 247 h 253"/>
                <a:gd name="T6" fmla="*/ 58 w 85"/>
                <a:gd name="T7" fmla="*/ 244 h 253"/>
                <a:gd name="T8" fmla="*/ 61 w 85"/>
                <a:gd name="T9" fmla="*/ 82 h 253"/>
                <a:gd name="T10" fmla="*/ 42 w 85"/>
                <a:gd name="T11" fmla="*/ 0 h 253"/>
                <a:gd name="T12" fmla="*/ 21 w 85"/>
                <a:gd name="T13" fmla="*/ 82 h 253"/>
              </a:gdLst>
              <a:ahLst/>
              <a:cxnLst>
                <a:cxn ang="0">
                  <a:pos x="T0" y="T1"/>
                </a:cxn>
                <a:cxn ang="0">
                  <a:pos x="T2" y="T3"/>
                </a:cxn>
                <a:cxn ang="0">
                  <a:pos x="T4" y="T5"/>
                </a:cxn>
                <a:cxn ang="0">
                  <a:pos x="T6" y="T7"/>
                </a:cxn>
                <a:cxn ang="0">
                  <a:pos x="T8" y="T9"/>
                </a:cxn>
                <a:cxn ang="0">
                  <a:pos x="T10" y="T11"/>
                </a:cxn>
                <a:cxn ang="0">
                  <a:pos x="T12" y="T13"/>
                </a:cxn>
              </a:cxnLst>
              <a:rect l="0" t="0" r="r" b="b"/>
              <a:pathLst>
                <a:path w="85" h="253">
                  <a:moveTo>
                    <a:pt x="21" y="82"/>
                  </a:moveTo>
                  <a:cubicBezTo>
                    <a:pt x="21" y="82"/>
                    <a:pt x="24" y="220"/>
                    <a:pt x="26" y="252"/>
                  </a:cubicBezTo>
                  <a:cubicBezTo>
                    <a:pt x="31" y="249"/>
                    <a:pt x="39" y="249"/>
                    <a:pt x="45" y="247"/>
                  </a:cubicBezTo>
                  <a:cubicBezTo>
                    <a:pt x="50" y="247"/>
                    <a:pt x="53" y="244"/>
                    <a:pt x="58" y="244"/>
                  </a:cubicBezTo>
                  <a:cubicBezTo>
                    <a:pt x="58" y="215"/>
                    <a:pt x="61" y="82"/>
                    <a:pt x="61" y="82"/>
                  </a:cubicBezTo>
                  <a:cubicBezTo>
                    <a:pt x="63" y="61"/>
                    <a:pt x="84" y="0"/>
                    <a:pt x="42" y="0"/>
                  </a:cubicBezTo>
                  <a:cubicBezTo>
                    <a:pt x="0" y="0"/>
                    <a:pt x="18" y="61"/>
                    <a:pt x="21" y="82"/>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6" name="Freeform 38">
              <a:extLst>
                <a:ext uri="{FF2B5EF4-FFF2-40B4-BE49-F238E27FC236}">
                  <a16:creationId xmlns:a16="http://schemas.microsoft.com/office/drawing/2014/main" id="{C926CDD9-F108-B244-A49E-4E9442356AB1}"/>
                </a:ext>
              </a:extLst>
            </p:cNvPr>
            <p:cNvSpPr>
              <a:spLocks noChangeArrowheads="1"/>
            </p:cNvSpPr>
            <p:nvPr/>
          </p:nvSpPr>
          <p:spPr bwMode="auto">
            <a:xfrm>
              <a:off x="6329363" y="2070100"/>
              <a:ext cx="93662" cy="85725"/>
            </a:xfrm>
            <a:custGeom>
              <a:avLst/>
              <a:gdLst>
                <a:gd name="T0" fmla="*/ 130 w 261"/>
                <a:gd name="T1" fmla="*/ 42 h 237"/>
                <a:gd name="T2" fmla="*/ 130 w 261"/>
                <a:gd name="T3" fmla="*/ 42 h 237"/>
                <a:gd name="T4" fmla="*/ 96 w 261"/>
                <a:gd name="T5" fmla="*/ 236 h 237"/>
                <a:gd name="T6" fmla="*/ 45 w 261"/>
                <a:gd name="T7" fmla="*/ 236 h 237"/>
                <a:gd name="T8" fmla="*/ 0 w 261"/>
                <a:gd name="T9" fmla="*/ 0 h 237"/>
                <a:gd name="T10" fmla="*/ 40 w 261"/>
                <a:gd name="T11" fmla="*/ 0 h 237"/>
                <a:gd name="T12" fmla="*/ 72 w 261"/>
                <a:gd name="T13" fmla="*/ 180 h 237"/>
                <a:gd name="T14" fmla="*/ 72 w 261"/>
                <a:gd name="T15" fmla="*/ 180 h 237"/>
                <a:gd name="T16" fmla="*/ 106 w 261"/>
                <a:gd name="T17" fmla="*/ 0 h 237"/>
                <a:gd name="T18" fmla="*/ 157 w 261"/>
                <a:gd name="T19" fmla="*/ 0 h 237"/>
                <a:gd name="T20" fmla="*/ 188 w 261"/>
                <a:gd name="T21" fmla="*/ 180 h 237"/>
                <a:gd name="T22" fmla="*/ 188 w 261"/>
                <a:gd name="T23" fmla="*/ 180 h 237"/>
                <a:gd name="T24" fmla="*/ 223 w 261"/>
                <a:gd name="T25" fmla="*/ 0 h 237"/>
                <a:gd name="T26" fmla="*/ 260 w 261"/>
                <a:gd name="T27" fmla="*/ 0 h 237"/>
                <a:gd name="T28" fmla="*/ 212 w 261"/>
                <a:gd name="T29" fmla="*/ 236 h 237"/>
                <a:gd name="T30" fmla="*/ 165 w 261"/>
                <a:gd name="T31" fmla="*/ 236 h 237"/>
                <a:gd name="T32" fmla="*/ 130 w 261"/>
                <a:gd name="T33" fmla="*/ 42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1" h="237">
                  <a:moveTo>
                    <a:pt x="130" y="42"/>
                  </a:moveTo>
                  <a:lnTo>
                    <a:pt x="130" y="42"/>
                  </a:lnTo>
                  <a:lnTo>
                    <a:pt x="96" y="236"/>
                  </a:lnTo>
                  <a:lnTo>
                    <a:pt x="45" y="236"/>
                  </a:lnTo>
                  <a:lnTo>
                    <a:pt x="0" y="0"/>
                  </a:lnTo>
                  <a:lnTo>
                    <a:pt x="40" y="0"/>
                  </a:lnTo>
                  <a:lnTo>
                    <a:pt x="72" y="180"/>
                  </a:lnTo>
                  <a:lnTo>
                    <a:pt x="72" y="180"/>
                  </a:lnTo>
                  <a:lnTo>
                    <a:pt x="106" y="0"/>
                  </a:lnTo>
                  <a:lnTo>
                    <a:pt x="157" y="0"/>
                  </a:lnTo>
                  <a:lnTo>
                    <a:pt x="188" y="180"/>
                  </a:lnTo>
                  <a:lnTo>
                    <a:pt x="188" y="180"/>
                  </a:lnTo>
                  <a:lnTo>
                    <a:pt x="223" y="0"/>
                  </a:lnTo>
                  <a:lnTo>
                    <a:pt x="260" y="0"/>
                  </a:lnTo>
                  <a:lnTo>
                    <a:pt x="212" y="236"/>
                  </a:lnTo>
                  <a:lnTo>
                    <a:pt x="165" y="236"/>
                  </a:lnTo>
                  <a:lnTo>
                    <a:pt x="130" y="4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7" name="Freeform 39">
              <a:extLst>
                <a:ext uri="{FF2B5EF4-FFF2-40B4-BE49-F238E27FC236}">
                  <a16:creationId xmlns:a16="http://schemas.microsoft.com/office/drawing/2014/main" id="{6AA4F7AE-EBD9-CD41-A038-D1F981FB9A11}"/>
                </a:ext>
              </a:extLst>
            </p:cNvPr>
            <p:cNvSpPr>
              <a:spLocks noChangeArrowheads="1"/>
            </p:cNvSpPr>
            <p:nvPr/>
          </p:nvSpPr>
          <p:spPr bwMode="auto">
            <a:xfrm>
              <a:off x="6421438" y="2092325"/>
              <a:ext cx="53975" cy="65088"/>
            </a:xfrm>
            <a:custGeom>
              <a:avLst/>
              <a:gdLst>
                <a:gd name="T0" fmla="*/ 148 w 149"/>
                <a:gd name="T1" fmla="*/ 90 h 181"/>
                <a:gd name="T2" fmla="*/ 74 w 149"/>
                <a:gd name="T3" fmla="*/ 180 h 181"/>
                <a:gd name="T4" fmla="*/ 0 w 149"/>
                <a:gd name="T5" fmla="*/ 90 h 181"/>
                <a:gd name="T6" fmla="*/ 74 w 149"/>
                <a:gd name="T7" fmla="*/ 0 h 181"/>
                <a:gd name="T8" fmla="*/ 148 w 149"/>
                <a:gd name="T9" fmla="*/ 90 h 181"/>
                <a:gd name="T10" fmla="*/ 106 w 149"/>
                <a:gd name="T11" fmla="*/ 87 h 181"/>
                <a:gd name="T12" fmla="*/ 74 w 149"/>
                <a:gd name="T13" fmla="*/ 29 h 181"/>
                <a:gd name="T14" fmla="*/ 42 w 149"/>
                <a:gd name="T15" fmla="*/ 87 h 181"/>
                <a:gd name="T16" fmla="*/ 74 w 149"/>
                <a:gd name="T17" fmla="*/ 148 h 181"/>
                <a:gd name="T18" fmla="*/ 106 w 149"/>
                <a:gd name="T19" fmla="*/ 8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 h="181">
                  <a:moveTo>
                    <a:pt x="148" y="90"/>
                  </a:moveTo>
                  <a:cubicBezTo>
                    <a:pt x="148" y="161"/>
                    <a:pt x="109" y="180"/>
                    <a:pt x="74" y="180"/>
                  </a:cubicBezTo>
                  <a:cubicBezTo>
                    <a:pt x="40" y="180"/>
                    <a:pt x="0" y="164"/>
                    <a:pt x="0" y="90"/>
                  </a:cubicBezTo>
                  <a:cubicBezTo>
                    <a:pt x="0" y="16"/>
                    <a:pt x="40" y="0"/>
                    <a:pt x="74" y="0"/>
                  </a:cubicBezTo>
                  <a:cubicBezTo>
                    <a:pt x="109" y="0"/>
                    <a:pt x="148" y="18"/>
                    <a:pt x="148" y="90"/>
                  </a:cubicBezTo>
                  <a:close/>
                  <a:moveTo>
                    <a:pt x="106" y="87"/>
                  </a:moveTo>
                  <a:cubicBezTo>
                    <a:pt x="106" y="58"/>
                    <a:pt x="101" y="29"/>
                    <a:pt x="74" y="29"/>
                  </a:cubicBezTo>
                  <a:cubicBezTo>
                    <a:pt x="48" y="29"/>
                    <a:pt x="42" y="58"/>
                    <a:pt x="42" y="87"/>
                  </a:cubicBezTo>
                  <a:cubicBezTo>
                    <a:pt x="42" y="116"/>
                    <a:pt x="48" y="148"/>
                    <a:pt x="74" y="148"/>
                  </a:cubicBezTo>
                  <a:cubicBezTo>
                    <a:pt x="101" y="148"/>
                    <a:pt x="106" y="116"/>
                    <a:pt x="106" y="87"/>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8" name="Freeform 40">
              <a:extLst>
                <a:ext uri="{FF2B5EF4-FFF2-40B4-BE49-F238E27FC236}">
                  <a16:creationId xmlns:a16="http://schemas.microsoft.com/office/drawing/2014/main" id="{DD958501-DD1D-614E-9F56-0C6890188AE1}"/>
                </a:ext>
              </a:extLst>
            </p:cNvPr>
            <p:cNvSpPr>
              <a:spLocks noChangeArrowheads="1"/>
            </p:cNvSpPr>
            <p:nvPr/>
          </p:nvSpPr>
          <p:spPr bwMode="auto">
            <a:xfrm>
              <a:off x="6483350" y="2090738"/>
              <a:ext cx="31750" cy="63500"/>
            </a:xfrm>
            <a:custGeom>
              <a:avLst/>
              <a:gdLst>
                <a:gd name="T0" fmla="*/ 0 w 88"/>
                <a:gd name="T1" fmla="*/ 32 h 176"/>
                <a:gd name="T2" fmla="*/ 0 w 88"/>
                <a:gd name="T3" fmla="*/ 3 h 176"/>
                <a:gd name="T4" fmla="*/ 37 w 88"/>
                <a:gd name="T5" fmla="*/ 3 h 176"/>
                <a:gd name="T6" fmla="*/ 37 w 88"/>
                <a:gd name="T7" fmla="*/ 35 h 176"/>
                <a:gd name="T8" fmla="*/ 37 w 88"/>
                <a:gd name="T9" fmla="*/ 35 h 176"/>
                <a:gd name="T10" fmla="*/ 79 w 88"/>
                <a:gd name="T11" fmla="*/ 0 h 176"/>
                <a:gd name="T12" fmla="*/ 87 w 88"/>
                <a:gd name="T13" fmla="*/ 0 h 176"/>
                <a:gd name="T14" fmla="*/ 87 w 88"/>
                <a:gd name="T15" fmla="*/ 40 h 176"/>
                <a:gd name="T16" fmla="*/ 77 w 88"/>
                <a:gd name="T17" fmla="*/ 37 h 176"/>
                <a:gd name="T18" fmla="*/ 42 w 88"/>
                <a:gd name="T19" fmla="*/ 80 h 176"/>
                <a:gd name="T20" fmla="*/ 42 w 88"/>
                <a:gd name="T21" fmla="*/ 175 h 176"/>
                <a:gd name="T22" fmla="*/ 2 w 88"/>
                <a:gd name="T23" fmla="*/ 175 h 176"/>
                <a:gd name="T24" fmla="*/ 0 w 88"/>
                <a:gd name="T25"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176">
                  <a:moveTo>
                    <a:pt x="0" y="32"/>
                  </a:moveTo>
                  <a:cubicBezTo>
                    <a:pt x="0" y="21"/>
                    <a:pt x="0" y="11"/>
                    <a:pt x="0" y="3"/>
                  </a:cubicBezTo>
                  <a:lnTo>
                    <a:pt x="37" y="3"/>
                  </a:lnTo>
                  <a:cubicBezTo>
                    <a:pt x="37" y="13"/>
                    <a:pt x="37" y="24"/>
                    <a:pt x="37" y="35"/>
                  </a:cubicBezTo>
                  <a:lnTo>
                    <a:pt x="37" y="35"/>
                  </a:lnTo>
                  <a:cubicBezTo>
                    <a:pt x="42" y="21"/>
                    <a:pt x="55" y="0"/>
                    <a:pt x="79" y="0"/>
                  </a:cubicBezTo>
                  <a:cubicBezTo>
                    <a:pt x="82" y="0"/>
                    <a:pt x="85" y="0"/>
                    <a:pt x="87" y="0"/>
                  </a:cubicBezTo>
                  <a:lnTo>
                    <a:pt x="87" y="40"/>
                  </a:lnTo>
                  <a:cubicBezTo>
                    <a:pt x="85" y="40"/>
                    <a:pt x="79" y="37"/>
                    <a:pt x="77" y="37"/>
                  </a:cubicBezTo>
                  <a:cubicBezTo>
                    <a:pt x="61" y="37"/>
                    <a:pt x="42" y="48"/>
                    <a:pt x="42" y="80"/>
                  </a:cubicBezTo>
                  <a:lnTo>
                    <a:pt x="42" y="175"/>
                  </a:lnTo>
                  <a:lnTo>
                    <a:pt x="2" y="175"/>
                  </a:lnTo>
                  <a:lnTo>
                    <a:pt x="0"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49" name="Freeform 41">
              <a:extLst>
                <a:ext uri="{FF2B5EF4-FFF2-40B4-BE49-F238E27FC236}">
                  <a16:creationId xmlns:a16="http://schemas.microsoft.com/office/drawing/2014/main" id="{96EA8492-63F5-0844-97F4-D5435CEF4639}"/>
                </a:ext>
              </a:extLst>
            </p:cNvPr>
            <p:cNvSpPr>
              <a:spLocks noChangeArrowheads="1"/>
            </p:cNvSpPr>
            <p:nvPr/>
          </p:nvSpPr>
          <p:spPr bwMode="auto">
            <a:xfrm>
              <a:off x="6523038" y="2063750"/>
              <a:ext cx="14287" cy="90488"/>
            </a:xfrm>
            <a:custGeom>
              <a:avLst/>
              <a:gdLst>
                <a:gd name="T0" fmla="*/ 20 w 41"/>
                <a:gd name="T1" fmla="*/ 252 h 253"/>
                <a:gd name="T2" fmla="*/ 0 w 41"/>
                <a:gd name="T3" fmla="*/ 252 h 253"/>
                <a:gd name="T4" fmla="*/ 0 w 41"/>
                <a:gd name="T5" fmla="*/ 0 h 253"/>
                <a:gd name="T6" fmla="*/ 40 w 41"/>
                <a:gd name="T7" fmla="*/ 0 h 253"/>
                <a:gd name="T8" fmla="*/ 40 w 41"/>
                <a:gd name="T9" fmla="*/ 252 h 253"/>
                <a:gd name="T10" fmla="*/ 20 w 41"/>
                <a:gd name="T11" fmla="*/ 252 h 253"/>
              </a:gdLst>
              <a:ahLst/>
              <a:cxnLst>
                <a:cxn ang="0">
                  <a:pos x="T0" y="T1"/>
                </a:cxn>
                <a:cxn ang="0">
                  <a:pos x="T2" y="T3"/>
                </a:cxn>
                <a:cxn ang="0">
                  <a:pos x="T4" y="T5"/>
                </a:cxn>
                <a:cxn ang="0">
                  <a:pos x="T6" y="T7"/>
                </a:cxn>
                <a:cxn ang="0">
                  <a:pos x="T8" y="T9"/>
                </a:cxn>
                <a:cxn ang="0">
                  <a:pos x="T10" y="T11"/>
                </a:cxn>
              </a:cxnLst>
              <a:rect l="0" t="0" r="r" b="b"/>
              <a:pathLst>
                <a:path w="41" h="253">
                  <a:moveTo>
                    <a:pt x="20" y="252"/>
                  </a:moveTo>
                  <a:lnTo>
                    <a:pt x="0" y="252"/>
                  </a:lnTo>
                  <a:lnTo>
                    <a:pt x="0" y="0"/>
                  </a:lnTo>
                  <a:lnTo>
                    <a:pt x="40" y="0"/>
                  </a:lnTo>
                  <a:lnTo>
                    <a:pt x="40" y="252"/>
                  </a:lnTo>
                  <a:lnTo>
                    <a:pt x="20" y="25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0" name="Freeform 42">
              <a:extLst>
                <a:ext uri="{FF2B5EF4-FFF2-40B4-BE49-F238E27FC236}">
                  <a16:creationId xmlns:a16="http://schemas.microsoft.com/office/drawing/2014/main" id="{61A36D75-3E3A-744C-8A4F-129DF8FFFCF8}"/>
                </a:ext>
              </a:extLst>
            </p:cNvPr>
            <p:cNvSpPr>
              <a:spLocks noChangeArrowheads="1"/>
            </p:cNvSpPr>
            <p:nvPr/>
          </p:nvSpPr>
          <p:spPr bwMode="auto">
            <a:xfrm>
              <a:off x="6546850" y="2063750"/>
              <a:ext cx="50800" cy="92075"/>
            </a:xfrm>
            <a:custGeom>
              <a:avLst/>
              <a:gdLst>
                <a:gd name="T0" fmla="*/ 141 w 142"/>
                <a:gd name="T1" fmla="*/ 0 h 255"/>
                <a:gd name="T2" fmla="*/ 141 w 142"/>
                <a:gd name="T3" fmla="*/ 223 h 255"/>
                <a:gd name="T4" fmla="*/ 141 w 142"/>
                <a:gd name="T5" fmla="*/ 252 h 255"/>
                <a:gd name="T6" fmla="*/ 103 w 142"/>
                <a:gd name="T7" fmla="*/ 252 h 255"/>
                <a:gd name="T8" fmla="*/ 103 w 142"/>
                <a:gd name="T9" fmla="*/ 225 h 255"/>
                <a:gd name="T10" fmla="*/ 58 w 142"/>
                <a:gd name="T11" fmla="*/ 254 h 255"/>
                <a:gd name="T12" fmla="*/ 0 w 142"/>
                <a:gd name="T13" fmla="*/ 167 h 255"/>
                <a:gd name="T14" fmla="*/ 58 w 142"/>
                <a:gd name="T15" fmla="*/ 77 h 255"/>
                <a:gd name="T16" fmla="*/ 101 w 142"/>
                <a:gd name="T17" fmla="*/ 103 h 255"/>
                <a:gd name="T18" fmla="*/ 101 w 142"/>
                <a:gd name="T19" fmla="*/ 0 h 255"/>
                <a:gd name="T20" fmla="*/ 141 w 142"/>
                <a:gd name="T21" fmla="*/ 0 h 255"/>
                <a:gd name="T22" fmla="*/ 101 w 142"/>
                <a:gd name="T23" fmla="*/ 164 h 255"/>
                <a:gd name="T24" fmla="*/ 69 w 142"/>
                <a:gd name="T25" fmla="*/ 106 h 255"/>
                <a:gd name="T26" fmla="*/ 40 w 142"/>
                <a:gd name="T27" fmla="*/ 164 h 255"/>
                <a:gd name="T28" fmla="*/ 69 w 142"/>
                <a:gd name="T29" fmla="*/ 223 h 255"/>
                <a:gd name="T30" fmla="*/ 101 w 142"/>
                <a:gd name="T31" fmla="*/ 164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2" h="255">
                  <a:moveTo>
                    <a:pt x="141" y="0"/>
                  </a:moveTo>
                  <a:lnTo>
                    <a:pt x="141" y="223"/>
                  </a:lnTo>
                  <a:lnTo>
                    <a:pt x="141" y="252"/>
                  </a:lnTo>
                  <a:lnTo>
                    <a:pt x="103" y="252"/>
                  </a:lnTo>
                  <a:lnTo>
                    <a:pt x="103" y="225"/>
                  </a:lnTo>
                  <a:cubicBezTo>
                    <a:pt x="98" y="241"/>
                    <a:pt x="85" y="254"/>
                    <a:pt x="58" y="254"/>
                  </a:cubicBezTo>
                  <a:cubicBezTo>
                    <a:pt x="16" y="254"/>
                    <a:pt x="0" y="215"/>
                    <a:pt x="0" y="167"/>
                  </a:cubicBezTo>
                  <a:cubicBezTo>
                    <a:pt x="0" y="111"/>
                    <a:pt x="21" y="77"/>
                    <a:pt x="58" y="77"/>
                  </a:cubicBezTo>
                  <a:cubicBezTo>
                    <a:pt x="82" y="77"/>
                    <a:pt x="96" y="90"/>
                    <a:pt x="101" y="103"/>
                  </a:cubicBezTo>
                  <a:lnTo>
                    <a:pt x="101" y="0"/>
                  </a:lnTo>
                  <a:lnTo>
                    <a:pt x="141" y="0"/>
                  </a:lnTo>
                  <a:close/>
                  <a:moveTo>
                    <a:pt x="101" y="164"/>
                  </a:moveTo>
                  <a:cubicBezTo>
                    <a:pt x="101" y="130"/>
                    <a:pt x="93" y="106"/>
                    <a:pt x="69" y="106"/>
                  </a:cubicBezTo>
                  <a:cubicBezTo>
                    <a:pt x="48" y="106"/>
                    <a:pt x="40" y="127"/>
                    <a:pt x="40" y="164"/>
                  </a:cubicBezTo>
                  <a:cubicBezTo>
                    <a:pt x="40" y="204"/>
                    <a:pt x="45" y="223"/>
                    <a:pt x="69" y="223"/>
                  </a:cubicBezTo>
                  <a:cubicBezTo>
                    <a:pt x="93" y="223"/>
                    <a:pt x="101" y="196"/>
                    <a:pt x="101" y="164"/>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1" name="Freeform 43">
              <a:extLst>
                <a:ext uri="{FF2B5EF4-FFF2-40B4-BE49-F238E27FC236}">
                  <a16:creationId xmlns:a16="http://schemas.microsoft.com/office/drawing/2014/main" id="{43C92A9C-662C-D54E-9012-BA9309FDD946}"/>
                </a:ext>
              </a:extLst>
            </p:cNvPr>
            <p:cNvSpPr>
              <a:spLocks noChangeArrowheads="1"/>
            </p:cNvSpPr>
            <p:nvPr/>
          </p:nvSpPr>
          <p:spPr bwMode="auto">
            <a:xfrm>
              <a:off x="6645275" y="2070100"/>
              <a:ext cx="53975" cy="85725"/>
            </a:xfrm>
            <a:custGeom>
              <a:avLst/>
              <a:gdLst>
                <a:gd name="T0" fmla="*/ 0 w 149"/>
                <a:gd name="T1" fmla="*/ 0 h 237"/>
                <a:gd name="T2" fmla="*/ 40 w 149"/>
                <a:gd name="T3" fmla="*/ 0 h 237"/>
                <a:gd name="T4" fmla="*/ 40 w 149"/>
                <a:gd name="T5" fmla="*/ 95 h 237"/>
                <a:gd name="T6" fmla="*/ 109 w 149"/>
                <a:gd name="T7" fmla="*/ 95 h 237"/>
                <a:gd name="T8" fmla="*/ 109 w 149"/>
                <a:gd name="T9" fmla="*/ 0 h 237"/>
                <a:gd name="T10" fmla="*/ 148 w 149"/>
                <a:gd name="T11" fmla="*/ 0 h 237"/>
                <a:gd name="T12" fmla="*/ 148 w 149"/>
                <a:gd name="T13" fmla="*/ 236 h 237"/>
                <a:gd name="T14" fmla="*/ 109 w 149"/>
                <a:gd name="T15" fmla="*/ 236 h 237"/>
                <a:gd name="T16" fmla="*/ 109 w 149"/>
                <a:gd name="T17" fmla="*/ 132 h 237"/>
                <a:gd name="T18" fmla="*/ 40 w 149"/>
                <a:gd name="T19" fmla="*/ 132 h 237"/>
                <a:gd name="T20" fmla="*/ 40 w 149"/>
                <a:gd name="T21" fmla="*/ 236 h 237"/>
                <a:gd name="T22" fmla="*/ 0 w 149"/>
                <a:gd name="T23" fmla="*/ 236 h 237"/>
                <a:gd name="T24" fmla="*/ 0 w 149"/>
                <a:gd name="T25" fmla="*/ 0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9" h="237">
                  <a:moveTo>
                    <a:pt x="0" y="0"/>
                  </a:moveTo>
                  <a:lnTo>
                    <a:pt x="40" y="0"/>
                  </a:lnTo>
                  <a:lnTo>
                    <a:pt x="40" y="95"/>
                  </a:lnTo>
                  <a:lnTo>
                    <a:pt x="109" y="95"/>
                  </a:lnTo>
                  <a:lnTo>
                    <a:pt x="109" y="0"/>
                  </a:lnTo>
                  <a:lnTo>
                    <a:pt x="148" y="0"/>
                  </a:lnTo>
                  <a:lnTo>
                    <a:pt x="148" y="236"/>
                  </a:lnTo>
                  <a:lnTo>
                    <a:pt x="109" y="236"/>
                  </a:lnTo>
                  <a:lnTo>
                    <a:pt x="109" y="132"/>
                  </a:lnTo>
                  <a:lnTo>
                    <a:pt x="40" y="132"/>
                  </a:lnTo>
                  <a:lnTo>
                    <a:pt x="40" y="236"/>
                  </a:lnTo>
                  <a:lnTo>
                    <a:pt x="0" y="236"/>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2" name="Freeform 44">
              <a:extLst>
                <a:ext uri="{FF2B5EF4-FFF2-40B4-BE49-F238E27FC236}">
                  <a16:creationId xmlns:a16="http://schemas.microsoft.com/office/drawing/2014/main" id="{5EB6685D-EDC8-7C4F-A514-68C87906D25B}"/>
                </a:ext>
              </a:extLst>
            </p:cNvPr>
            <p:cNvSpPr>
              <a:spLocks noChangeArrowheads="1"/>
            </p:cNvSpPr>
            <p:nvPr/>
          </p:nvSpPr>
          <p:spPr bwMode="auto">
            <a:xfrm>
              <a:off x="6707188" y="2090738"/>
              <a:ext cx="49212" cy="65087"/>
            </a:xfrm>
            <a:custGeom>
              <a:avLst/>
              <a:gdLst>
                <a:gd name="T0" fmla="*/ 127 w 136"/>
                <a:gd name="T1" fmla="*/ 170 h 181"/>
                <a:gd name="T2" fmla="*/ 77 w 136"/>
                <a:gd name="T3" fmla="*/ 180 h 181"/>
                <a:gd name="T4" fmla="*/ 0 w 136"/>
                <a:gd name="T5" fmla="*/ 93 h 181"/>
                <a:gd name="T6" fmla="*/ 69 w 136"/>
                <a:gd name="T7" fmla="*/ 0 h 181"/>
                <a:gd name="T8" fmla="*/ 135 w 136"/>
                <a:gd name="T9" fmla="*/ 93 h 181"/>
                <a:gd name="T10" fmla="*/ 135 w 136"/>
                <a:gd name="T11" fmla="*/ 101 h 181"/>
                <a:gd name="T12" fmla="*/ 39 w 136"/>
                <a:gd name="T13" fmla="*/ 101 h 181"/>
                <a:gd name="T14" fmla="*/ 82 w 136"/>
                <a:gd name="T15" fmla="*/ 149 h 181"/>
                <a:gd name="T16" fmla="*/ 124 w 136"/>
                <a:gd name="T17" fmla="*/ 135 h 181"/>
                <a:gd name="T18" fmla="*/ 127 w 136"/>
                <a:gd name="T19" fmla="*/ 170 h 181"/>
                <a:gd name="T20" fmla="*/ 98 w 136"/>
                <a:gd name="T21" fmla="*/ 74 h 181"/>
                <a:gd name="T22" fmla="*/ 71 w 136"/>
                <a:gd name="T23" fmla="*/ 29 h 181"/>
                <a:gd name="T24" fmla="*/ 42 w 136"/>
                <a:gd name="T25" fmla="*/ 74 h 181"/>
                <a:gd name="T26" fmla="*/ 98 w 136"/>
                <a:gd name="T27" fmla="*/ 7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 h="181">
                  <a:moveTo>
                    <a:pt x="127" y="170"/>
                  </a:moveTo>
                  <a:cubicBezTo>
                    <a:pt x="119" y="172"/>
                    <a:pt x="100" y="180"/>
                    <a:pt x="77" y="180"/>
                  </a:cubicBezTo>
                  <a:cubicBezTo>
                    <a:pt x="24" y="180"/>
                    <a:pt x="0" y="141"/>
                    <a:pt x="0" y="93"/>
                  </a:cubicBezTo>
                  <a:cubicBezTo>
                    <a:pt x="0" y="43"/>
                    <a:pt x="26" y="0"/>
                    <a:pt x="69" y="0"/>
                  </a:cubicBezTo>
                  <a:cubicBezTo>
                    <a:pt x="106" y="0"/>
                    <a:pt x="135" y="21"/>
                    <a:pt x="135" y="93"/>
                  </a:cubicBezTo>
                  <a:lnTo>
                    <a:pt x="135" y="101"/>
                  </a:lnTo>
                  <a:lnTo>
                    <a:pt x="39" y="101"/>
                  </a:lnTo>
                  <a:cubicBezTo>
                    <a:pt x="39" y="130"/>
                    <a:pt x="50" y="149"/>
                    <a:pt x="82" y="149"/>
                  </a:cubicBezTo>
                  <a:cubicBezTo>
                    <a:pt x="106" y="149"/>
                    <a:pt x="119" y="141"/>
                    <a:pt x="124" y="135"/>
                  </a:cubicBezTo>
                  <a:lnTo>
                    <a:pt x="127" y="170"/>
                  </a:lnTo>
                  <a:close/>
                  <a:moveTo>
                    <a:pt x="98" y="74"/>
                  </a:moveTo>
                  <a:cubicBezTo>
                    <a:pt x="98" y="43"/>
                    <a:pt x="87" y="29"/>
                    <a:pt x="71" y="29"/>
                  </a:cubicBezTo>
                  <a:cubicBezTo>
                    <a:pt x="50" y="29"/>
                    <a:pt x="42" y="53"/>
                    <a:pt x="42" y="74"/>
                  </a:cubicBezTo>
                  <a:lnTo>
                    <a:pt x="98" y="7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3" name="Freeform 45">
              <a:extLst>
                <a:ext uri="{FF2B5EF4-FFF2-40B4-BE49-F238E27FC236}">
                  <a16:creationId xmlns:a16="http://schemas.microsoft.com/office/drawing/2014/main" id="{70614D8A-B78E-7C48-9DF2-9F1C2C7ACF17}"/>
                </a:ext>
              </a:extLst>
            </p:cNvPr>
            <p:cNvSpPr>
              <a:spLocks noChangeArrowheads="1"/>
            </p:cNvSpPr>
            <p:nvPr/>
          </p:nvSpPr>
          <p:spPr bwMode="auto">
            <a:xfrm>
              <a:off x="6762750" y="2090738"/>
              <a:ext cx="50800" cy="65087"/>
            </a:xfrm>
            <a:custGeom>
              <a:avLst/>
              <a:gdLst>
                <a:gd name="T0" fmla="*/ 19 w 139"/>
                <a:gd name="T1" fmla="*/ 13 h 179"/>
                <a:gd name="T2" fmla="*/ 72 w 139"/>
                <a:gd name="T3" fmla="*/ 0 h 179"/>
                <a:gd name="T4" fmla="*/ 135 w 139"/>
                <a:gd name="T5" fmla="*/ 69 h 179"/>
                <a:gd name="T6" fmla="*/ 135 w 139"/>
                <a:gd name="T7" fmla="*/ 143 h 179"/>
                <a:gd name="T8" fmla="*/ 138 w 139"/>
                <a:gd name="T9" fmla="*/ 175 h 179"/>
                <a:gd name="T10" fmla="*/ 101 w 139"/>
                <a:gd name="T11" fmla="*/ 175 h 179"/>
                <a:gd name="T12" fmla="*/ 98 w 139"/>
                <a:gd name="T13" fmla="*/ 151 h 179"/>
                <a:gd name="T14" fmla="*/ 51 w 139"/>
                <a:gd name="T15" fmla="*/ 178 h 179"/>
                <a:gd name="T16" fmla="*/ 0 w 139"/>
                <a:gd name="T17" fmla="*/ 127 h 179"/>
                <a:gd name="T18" fmla="*/ 88 w 139"/>
                <a:gd name="T19" fmla="*/ 69 h 179"/>
                <a:gd name="T20" fmla="*/ 96 w 139"/>
                <a:gd name="T21" fmla="*/ 69 h 179"/>
                <a:gd name="T22" fmla="*/ 96 w 139"/>
                <a:gd name="T23" fmla="*/ 64 h 179"/>
                <a:gd name="T24" fmla="*/ 64 w 139"/>
                <a:gd name="T25" fmla="*/ 32 h 179"/>
                <a:gd name="T26" fmla="*/ 19 w 139"/>
                <a:gd name="T27" fmla="*/ 48 h 179"/>
                <a:gd name="T28" fmla="*/ 19 w 139"/>
                <a:gd name="T29" fmla="*/ 13 h 179"/>
                <a:gd name="T30" fmla="*/ 93 w 139"/>
                <a:gd name="T31" fmla="*/ 93 h 179"/>
                <a:gd name="T32" fmla="*/ 37 w 139"/>
                <a:gd name="T33" fmla="*/ 125 h 179"/>
                <a:gd name="T34" fmla="*/ 64 w 139"/>
                <a:gd name="T35" fmla="*/ 151 h 179"/>
                <a:gd name="T36" fmla="*/ 96 w 139"/>
                <a:gd name="T37" fmla="*/ 101 h 179"/>
                <a:gd name="T38" fmla="*/ 96 w 139"/>
                <a:gd name="T39" fmla="*/ 93 h 179"/>
                <a:gd name="T40" fmla="*/ 93 w 139"/>
                <a:gd name="T41" fmla="*/ 9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9" h="179">
                  <a:moveTo>
                    <a:pt x="19" y="13"/>
                  </a:moveTo>
                  <a:cubicBezTo>
                    <a:pt x="29" y="8"/>
                    <a:pt x="45" y="0"/>
                    <a:pt x="72" y="0"/>
                  </a:cubicBezTo>
                  <a:cubicBezTo>
                    <a:pt x="122" y="0"/>
                    <a:pt x="135" y="27"/>
                    <a:pt x="135" y="69"/>
                  </a:cubicBezTo>
                  <a:lnTo>
                    <a:pt x="135" y="143"/>
                  </a:lnTo>
                  <a:cubicBezTo>
                    <a:pt x="135" y="156"/>
                    <a:pt x="135" y="167"/>
                    <a:pt x="138" y="175"/>
                  </a:cubicBezTo>
                  <a:lnTo>
                    <a:pt x="101" y="175"/>
                  </a:lnTo>
                  <a:cubicBezTo>
                    <a:pt x="98" y="167"/>
                    <a:pt x="98" y="159"/>
                    <a:pt x="98" y="151"/>
                  </a:cubicBezTo>
                  <a:cubicBezTo>
                    <a:pt x="88" y="164"/>
                    <a:pt x="74" y="178"/>
                    <a:pt x="51" y="178"/>
                  </a:cubicBezTo>
                  <a:cubicBezTo>
                    <a:pt x="24" y="178"/>
                    <a:pt x="0" y="159"/>
                    <a:pt x="0" y="127"/>
                  </a:cubicBezTo>
                  <a:cubicBezTo>
                    <a:pt x="0" y="80"/>
                    <a:pt x="37" y="69"/>
                    <a:pt x="88" y="69"/>
                  </a:cubicBezTo>
                  <a:lnTo>
                    <a:pt x="96" y="69"/>
                  </a:lnTo>
                  <a:lnTo>
                    <a:pt x="96" y="64"/>
                  </a:lnTo>
                  <a:cubicBezTo>
                    <a:pt x="96" y="48"/>
                    <a:pt x="88" y="32"/>
                    <a:pt x="64" y="32"/>
                  </a:cubicBezTo>
                  <a:cubicBezTo>
                    <a:pt x="43" y="32"/>
                    <a:pt x="27" y="43"/>
                    <a:pt x="19" y="48"/>
                  </a:cubicBezTo>
                  <a:lnTo>
                    <a:pt x="19" y="13"/>
                  </a:lnTo>
                  <a:close/>
                  <a:moveTo>
                    <a:pt x="93" y="93"/>
                  </a:moveTo>
                  <a:cubicBezTo>
                    <a:pt x="59" y="93"/>
                    <a:pt x="37" y="101"/>
                    <a:pt x="37" y="125"/>
                  </a:cubicBezTo>
                  <a:cubicBezTo>
                    <a:pt x="37" y="141"/>
                    <a:pt x="48" y="151"/>
                    <a:pt x="64" y="151"/>
                  </a:cubicBezTo>
                  <a:cubicBezTo>
                    <a:pt x="88" y="151"/>
                    <a:pt x="96" y="133"/>
                    <a:pt x="96" y="101"/>
                  </a:cubicBezTo>
                  <a:lnTo>
                    <a:pt x="96" y="93"/>
                  </a:lnTo>
                  <a:lnTo>
                    <a:pt x="93" y="93"/>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4" name="Freeform 46">
              <a:extLst>
                <a:ext uri="{FF2B5EF4-FFF2-40B4-BE49-F238E27FC236}">
                  <a16:creationId xmlns:a16="http://schemas.microsoft.com/office/drawing/2014/main" id="{580A9C3F-9A69-E24F-A687-2CFB609A15F5}"/>
                </a:ext>
              </a:extLst>
            </p:cNvPr>
            <p:cNvSpPr>
              <a:spLocks noChangeArrowheads="1"/>
            </p:cNvSpPr>
            <p:nvPr/>
          </p:nvSpPr>
          <p:spPr bwMode="auto">
            <a:xfrm>
              <a:off x="6824663" y="2063750"/>
              <a:ext cx="14287" cy="90488"/>
            </a:xfrm>
            <a:custGeom>
              <a:avLst/>
              <a:gdLst>
                <a:gd name="T0" fmla="*/ 20 w 41"/>
                <a:gd name="T1" fmla="*/ 252 h 253"/>
                <a:gd name="T2" fmla="*/ 0 w 41"/>
                <a:gd name="T3" fmla="*/ 252 h 253"/>
                <a:gd name="T4" fmla="*/ 0 w 41"/>
                <a:gd name="T5" fmla="*/ 0 h 253"/>
                <a:gd name="T6" fmla="*/ 40 w 41"/>
                <a:gd name="T7" fmla="*/ 0 h 253"/>
                <a:gd name="T8" fmla="*/ 40 w 41"/>
                <a:gd name="T9" fmla="*/ 252 h 253"/>
                <a:gd name="T10" fmla="*/ 20 w 41"/>
                <a:gd name="T11" fmla="*/ 252 h 253"/>
              </a:gdLst>
              <a:ahLst/>
              <a:cxnLst>
                <a:cxn ang="0">
                  <a:pos x="T0" y="T1"/>
                </a:cxn>
                <a:cxn ang="0">
                  <a:pos x="T2" y="T3"/>
                </a:cxn>
                <a:cxn ang="0">
                  <a:pos x="T4" y="T5"/>
                </a:cxn>
                <a:cxn ang="0">
                  <a:pos x="T6" y="T7"/>
                </a:cxn>
                <a:cxn ang="0">
                  <a:pos x="T8" y="T9"/>
                </a:cxn>
                <a:cxn ang="0">
                  <a:pos x="T10" y="T11"/>
                </a:cxn>
              </a:cxnLst>
              <a:rect l="0" t="0" r="r" b="b"/>
              <a:pathLst>
                <a:path w="41" h="253">
                  <a:moveTo>
                    <a:pt x="20" y="252"/>
                  </a:moveTo>
                  <a:lnTo>
                    <a:pt x="0" y="252"/>
                  </a:lnTo>
                  <a:lnTo>
                    <a:pt x="0" y="0"/>
                  </a:lnTo>
                  <a:lnTo>
                    <a:pt x="40" y="0"/>
                  </a:lnTo>
                  <a:lnTo>
                    <a:pt x="40" y="252"/>
                  </a:lnTo>
                  <a:lnTo>
                    <a:pt x="20" y="25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5" name="Freeform 47">
              <a:extLst>
                <a:ext uri="{FF2B5EF4-FFF2-40B4-BE49-F238E27FC236}">
                  <a16:creationId xmlns:a16="http://schemas.microsoft.com/office/drawing/2014/main" id="{4905274F-F8E9-CF4F-80AB-0411ABC4B4DB}"/>
                </a:ext>
              </a:extLst>
            </p:cNvPr>
            <p:cNvSpPr>
              <a:spLocks noChangeArrowheads="1"/>
            </p:cNvSpPr>
            <p:nvPr/>
          </p:nvSpPr>
          <p:spPr bwMode="auto">
            <a:xfrm>
              <a:off x="6848475" y="2074863"/>
              <a:ext cx="36513" cy="80962"/>
            </a:xfrm>
            <a:custGeom>
              <a:avLst/>
              <a:gdLst>
                <a:gd name="T0" fmla="*/ 26 w 102"/>
                <a:gd name="T1" fmla="*/ 13 h 226"/>
                <a:gd name="T2" fmla="*/ 66 w 102"/>
                <a:gd name="T3" fmla="*/ 0 h 226"/>
                <a:gd name="T4" fmla="*/ 66 w 102"/>
                <a:gd name="T5" fmla="*/ 48 h 226"/>
                <a:gd name="T6" fmla="*/ 101 w 102"/>
                <a:gd name="T7" fmla="*/ 48 h 226"/>
                <a:gd name="T8" fmla="*/ 101 w 102"/>
                <a:gd name="T9" fmla="*/ 80 h 226"/>
                <a:gd name="T10" fmla="*/ 66 w 102"/>
                <a:gd name="T11" fmla="*/ 80 h 226"/>
                <a:gd name="T12" fmla="*/ 66 w 102"/>
                <a:gd name="T13" fmla="*/ 170 h 226"/>
                <a:gd name="T14" fmla="*/ 85 w 102"/>
                <a:gd name="T15" fmla="*/ 194 h 226"/>
                <a:gd name="T16" fmla="*/ 101 w 102"/>
                <a:gd name="T17" fmla="*/ 191 h 226"/>
                <a:gd name="T18" fmla="*/ 101 w 102"/>
                <a:gd name="T19" fmla="*/ 220 h 226"/>
                <a:gd name="T20" fmla="*/ 74 w 102"/>
                <a:gd name="T21" fmla="*/ 225 h 226"/>
                <a:gd name="T22" fmla="*/ 26 w 102"/>
                <a:gd name="T23" fmla="*/ 175 h 226"/>
                <a:gd name="T24" fmla="*/ 26 w 102"/>
                <a:gd name="T25" fmla="*/ 80 h 226"/>
                <a:gd name="T26" fmla="*/ 0 w 102"/>
                <a:gd name="T27" fmla="*/ 80 h 226"/>
                <a:gd name="T28" fmla="*/ 0 w 102"/>
                <a:gd name="T29" fmla="*/ 48 h 226"/>
                <a:gd name="T30" fmla="*/ 26 w 102"/>
                <a:gd name="T31" fmla="*/ 48 h 226"/>
                <a:gd name="T32" fmla="*/ 26 w 102"/>
                <a:gd name="T33" fmla="*/ 13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2" h="226">
                  <a:moveTo>
                    <a:pt x="26" y="13"/>
                  </a:moveTo>
                  <a:lnTo>
                    <a:pt x="66" y="0"/>
                  </a:lnTo>
                  <a:lnTo>
                    <a:pt x="66" y="48"/>
                  </a:lnTo>
                  <a:lnTo>
                    <a:pt x="101" y="48"/>
                  </a:lnTo>
                  <a:lnTo>
                    <a:pt x="101" y="80"/>
                  </a:lnTo>
                  <a:lnTo>
                    <a:pt x="66" y="80"/>
                  </a:lnTo>
                  <a:lnTo>
                    <a:pt x="66" y="170"/>
                  </a:lnTo>
                  <a:cubicBezTo>
                    <a:pt x="66" y="188"/>
                    <a:pt x="71" y="194"/>
                    <a:pt x="85" y="194"/>
                  </a:cubicBezTo>
                  <a:cubicBezTo>
                    <a:pt x="93" y="194"/>
                    <a:pt x="98" y="191"/>
                    <a:pt x="101" y="191"/>
                  </a:cubicBezTo>
                  <a:lnTo>
                    <a:pt x="101" y="220"/>
                  </a:lnTo>
                  <a:cubicBezTo>
                    <a:pt x="95" y="223"/>
                    <a:pt x="85" y="225"/>
                    <a:pt x="74" y="225"/>
                  </a:cubicBezTo>
                  <a:cubicBezTo>
                    <a:pt x="45" y="225"/>
                    <a:pt x="26" y="212"/>
                    <a:pt x="26" y="175"/>
                  </a:cubicBezTo>
                  <a:lnTo>
                    <a:pt x="26" y="80"/>
                  </a:lnTo>
                  <a:lnTo>
                    <a:pt x="0" y="80"/>
                  </a:lnTo>
                  <a:lnTo>
                    <a:pt x="0" y="48"/>
                  </a:lnTo>
                  <a:lnTo>
                    <a:pt x="26" y="48"/>
                  </a:lnTo>
                  <a:lnTo>
                    <a:pt x="26" y="1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6" name="Freeform 48">
              <a:extLst>
                <a:ext uri="{FF2B5EF4-FFF2-40B4-BE49-F238E27FC236}">
                  <a16:creationId xmlns:a16="http://schemas.microsoft.com/office/drawing/2014/main" id="{1BBA35AF-DFC9-BB44-8F90-11826FEC5282}"/>
                </a:ext>
              </a:extLst>
            </p:cNvPr>
            <p:cNvSpPr>
              <a:spLocks noChangeArrowheads="1"/>
            </p:cNvSpPr>
            <p:nvPr/>
          </p:nvSpPr>
          <p:spPr bwMode="auto">
            <a:xfrm>
              <a:off x="6891338" y="2063750"/>
              <a:ext cx="47625" cy="90488"/>
            </a:xfrm>
            <a:custGeom>
              <a:avLst/>
              <a:gdLst>
                <a:gd name="T0" fmla="*/ 0 w 133"/>
                <a:gd name="T1" fmla="*/ 0 h 253"/>
                <a:gd name="T2" fmla="*/ 39 w 133"/>
                <a:gd name="T3" fmla="*/ 0 h 253"/>
                <a:gd name="T4" fmla="*/ 39 w 133"/>
                <a:gd name="T5" fmla="*/ 101 h 253"/>
                <a:gd name="T6" fmla="*/ 39 w 133"/>
                <a:gd name="T7" fmla="*/ 101 h 253"/>
                <a:gd name="T8" fmla="*/ 82 w 133"/>
                <a:gd name="T9" fmla="*/ 77 h 253"/>
                <a:gd name="T10" fmla="*/ 132 w 133"/>
                <a:gd name="T11" fmla="*/ 140 h 253"/>
                <a:gd name="T12" fmla="*/ 132 w 133"/>
                <a:gd name="T13" fmla="*/ 252 h 253"/>
                <a:gd name="T14" fmla="*/ 92 w 133"/>
                <a:gd name="T15" fmla="*/ 252 h 253"/>
                <a:gd name="T16" fmla="*/ 92 w 133"/>
                <a:gd name="T17" fmla="*/ 148 h 253"/>
                <a:gd name="T18" fmla="*/ 69 w 133"/>
                <a:gd name="T19" fmla="*/ 111 h 253"/>
                <a:gd name="T20" fmla="*/ 39 w 133"/>
                <a:gd name="T21" fmla="*/ 151 h 253"/>
                <a:gd name="T22" fmla="*/ 39 w 133"/>
                <a:gd name="T23" fmla="*/ 252 h 253"/>
                <a:gd name="T24" fmla="*/ 0 w 133"/>
                <a:gd name="T25" fmla="*/ 252 h 253"/>
                <a:gd name="T26" fmla="*/ 0 w 133"/>
                <a:gd name="T2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53">
                  <a:moveTo>
                    <a:pt x="0" y="0"/>
                  </a:moveTo>
                  <a:lnTo>
                    <a:pt x="39" y="0"/>
                  </a:lnTo>
                  <a:lnTo>
                    <a:pt x="39" y="101"/>
                  </a:lnTo>
                  <a:lnTo>
                    <a:pt x="39" y="101"/>
                  </a:lnTo>
                  <a:cubicBezTo>
                    <a:pt x="47" y="90"/>
                    <a:pt x="55" y="77"/>
                    <a:pt x="82" y="77"/>
                  </a:cubicBezTo>
                  <a:cubicBezTo>
                    <a:pt x="119" y="77"/>
                    <a:pt x="132" y="106"/>
                    <a:pt x="132" y="140"/>
                  </a:cubicBezTo>
                  <a:lnTo>
                    <a:pt x="132" y="252"/>
                  </a:lnTo>
                  <a:lnTo>
                    <a:pt x="92" y="252"/>
                  </a:lnTo>
                  <a:lnTo>
                    <a:pt x="92" y="148"/>
                  </a:lnTo>
                  <a:cubicBezTo>
                    <a:pt x="92" y="122"/>
                    <a:pt x="87" y="111"/>
                    <a:pt x="69" y="111"/>
                  </a:cubicBezTo>
                  <a:cubicBezTo>
                    <a:pt x="47" y="111"/>
                    <a:pt x="39" y="130"/>
                    <a:pt x="39" y="151"/>
                  </a:cubicBezTo>
                  <a:lnTo>
                    <a:pt x="39" y="252"/>
                  </a:lnTo>
                  <a:lnTo>
                    <a:pt x="0" y="252"/>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7" name="Freeform 49">
              <a:extLst>
                <a:ext uri="{FF2B5EF4-FFF2-40B4-BE49-F238E27FC236}">
                  <a16:creationId xmlns:a16="http://schemas.microsoft.com/office/drawing/2014/main" id="{1DC6241F-FA20-0E46-AFA2-D0595F2A989B}"/>
                </a:ext>
              </a:extLst>
            </p:cNvPr>
            <p:cNvSpPr>
              <a:spLocks noChangeArrowheads="1"/>
            </p:cNvSpPr>
            <p:nvPr/>
          </p:nvSpPr>
          <p:spPr bwMode="auto">
            <a:xfrm>
              <a:off x="6327775" y="2176463"/>
              <a:ext cx="65088" cy="85725"/>
            </a:xfrm>
            <a:custGeom>
              <a:avLst/>
              <a:gdLst>
                <a:gd name="T0" fmla="*/ 180 w 181"/>
                <a:gd name="T1" fmla="*/ 119 h 239"/>
                <a:gd name="T2" fmla="*/ 90 w 181"/>
                <a:gd name="T3" fmla="*/ 238 h 239"/>
                <a:gd name="T4" fmla="*/ 0 w 181"/>
                <a:gd name="T5" fmla="*/ 119 h 239"/>
                <a:gd name="T6" fmla="*/ 90 w 181"/>
                <a:gd name="T7" fmla="*/ 0 h 239"/>
                <a:gd name="T8" fmla="*/ 180 w 181"/>
                <a:gd name="T9" fmla="*/ 119 h 239"/>
                <a:gd name="T10" fmla="*/ 138 w 181"/>
                <a:gd name="T11" fmla="*/ 121 h 239"/>
                <a:gd name="T12" fmla="*/ 90 w 181"/>
                <a:gd name="T13" fmla="*/ 34 h 239"/>
                <a:gd name="T14" fmla="*/ 42 w 181"/>
                <a:gd name="T15" fmla="*/ 121 h 239"/>
                <a:gd name="T16" fmla="*/ 90 w 181"/>
                <a:gd name="T17" fmla="*/ 209 h 239"/>
                <a:gd name="T18" fmla="*/ 138 w 181"/>
                <a:gd name="T19" fmla="*/ 12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1" h="239">
                  <a:moveTo>
                    <a:pt x="180" y="119"/>
                  </a:moveTo>
                  <a:cubicBezTo>
                    <a:pt x="180" y="203"/>
                    <a:pt x="138" y="238"/>
                    <a:pt x="90" y="238"/>
                  </a:cubicBezTo>
                  <a:cubicBezTo>
                    <a:pt x="42" y="238"/>
                    <a:pt x="0" y="201"/>
                    <a:pt x="0" y="119"/>
                  </a:cubicBezTo>
                  <a:cubicBezTo>
                    <a:pt x="0" y="37"/>
                    <a:pt x="45" y="0"/>
                    <a:pt x="90" y="0"/>
                  </a:cubicBezTo>
                  <a:cubicBezTo>
                    <a:pt x="138" y="0"/>
                    <a:pt x="180" y="37"/>
                    <a:pt x="180" y="119"/>
                  </a:cubicBezTo>
                  <a:close/>
                  <a:moveTo>
                    <a:pt x="138" y="121"/>
                  </a:moveTo>
                  <a:cubicBezTo>
                    <a:pt x="138" y="57"/>
                    <a:pt x="117" y="34"/>
                    <a:pt x="90" y="34"/>
                  </a:cubicBezTo>
                  <a:cubicBezTo>
                    <a:pt x="64" y="34"/>
                    <a:pt x="42" y="58"/>
                    <a:pt x="42" y="121"/>
                  </a:cubicBezTo>
                  <a:cubicBezTo>
                    <a:pt x="42" y="185"/>
                    <a:pt x="64" y="209"/>
                    <a:pt x="90" y="209"/>
                  </a:cubicBezTo>
                  <a:cubicBezTo>
                    <a:pt x="117" y="209"/>
                    <a:pt x="138" y="184"/>
                    <a:pt x="138" y="121"/>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8" name="Freeform 50">
              <a:extLst>
                <a:ext uri="{FF2B5EF4-FFF2-40B4-BE49-F238E27FC236}">
                  <a16:creationId xmlns:a16="http://schemas.microsoft.com/office/drawing/2014/main" id="{07DDEFD2-3D03-7047-9B37-A353E68EF0A7}"/>
                </a:ext>
              </a:extLst>
            </p:cNvPr>
            <p:cNvSpPr>
              <a:spLocks noChangeArrowheads="1"/>
            </p:cNvSpPr>
            <p:nvPr/>
          </p:nvSpPr>
          <p:spPr bwMode="auto">
            <a:xfrm>
              <a:off x="6402388" y="2198688"/>
              <a:ext cx="31750" cy="63500"/>
            </a:xfrm>
            <a:custGeom>
              <a:avLst/>
              <a:gdLst>
                <a:gd name="T0" fmla="*/ 0 w 89"/>
                <a:gd name="T1" fmla="*/ 32 h 176"/>
                <a:gd name="T2" fmla="*/ 0 w 89"/>
                <a:gd name="T3" fmla="*/ 3 h 176"/>
                <a:gd name="T4" fmla="*/ 37 w 89"/>
                <a:gd name="T5" fmla="*/ 3 h 176"/>
                <a:gd name="T6" fmla="*/ 37 w 89"/>
                <a:gd name="T7" fmla="*/ 35 h 176"/>
                <a:gd name="T8" fmla="*/ 37 w 89"/>
                <a:gd name="T9" fmla="*/ 35 h 176"/>
                <a:gd name="T10" fmla="*/ 80 w 89"/>
                <a:gd name="T11" fmla="*/ 0 h 176"/>
                <a:gd name="T12" fmla="*/ 88 w 89"/>
                <a:gd name="T13" fmla="*/ 0 h 176"/>
                <a:gd name="T14" fmla="*/ 88 w 89"/>
                <a:gd name="T15" fmla="*/ 40 h 176"/>
                <a:gd name="T16" fmla="*/ 77 w 89"/>
                <a:gd name="T17" fmla="*/ 38 h 176"/>
                <a:gd name="T18" fmla="*/ 43 w 89"/>
                <a:gd name="T19" fmla="*/ 80 h 176"/>
                <a:gd name="T20" fmla="*/ 43 w 89"/>
                <a:gd name="T21" fmla="*/ 175 h 176"/>
                <a:gd name="T22" fmla="*/ 3 w 89"/>
                <a:gd name="T23" fmla="*/ 175 h 176"/>
                <a:gd name="T24" fmla="*/ 0 w 89"/>
                <a:gd name="T25"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9" h="176">
                  <a:moveTo>
                    <a:pt x="0" y="32"/>
                  </a:moveTo>
                  <a:cubicBezTo>
                    <a:pt x="0" y="22"/>
                    <a:pt x="0" y="11"/>
                    <a:pt x="0" y="3"/>
                  </a:cubicBezTo>
                  <a:lnTo>
                    <a:pt x="37" y="3"/>
                  </a:lnTo>
                  <a:cubicBezTo>
                    <a:pt x="37" y="14"/>
                    <a:pt x="37" y="24"/>
                    <a:pt x="37" y="35"/>
                  </a:cubicBezTo>
                  <a:lnTo>
                    <a:pt x="37" y="35"/>
                  </a:lnTo>
                  <a:cubicBezTo>
                    <a:pt x="43" y="22"/>
                    <a:pt x="56" y="0"/>
                    <a:pt x="80" y="0"/>
                  </a:cubicBezTo>
                  <a:cubicBezTo>
                    <a:pt x="82" y="0"/>
                    <a:pt x="85" y="0"/>
                    <a:pt x="88" y="0"/>
                  </a:cubicBezTo>
                  <a:lnTo>
                    <a:pt x="88" y="40"/>
                  </a:lnTo>
                  <a:cubicBezTo>
                    <a:pt x="85" y="40"/>
                    <a:pt x="80" y="38"/>
                    <a:pt x="77" y="38"/>
                  </a:cubicBezTo>
                  <a:cubicBezTo>
                    <a:pt x="61" y="38"/>
                    <a:pt x="43" y="48"/>
                    <a:pt x="43" y="80"/>
                  </a:cubicBezTo>
                  <a:lnTo>
                    <a:pt x="43" y="175"/>
                  </a:lnTo>
                  <a:lnTo>
                    <a:pt x="3" y="175"/>
                  </a:lnTo>
                  <a:lnTo>
                    <a:pt x="0"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59" name="Freeform 51">
              <a:extLst>
                <a:ext uri="{FF2B5EF4-FFF2-40B4-BE49-F238E27FC236}">
                  <a16:creationId xmlns:a16="http://schemas.microsoft.com/office/drawing/2014/main" id="{B179C49C-DDED-8A4D-B4B0-294A761368ED}"/>
                </a:ext>
              </a:extLst>
            </p:cNvPr>
            <p:cNvSpPr>
              <a:spLocks noChangeArrowheads="1"/>
            </p:cNvSpPr>
            <p:nvPr/>
          </p:nvSpPr>
          <p:spPr bwMode="auto">
            <a:xfrm>
              <a:off x="6440488" y="2198688"/>
              <a:ext cx="52387" cy="90487"/>
            </a:xfrm>
            <a:custGeom>
              <a:avLst/>
              <a:gdLst>
                <a:gd name="T0" fmla="*/ 8 w 144"/>
                <a:gd name="T1" fmla="*/ 201 h 250"/>
                <a:gd name="T2" fmla="*/ 58 w 144"/>
                <a:gd name="T3" fmla="*/ 217 h 250"/>
                <a:gd name="T4" fmla="*/ 103 w 144"/>
                <a:gd name="T5" fmla="*/ 164 h 250"/>
                <a:gd name="T6" fmla="*/ 103 w 144"/>
                <a:gd name="T7" fmla="*/ 146 h 250"/>
                <a:gd name="T8" fmla="*/ 58 w 144"/>
                <a:gd name="T9" fmla="*/ 175 h 250"/>
                <a:gd name="T10" fmla="*/ 0 w 144"/>
                <a:gd name="T11" fmla="*/ 90 h 250"/>
                <a:gd name="T12" fmla="*/ 61 w 144"/>
                <a:gd name="T13" fmla="*/ 0 h 250"/>
                <a:gd name="T14" fmla="*/ 106 w 144"/>
                <a:gd name="T15" fmla="*/ 29 h 250"/>
                <a:gd name="T16" fmla="*/ 106 w 144"/>
                <a:gd name="T17" fmla="*/ 3 h 250"/>
                <a:gd name="T18" fmla="*/ 143 w 144"/>
                <a:gd name="T19" fmla="*/ 3 h 250"/>
                <a:gd name="T20" fmla="*/ 143 w 144"/>
                <a:gd name="T21" fmla="*/ 29 h 250"/>
                <a:gd name="T22" fmla="*/ 143 w 144"/>
                <a:gd name="T23" fmla="*/ 156 h 250"/>
                <a:gd name="T24" fmla="*/ 66 w 144"/>
                <a:gd name="T25" fmla="*/ 249 h 250"/>
                <a:gd name="T26" fmla="*/ 8 w 144"/>
                <a:gd name="T27" fmla="*/ 238 h 250"/>
                <a:gd name="T28" fmla="*/ 8 w 144"/>
                <a:gd name="T29" fmla="*/ 201 h 250"/>
                <a:gd name="T30" fmla="*/ 106 w 144"/>
                <a:gd name="T31" fmla="*/ 85 h 250"/>
                <a:gd name="T32" fmla="*/ 74 w 144"/>
                <a:gd name="T33" fmla="*/ 29 h 250"/>
                <a:gd name="T34" fmla="*/ 45 w 144"/>
                <a:gd name="T35" fmla="*/ 85 h 250"/>
                <a:gd name="T36" fmla="*/ 71 w 144"/>
                <a:gd name="T37" fmla="*/ 143 h 250"/>
                <a:gd name="T38" fmla="*/ 106 w 144"/>
                <a:gd name="T39" fmla="*/ 85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250">
                  <a:moveTo>
                    <a:pt x="8" y="201"/>
                  </a:moveTo>
                  <a:cubicBezTo>
                    <a:pt x="18" y="207"/>
                    <a:pt x="37" y="217"/>
                    <a:pt x="58" y="217"/>
                  </a:cubicBezTo>
                  <a:cubicBezTo>
                    <a:pt x="95" y="217"/>
                    <a:pt x="103" y="191"/>
                    <a:pt x="103" y="164"/>
                  </a:cubicBezTo>
                  <a:lnTo>
                    <a:pt x="103" y="146"/>
                  </a:lnTo>
                  <a:cubicBezTo>
                    <a:pt x="98" y="159"/>
                    <a:pt x="84" y="175"/>
                    <a:pt x="58" y="175"/>
                  </a:cubicBezTo>
                  <a:cubicBezTo>
                    <a:pt x="34" y="175"/>
                    <a:pt x="0" y="159"/>
                    <a:pt x="0" y="90"/>
                  </a:cubicBezTo>
                  <a:cubicBezTo>
                    <a:pt x="0" y="42"/>
                    <a:pt x="16" y="0"/>
                    <a:pt x="61" y="0"/>
                  </a:cubicBezTo>
                  <a:cubicBezTo>
                    <a:pt x="84" y="0"/>
                    <a:pt x="95" y="13"/>
                    <a:pt x="106" y="29"/>
                  </a:cubicBezTo>
                  <a:lnTo>
                    <a:pt x="106" y="3"/>
                  </a:lnTo>
                  <a:lnTo>
                    <a:pt x="143" y="3"/>
                  </a:lnTo>
                  <a:lnTo>
                    <a:pt x="143" y="29"/>
                  </a:lnTo>
                  <a:lnTo>
                    <a:pt x="143" y="156"/>
                  </a:lnTo>
                  <a:cubicBezTo>
                    <a:pt x="143" y="209"/>
                    <a:pt x="127" y="249"/>
                    <a:pt x="66" y="249"/>
                  </a:cubicBezTo>
                  <a:cubicBezTo>
                    <a:pt x="39" y="249"/>
                    <a:pt x="18" y="241"/>
                    <a:pt x="8" y="238"/>
                  </a:cubicBezTo>
                  <a:lnTo>
                    <a:pt x="8" y="201"/>
                  </a:lnTo>
                  <a:close/>
                  <a:moveTo>
                    <a:pt x="106" y="85"/>
                  </a:moveTo>
                  <a:cubicBezTo>
                    <a:pt x="106" y="48"/>
                    <a:pt x="92" y="29"/>
                    <a:pt x="74" y="29"/>
                  </a:cubicBezTo>
                  <a:cubicBezTo>
                    <a:pt x="53" y="29"/>
                    <a:pt x="45" y="50"/>
                    <a:pt x="45" y="85"/>
                  </a:cubicBezTo>
                  <a:cubicBezTo>
                    <a:pt x="45" y="127"/>
                    <a:pt x="55" y="143"/>
                    <a:pt x="71" y="143"/>
                  </a:cubicBezTo>
                  <a:cubicBezTo>
                    <a:pt x="98" y="143"/>
                    <a:pt x="106" y="125"/>
                    <a:pt x="106" y="85"/>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0" name="Freeform 52">
              <a:extLst>
                <a:ext uri="{FF2B5EF4-FFF2-40B4-BE49-F238E27FC236}">
                  <a16:creationId xmlns:a16="http://schemas.microsoft.com/office/drawing/2014/main" id="{6976E66F-7D57-3E40-9D02-CF1583D15957}"/>
                </a:ext>
              </a:extLst>
            </p:cNvPr>
            <p:cNvSpPr>
              <a:spLocks noChangeArrowheads="1"/>
            </p:cNvSpPr>
            <p:nvPr/>
          </p:nvSpPr>
          <p:spPr bwMode="auto">
            <a:xfrm>
              <a:off x="6499225" y="2198688"/>
              <a:ext cx="50800" cy="65087"/>
            </a:xfrm>
            <a:custGeom>
              <a:avLst/>
              <a:gdLst>
                <a:gd name="T0" fmla="*/ 18 w 139"/>
                <a:gd name="T1" fmla="*/ 14 h 179"/>
                <a:gd name="T2" fmla="*/ 71 w 139"/>
                <a:gd name="T3" fmla="*/ 0 h 179"/>
                <a:gd name="T4" fmla="*/ 135 w 139"/>
                <a:gd name="T5" fmla="*/ 69 h 179"/>
                <a:gd name="T6" fmla="*/ 135 w 139"/>
                <a:gd name="T7" fmla="*/ 143 h 179"/>
                <a:gd name="T8" fmla="*/ 138 w 139"/>
                <a:gd name="T9" fmla="*/ 175 h 179"/>
                <a:gd name="T10" fmla="*/ 100 w 139"/>
                <a:gd name="T11" fmla="*/ 175 h 179"/>
                <a:gd name="T12" fmla="*/ 98 w 139"/>
                <a:gd name="T13" fmla="*/ 151 h 179"/>
                <a:gd name="T14" fmla="*/ 50 w 139"/>
                <a:gd name="T15" fmla="*/ 178 h 179"/>
                <a:gd name="T16" fmla="*/ 0 w 139"/>
                <a:gd name="T17" fmla="*/ 128 h 179"/>
                <a:gd name="T18" fmla="*/ 87 w 139"/>
                <a:gd name="T19" fmla="*/ 69 h 179"/>
                <a:gd name="T20" fmla="*/ 95 w 139"/>
                <a:gd name="T21" fmla="*/ 69 h 179"/>
                <a:gd name="T22" fmla="*/ 95 w 139"/>
                <a:gd name="T23" fmla="*/ 64 h 179"/>
                <a:gd name="T24" fmla="*/ 63 w 139"/>
                <a:gd name="T25" fmla="*/ 32 h 179"/>
                <a:gd name="T26" fmla="*/ 18 w 139"/>
                <a:gd name="T27" fmla="*/ 48 h 179"/>
                <a:gd name="T28" fmla="*/ 18 w 139"/>
                <a:gd name="T29" fmla="*/ 14 h 179"/>
                <a:gd name="T30" fmla="*/ 95 w 139"/>
                <a:gd name="T31" fmla="*/ 93 h 179"/>
                <a:gd name="T32" fmla="*/ 40 w 139"/>
                <a:gd name="T33" fmla="*/ 125 h 179"/>
                <a:gd name="T34" fmla="*/ 66 w 139"/>
                <a:gd name="T35" fmla="*/ 151 h 179"/>
                <a:gd name="T36" fmla="*/ 98 w 139"/>
                <a:gd name="T37" fmla="*/ 101 h 179"/>
                <a:gd name="T38" fmla="*/ 98 w 139"/>
                <a:gd name="T39" fmla="*/ 93 h 179"/>
                <a:gd name="T40" fmla="*/ 95 w 139"/>
                <a:gd name="T41" fmla="*/ 9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9" h="179">
                  <a:moveTo>
                    <a:pt x="18" y="14"/>
                  </a:moveTo>
                  <a:cubicBezTo>
                    <a:pt x="29" y="8"/>
                    <a:pt x="45" y="0"/>
                    <a:pt x="71" y="0"/>
                  </a:cubicBezTo>
                  <a:cubicBezTo>
                    <a:pt x="124" y="0"/>
                    <a:pt x="135" y="27"/>
                    <a:pt x="135" y="69"/>
                  </a:cubicBezTo>
                  <a:lnTo>
                    <a:pt x="135" y="143"/>
                  </a:lnTo>
                  <a:cubicBezTo>
                    <a:pt x="135" y="157"/>
                    <a:pt x="135" y="167"/>
                    <a:pt x="138" y="175"/>
                  </a:cubicBezTo>
                  <a:lnTo>
                    <a:pt x="100" y="175"/>
                  </a:lnTo>
                  <a:cubicBezTo>
                    <a:pt x="98" y="167"/>
                    <a:pt x="98" y="159"/>
                    <a:pt x="98" y="151"/>
                  </a:cubicBezTo>
                  <a:cubicBezTo>
                    <a:pt x="87" y="165"/>
                    <a:pt x="74" y="178"/>
                    <a:pt x="50" y="178"/>
                  </a:cubicBezTo>
                  <a:cubicBezTo>
                    <a:pt x="24" y="178"/>
                    <a:pt x="0" y="159"/>
                    <a:pt x="0" y="128"/>
                  </a:cubicBezTo>
                  <a:cubicBezTo>
                    <a:pt x="0" y="80"/>
                    <a:pt x="37" y="69"/>
                    <a:pt x="87" y="69"/>
                  </a:cubicBezTo>
                  <a:lnTo>
                    <a:pt x="95" y="69"/>
                  </a:lnTo>
                  <a:lnTo>
                    <a:pt x="95" y="64"/>
                  </a:lnTo>
                  <a:cubicBezTo>
                    <a:pt x="95" y="48"/>
                    <a:pt x="87" y="32"/>
                    <a:pt x="63" y="32"/>
                  </a:cubicBezTo>
                  <a:cubicBezTo>
                    <a:pt x="42" y="32"/>
                    <a:pt x="26" y="43"/>
                    <a:pt x="18" y="48"/>
                  </a:cubicBezTo>
                  <a:lnTo>
                    <a:pt x="18" y="14"/>
                  </a:lnTo>
                  <a:close/>
                  <a:moveTo>
                    <a:pt x="95" y="93"/>
                  </a:moveTo>
                  <a:cubicBezTo>
                    <a:pt x="61" y="93"/>
                    <a:pt x="40" y="101"/>
                    <a:pt x="40" y="125"/>
                  </a:cubicBezTo>
                  <a:cubicBezTo>
                    <a:pt x="40" y="141"/>
                    <a:pt x="50" y="151"/>
                    <a:pt x="66" y="151"/>
                  </a:cubicBezTo>
                  <a:cubicBezTo>
                    <a:pt x="90" y="151"/>
                    <a:pt x="98" y="133"/>
                    <a:pt x="98" y="101"/>
                  </a:cubicBezTo>
                  <a:lnTo>
                    <a:pt x="98" y="93"/>
                  </a:lnTo>
                  <a:lnTo>
                    <a:pt x="95" y="93"/>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1" name="Freeform 53">
              <a:extLst>
                <a:ext uri="{FF2B5EF4-FFF2-40B4-BE49-F238E27FC236}">
                  <a16:creationId xmlns:a16="http://schemas.microsoft.com/office/drawing/2014/main" id="{588F58F8-310D-694D-BF21-0AD32BA58DD8}"/>
                </a:ext>
              </a:extLst>
            </p:cNvPr>
            <p:cNvSpPr>
              <a:spLocks noChangeArrowheads="1"/>
            </p:cNvSpPr>
            <p:nvPr/>
          </p:nvSpPr>
          <p:spPr bwMode="auto">
            <a:xfrm>
              <a:off x="6562725" y="2198688"/>
              <a:ext cx="47625" cy="63500"/>
            </a:xfrm>
            <a:custGeom>
              <a:avLst/>
              <a:gdLst>
                <a:gd name="T0" fmla="*/ 0 w 133"/>
                <a:gd name="T1" fmla="*/ 32 h 176"/>
                <a:gd name="T2" fmla="*/ 0 w 133"/>
                <a:gd name="T3" fmla="*/ 3 h 176"/>
                <a:gd name="T4" fmla="*/ 37 w 133"/>
                <a:gd name="T5" fmla="*/ 3 h 176"/>
                <a:gd name="T6" fmla="*/ 37 w 133"/>
                <a:gd name="T7" fmla="*/ 30 h 176"/>
                <a:gd name="T8" fmla="*/ 37 w 133"/>
                <a:gd name="T9" fmla="*/ 30 h 176"/>
                <a:gd name="T10" fmla="*/ 37 w 133"/>
                <a:gd name="T11" fmla="*/ 30 h 176"/>
                <a:gd name="T12" fmla="*/ 82 w 133"/>
                <a:gd name="T13" fmla="*/ 0 h 176"/>
                <a:gd name="T14" fmla="*/ 132 w 133"/>
                <a:gd name="T15" fmla="*/ 64 h 176"/>
                <a:gd name="T16" fmla="*/ 132 w 133"/>
                <a:gd name="T17" fmla="*/ 175 h 176"/>
                <a:gd name="T18" fmla="*/ 92 w 133"/>
                <a:gd name="T19" fmla="*/ 175 h 176"/>
                <a:gd name="T20" fmla="*/ 92 w 133"/>
                <a:gd name="T21" fmla="*/ 72 h 176"/>
                <a:gd name="T22" fmla="*/ 68 w 133"/>
                <a:gd name="T23" fmla="*/ 35 h 176"/>
                <a:gd name="T24" fmla="*/ 39 w 133"/>
                <a:gd name="T25" fmla="*/ 75 h 176"/>
                <a:gd name="T26" fmla="*/ 39 w 133"/>
                <a:gd name="T27" fmla="*/ 175 h 176"/>
                <a:gd name="T28" fmla="*/ 0 w 133"/>
                <a:gd name="T29" fmla="*/ 175 h 176"/>
                <a:gd name="T30" fmla="*/ 0 w 133"/>
                <a:gd name="T31"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3" h="176">
                  <a:moveTo>
                    <a:pt x="0" y="32"/>
                  </a:moveTo>
                  <a:cubicBezTo>
                    <a:pt x="0" y="22"/>
                    <a:pt x="0" y="11"/>
                    <a:pt x="0" y="3"/>
                  </a:cubicBezTo>
                  <a:lnTo>
                    <a:pt x="37" y="3"/>
                  </a:lnTo>
                  <a:cubicBezTo>
                    <a:pt x="37" y="11"/>
                    <a:pt x="37" y="22"/>
                    <a:pt x="37" y="30"/>
                  </a:cubicBezTo>
                  <a:lnTo>
                    <a:pt x="37" y="30"/>
                  </a:lnTo>
                  <a:lnTo>
                    <a:pt x="37" y="30"/>
                  </a:lnTo>
                  <a:cubicBezTo>
                    <a:pt x="42" y="19"/>
                    <a:pt x="53" y="0"/>
                    <a:pt x="82" y="0"/>
                  </a:cubicBezTo>
                  <a:cubicBezTo>
                    <a:pt x="119" y="0"/>
                    <a:pt x="132" y="30"/>
                    <a:pt x="132" y="64"/>
                  </a:cubicBezTo>
                  <a:lnTo>
                    <a:pt x="132" y="175"/>
                  </a:lnTo>
                  <a:lnTo>
                    <a:pt x="92" y="175"/>
                  </a:lnTo>
                  <a:lnTo>
                    <a:pt x="92" y="72"/>
                  </a:lnTo>
                  <a:cubicBezTo>
                    <a:pt x="92" y="45"/>
                    <a:pt x="87" y="35"/>
                    <a:pt x="68" y="35"/>
                  </a:cubicBezTo>
                  <a:cubicBezTo>
                    <a:pt x="47" y="35"/>
                    <a:pt x="39" y="53"/>
                    <a:pt x="39" y="75"/>
                  </a:cubicBezTo>
                  <a:lnTo>
                    <a:pt x="39" y="175"/>
                  </a:lnTo>
                  <a:lnTo>
                    <a:pt x="0" y="175"/>
                  </a:lnTo>
                  <a:lnTo>
                    <a:pt x="0"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2" name="Freeform 54">
              <a:extLst>
                <a:ext uri="{FF2B5EF4-FFF2-40B4-BE49-F238E27FC236}">
                  <a16:creationId xmlns:a16="http://schemas.microsoft.com/office/drawing/2014/main" id="{784992A7-8491-3E4F-8FBE-EF3923913A71}"/>
                </a:ext>
              </a:extLst>
            </p:cNvPr>
            <p:cNvSpPr>
              <a:spLocks noChangeArrowheads="1"/>
            </p:cNvSpPr>
            <p:nvPr/>
          </p:nvSpPr>
          <p:spPr bwMode="auto">
            <a:xfrm>
              <a:off x="6621463" y="2173288"/>
              <a:ext cx="15875" cy="88900"/>
            </a:xfrm>
            <a:custGeom>
              <a:avLst/>
              <a:gdLst>
                <a:gd name="T0" fmla="*/ 0 w 44"/>
                <a:gd name="T1" fmla="*/ 0 h 247"/>
                <a:gd name="T2" fmla="*/ 43 w 44"/>
                <a:gd name="T3" fmla="*/ 0 h 247"/>
                <a:gd name="T4" fmla="*/ 43 w 44"/>
                <a:gd name="T5" fmla="*/ 39 h 247"/>
                <a:gd name="T6" fmla="*/ 0 w 44"/>
                <a:gd name="T7" fmla="*/ 39 h 247"/>
                <a:gd name="T8" fmla="*/ 0 w 44"/>
                <a:gd name="T9" fmla="*/ 0 h 247"/>
                <a:gd name="T10" fmla="*/ 3 w 44"/>
                <a:gd name="T11" fmla="*/ 74 h 247"/>
                <a:gd name="T12" fmla="*/ 43 w 44"/>
                <a:gd name="T13" fmla="*/ 74 h 247"/>
                <a:gd name="T14" fmla="*/ 43 w 44"/>
                <a:gd name="T15" fmla="*/ 246 h 247"/>
                <a:gd name="T16" fmla="*/ 3 w 44"/>
                <a:gd name="T17" fmla="*/ 246 h 247"/>
                <a:gd name="T18" fmla="*/ 3 w 44"/>
                <a:gd name="T19" fmla="*/ 74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247">
                  <a:moveTo>
                    <a:pt x="0" y="0"/>
                  </a:moveTo>
                  <a:lnTo>
                    <a:pt x="43" y="0"/>
                  </a:lnTo>
                  <a:lnTo>
                    <a:pt x="43" y="39"/>
                  </a:lnTo>
                  <a:lnTo>
                    <a:pt x="0" y="39"/>
                  </a:lnTo>
                  <a:lnTo>
                    <a:pt x="0" y="0"/>
                  </a:lnTo>
                  <a:close/>
                  <a:moveTo>
                    <a:pt x="3" y="74"/>
                  </a:moveTo>
                  <a:lnTo>
                    <a:pt x="43" y="74"/>
                  </a:lnTo>
                  <a:lnTo>
                    <a:pt x="43" y="246"/>
                  </a:lnTo>
                  <a:lnTo>
                    <a:pt x="3" y="246"/>
                  </a:lnTo>
                  <a:lnTo>
                    <a:pt x="3" y="7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3" name="Freeform 55">
              <a:extLst>
                <a:ext uri="{FF2B5EF4-FFF2-40B4-BE49-F238E27FC236}">
                  <a16:creationId xmlns:a16="http://schemas.microsoft.com/office/drawing/2014/main" id="{95646E9C-A2B9-F24A-BC99-C15E3E157305}"/>
                </a:ext>
              </a:extLst>
            </p:cNvPr>
            <p:cNvSpPr>
              <a:spLocks noChangeArrowheads="1"/>
            </p:cNvSpPr>
            <p:nvPr/>
          </p:nvSpPr>
          <p:spPr bwMode="auto">
            <a:xfrm>
              <a:off x="6650038" y="2200275"/>
              <a:ext cx="41275" cy="61913"/>
            </a:xfrm>
            <a:custGeom>
              <a:avLst/>
              <a:gdLst>
                <a:gd name="T0" fmla="*/ 0 w 115"/>
                <a:gd name="T1" fmla="*/ 135 h 173"/>
                <a:gd name="T2" fmla="*/ 71 w 115"/>
                <a:gd name="T3" fmla="*/ 29 h 173"/>
                <a:gd name="T4" fmla="*/ 2 w 115"/>
                <a:gd name="T5" fmla="*/ 29 h 173"/>
                <a:gd name="T6" fmla="*/ 2 w 115"/>
                <a:gd name="T7" fmla="*/ 0 h 173"/>
                <a:gd name="T8" fmla="*/ 111 w 115"/>
                <a:gd name="T9" fmla="*/ 0 h 173"/>
                <a:gd name="T10" fmla="*/ 111 w 115"/>
                <a:gd name="T11" fmla="*/ 34 h 173"/>
                <a:gd name="T12" fmla="*/ 40 w 115"/>
                <a:gd name="T13" fmla="*/ 140 h 173"/>
                <a:gd name="T14" fmla="*/ 114 w 115"/>
                <a:gd name="T15" fmla="*/ 140 h 173"/>
                <a:gd name="T16" fmla="*/ 114 w 115"/>
                <a:gd name="T17" fmla="*/ 172 h 173"/>
                <a:gd name="T18" fmla="*/ 0 w 115"/>
                <a:gd name="T19" fmla="*/ 172 h 173"/>
                <a:gd name="T20" fmla="*/ 0 w 115"/>
                <a:gd name="T21" fmla="*/ 13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 h="173">
                  <a:moveTo>
                    <a:pt x="0" y="135"/>
                  </a:moveTo>
                  <a:lnTo>
                    <a:pt x="71" y="29"/>
                  </a:lnTo>
                  <a:lnTo>
                    <a:pt x="2" y="29"/>
                  </a:lnTo>
                  <a:lnTo>
                    <a:pt x="2" y="0"/>
                  </a:lnTo>
                  <a:lnTo>
                    <a:pt x="111" y="0"/>
                  </a:lnTo>
                  <a:lnTo>
                    <a:pt x="111" y="34"/>
                  </a:lnTo>
                  <a:lnTo>
                    <a:pt x="40" y="140"/>
                  </a:lnTo>
                  <a:lnTo>
                    <a:pt x="114" y="140"/>
                  </a:lnTo>
                  <a:lnTo>
                    <a:pt x="114" y="172"/>
                  </a:lnTo>
                  <a:lnTo>
                    <a:pt x="0" y="172"/>
                  </a:lnTo>
                  <a:lnTo>
                    <a:pt x="0" y="1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4" name="Freeform 56">
              <a:extLst>
                <a:ext uri="{FF2B5EF4-FFF2-40B4-BE49-F238E27FC236}">
                  <a16:creationId xmlns:a16="http://schemas.microsoft.com/office/drawing/2014/main" id="{779B8527-141D-6C44-A7AD-7EEAAE4CD272}"/>
                </a:ext>
              </a:extLst>
            </p:cNvPr>
            <p:cNvSpPr>
              <a:spLocks noChangeArrowheads="1"/>
            </p:cNvSpPr>
            <p:nvPr/>
          </p:nvSpPr>
          <p:spPr bwMode="auto">
            <a:xfrm>
              <a:off x="6697663" y="2198688"/>
              <a:ext cx="50800" cy="65087"/>
            </a:xfrm>
            <a:custGeom>
              <a:avLst/>
              <a:gdLst>
                <a:gd name="T0" fmla="*/ 19 w 139"/>
                <a:gd name="T1" fmla="*/ 14 h 179"/>
                <a:gd name="T2" fmla="*/ 72 w 139"/>
                <a:gd name="T3" fmla="*/ 0 h 179"/>
                <a:gd name="T4" fmla="*/ 135 w 139"/>
                <a:gd name="T5" fmla="*/ 69 h 179"/>
                <a:gd name="T6" fmla="*/ 135 w 139"/>
                <a:gd name="T7" fmla="*/ 143 h 179"/>
                <a:gd name="T8" fmla="*/ 138 w 139"/>
                <a:gd name="T9" fmla="*/ 175 h 179"/>
                <a:gd name="T10" fmla="*/ 101 w 139"/>
                <a:gd name="T11" fmla="*/ 175 h 179"/>
                <a:gd name="T12" fmla="*/ 98 w 139"/>
                <a:gd name="T13" fmla="*/ 151 h 179"/>
                <a:gd name="T14" fmla="*/ 51 w 139"/>
                <a:gd name="T15" fmla="*/ 178 h 179"/>
                <a:gd name="T16" fmla="*/ 0 w 139"/>
                <a:gd name="T17" fmla="*/ 128 h 179"/>
                <a:gd name="T18" fmla="*/ 88 w 139"/>
                <a:gd name="T19" fmla="*/ 69 h 179"/>
                <a:gd name="T20" fmla="*/ 96 w 139"/>
                <a:gd name="T21" fmla="*/ 69 h 179"/>
                <a:gd name="T22" fmla="*/ 96 w 139"/>
                <a:gd name="T23" fmla="*/ 64 h 179"/>
                <a:gd name="T24" fmla="*/ 64 w 139"/>
                <a:gd name="T25" fmla="*/ 32 h 179"/>
                <a:gd name="T26" fmla="*/ 19 w 139"/>
                <a:gd name="T27" fmla="*/ 48 h 179"/>
                <a:gd name="T28" fmla="*/ 19 w 139"/>
                <a:gd name="T29" fmla="*/ 14 h 179"/>
                <a:gd name="T30" fmla="*/ 96 w 139"/>
                <a:gd name="T31" fmla="*/ 93 h 179"/>
                <a:gd name="T32" fmla="*/ 40 w 139"/>
                <a:gd name="T33" fmla="*/ 125 h 179"/>
                <a:gd name="T34" fmla="*/ 66 w 139"/>
                <a:gd name="T35" fmla="*/ 151 h 179"/>
                <a:gd name="T36" fmla="*/ 98 w 139"/>
                <a:gd name="T37" fmla="*/ 101 h 179"/>
                <a:gd name="T38" fmla="*/ 98 w 139"/>
                <a:gd name="T39" fmla="*/ 93 h 179"/>
                <a:gd name="T40" fmla="*/ 96 w 139"/>
                <a:gd name="T41" fmla="*/ 93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9" h="179">
                  <a:moveTo>
                    <a:pt x="19" y="14"/>
                  </a:moveTo>
                  <a:cubicBezTo>
                    <a:pt x="29" y="8"/>
                    <a:pt x="45" y="0"/>
                    <a:pt x="72" y="0"/>
                  </a:cubicBezTo>
                  <a:cubicBezTo>
                    <a:pt x="122" y="0"/>
                    <a:pt x="135" y="27"/>
                    <a:pt x="135" y="69"/>
                  </a:cubicBezTo>
                  <a:lnTo>
                    <a:pt x="135" y="143"/>
                  </a:lnTo>
                  <a:cubicBezTo>
                    <a:pt x="135" y="157"/>
                    <a:pt x="135" y="167"/>
                    <a:pt x="138" y="175"/>
                  </a:cubicBezTo>
                  <a:lnTo>
                    <a:pt x="101" y="175"/>
                  </a:lnTo>
                  <a:cubicBezTo>
                    <a:pt x="98" y="167"/>
                    <a:pt x="98" y="159"/>
                    <a:pt x="98" y="151"/>
                  </a:cubicBezTo>
                  <a:cubicBezTo>
                    <a:pt x="88" y="165"/>
                    <a:pt x="74" y="178"/>
                    <a:pt x="51" y="178"/>
                  </a:cubicBezTo>
                  <a:cubicBezTo>
                    <a:pt x="24" y="178"/>
                    <a:pt x="0" y="159"/>
                    <a:pt x="0" y="128"/>
                  </a:cubicBezTo>
                  <a:cubicBezTo>
                    <a:pt x="0" y="80"/>
                    <a:pt x="37" y="69"/>
                    <a:pt x="88" y="69"/>
                  </a:cubicBezTo>
                  <a:lnTo>
                    <a:pt x="96" y="69"/>
                  </a:lnTo>
                  <a:lnTo>
                    <a:pt x="96" y="64"/>
                  </a:lnTo>
                  <a:cubicBezTo>
                    <a:pt x="96" y="48"/>
                    <a:pt x="88" y="32"/>
                    <a:pt x="64" y="32"/>
                  </a:cubicBezTo>
                  <a:cubicBezTo>
                    <a:pt x="43" y="32"/>
                    <a:pt x="27" y="43"/>
                    <a:pt x="19" y="48"/>
                  </a:cubicBezTo>
                  <a:lnTo>
                    <a:pt x="19" y="14"/>
                  </a:lnTo>
                  <a:close/>
                  <a:moveTo>
                    <a:pt x="96" y="93"/>
                  </a:moveTo>
                  <a:cubicBezTo>
                    <a:pt x="61" y="93"/>
                    <a:pt x="40" y="101"/>
                    <a:pt x="40" y="125"/>
                  </a:cubicBezTo>
                  <a:cubicBezTo>
                    <a:pt x="40" y="141"/>
                    <a:pt x="51" y="151"/>
                    <a:pt x="66" y="151"/>
                  </a:cubicBezTo>
                  <a:cubicBezTo>
                    <a:pt x="90" y="151"/>
                    <a:pt x="98" y="133"/>
                    <a:pt x="98" y="101"/>
                  </a:cubicBezTo>
                  <a:lnTo>
                    <a:pt x="98" y="93"/>
                  </a:lnTo>
                  <a:lnTo>
                    <a:pt x="96" y="93"/>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5" name="Freeform 57">
              <a:extLst>
                <a:ext uri="{FF2B5EF4-FFF2-40B4-BE49-F238E27FC236}">
                  <a16:creationId xmlns:a16="http://schemas.microsoft.com/office/drawing/2014/main" id="{DBE157E4-231F-D34C-94B0-BB8231AABB9C}"/>
                </a:ext>
              </a:extLst>
            </p:cNvPr>
            <p:cNvSpPr>
              <a:spLocks noChangeArrowheads="1"/>
            </p:cNvSpPr>
            <p:nvPr/>
          </p:nvSpPr>
          <p:spPr bwMode="auto">
            <a:xfrm>
              <a:off x="6753225" y="2181225"/>
              <a:ext cx="36513" cy="80963"/>
            </a:xfrm>
            <a:custGeom>
              <a:avLst/>
              <a:gdLst>
                <a:gd name="T0" fmla="*/ 26 w 101"/>
                <a:gd name="T1" fmla="*/ 14 h 224"/>
                <a:gd name="T2" fmla="*/ 66 w 101"/>
                <a:gd name="T3" fmla="*/ 0 h 224"/>
                <a:gd name="T4" fmla="*/ 66 w 101"/>
                <a:gd name="T5" fmla="*/ 48 h 224"/>
                <a:gd name="T6" fmla="*/ 100 w 101"/>
                <a:gd name="T7" fmla="*/ 48 h 224"/>
                <a:gd name="T8" fmla="*/ 100 w 101"/>
                <a:gd name="T9" fmla="*/ 77 h 224"/>
                <a:gd name="T10" fmla="*/ 66 w 101"/>
                <a:gd name="T11" fmla="*/ 77 h 224"/>
                <a:gd name="T12" fmla="*/ 66 w 101"/>
                <a:gd name="T13" fmla="*/ 167 h 224"/>
                <a:gd name="T14" fmla="*/ 85 w 101"/>
                <a:gd name="T15" fmla="*/ 191 h 224"/>
                <a:gd name="T16" fmla="*/ 100 w 101"/>
                <a:gd name="T17" fmla="*/ 188 h 224"/>
                <a:gd name="T18" fmla="*/ 100 w 101"/>
                <a:gd name="T19" fmla="*/ 218 h 224"/>
                <a:gd name="T20" fmla="*/ 74 w 101"/>
                <a:gd name="T21" fmla="*/ 223 h 224"/>
                <a:gd name="T22" fmla="*/ 26 w 101"/>
                <a:gd name="T23" fmla="*/ 173 h 224"/>
                <a:gd name="T24" fmla="*/ 26 w 101"/>
                <a:gd name="T25" fmla="*/ 77 h 224"/>
                <a:gd name="T26" fmla="*/ 0 w 101"/>
                <a:gd name="T27" fmla="*/ 77 h 224"/>
                <a:gd name="T28" fmla="*/ 0 w 101"/>
                <a:gd name="T29" fmla="*/ 48 h 224"/>
                <a:gd name="T30" fmla="*/ 26 w 101"/>
                <a:gd name="T31" fmla="*/ 48 h 224"/>
                <a:gd name="T32" fmla="*/ 26 w 101"/>
                <a:gd name="T33" fmla="*/ 1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1" h="224">
                  <a:moveTo>
                    <a:pt x="26" y="14"/>
                  </a:moveTo>
                  <a:lnTo>
                    <a:pt x="66" y="0"/>
                  </a:lnTo>
                  <a:lnTo>
                    <a:pt x="66" y="48"/>
                  </a:lnTo>
                  <a:lnTo>
                    <a:pt x="100" y="48"/>
                  </a:lnTo>
                  <a:lnTo>
                    <a:pt x="100" y="77"/>
                  </a:lnTo>
                  <a:lnTo>
                    <a:pt x="66" y="77"/>
                  </a:lnTo>
                  <a:lnTo>
                    <a:pt x="66" y="167"/>
                  </a:lnTo>
                  <a:cubicBezTo>
                    <a:pt x="66" y="186"/>
                    <a:pt x="71" y="191"/>
                    <a:pt x="85" y="191"/>
                  </a:cubicBezTo>
                  <a:cubicBezTo>
                    <a:pt x="92" y="191"/>
                    <a:pt x="98" y="188"/>
                    <a:pt x="100" y="188"/>
                  </a:cubicBezTo>
                  <a:lnTo>
                    <a:pt x="100" y="218"/>
                  </a:lnTo>
                  <a:cubicBezTo>
                    <a:pt x="95" y="220"/>
                    <a:pt x="85" y="223"/>
                    <a:pt x="74" y="223"/>
                  </a:cubicBezTo>
                  <a:cubicBezTo>
                    <a:pt x="45" y="223"/>
                    <a:pt x="26" y="210"/>
                    <a:pt x="26" y="173"/>
                  </a:cubicBezTo>
                  <a:lnTo>
                    <a:pt x="26" y="77"/>
                  </a:lnTo>
                  <a:lnTo>
                    <a:pt x="0" y="77"/>
                  </a:lnTo>
                  <a:lnTo>
                    <a:pt x="0" y="48"/>
                  </a:lnTo>
                  <a:lnTo>
                    <a:pt x="26" y="48"/>
                  </a:lnTo>
                  <a:lnTo>
                    <a:pt x="26" y="14"/>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6" name="Freeform 58">
              <a:extLst>
                <a:ext uri="{FF2B5EF4-FFF2-40B4-BE49-F238E27FC236}">
                  <a16:creationId xmlns:a16="http://schemas.microsoft.com/office/drawing/2014/main" id="{EDD7EFF8-F4D6-1C42-8A07-319C31C908D5}"/>
                </a:ext>
              </a:extLst>
            </p:cNvPr>
            <p:cNvSpPr>
              <a:spLocks noChangeArrowheads="1"/>
            </p:cNvSpPr>
            <p:nvPr/>
          </p:nvSpPr>
          <p:spPr bwMode="auto">
            <a:xfrm>
              <a:off x="6799263" y="2173288"/>
              <a:ext cx="15875" cy="88900"/>
            </a:xfrm>
            <a:custGeom>
              <a:avLst/>
              <a:gdLst>
                <a:gd name="T0" fmla="*/ 0 w 46"/>
                <a:gd name="T1" fmla="*/ 0 h 247"/>
                <a:gd name="T2" fmla="*/ 42 w 46"/>
                <a:gd name="T3" fmla="*/ 0 h 247"/>
                <a:gd name="T4" fmla="*/ 42 w 46"/>
                <a:gd name="T5" fmla="*/ 39 h 247"/>
                <a:gd name="T6" fmla="*/ 0 w 46"/>
                <a:gd name="T7" fmla="*/ 39 h 247"/>
                <a:gd name="T8" fmla="*/ 0 w 46"/>
                <a:gd name="T9" fmla="*/ 0 h 247"/>
                <a:gd name="T10" fmla="*/ 5 w 46"/>
                <a:gd name="T11" fmla="*/ 74 h 247"/>
                <a:gd name="T12" fmla="*/ 45 w 46"/>
                <a:gd name="T13" fmla="*/ 74 h 247"/>
                <a:gd name="T14" fmla="*/ 45 w 46"/>
                <a:gd name="T15" fmla="*/ 246 h 247"/>
                <a:gd name="T16" fmla="*/ 5 w 46"/>
                <a:gd name="T17" fmla="*/ 246 h 247"/>
                <a:gd name="T18" fmla="*/ 5 w 46"/>
                <a:gd name="T19" fmla="*/ 74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247">
                  <a:moveTo>
                    <a:pt x="0" y="0"/>
                  </a:moveTo>
                  <a:lnTo>
                    <a:pt x="42" y="0"/>
                  </a:lnTo>
                  <a:lnTo>
                    <a:pt x="42" y="39"/>
                  </a:lnTo>
                  <a:lnTo>
                    <a:pt x="0" y="39"/>
                  </a:lnTo>
                  <a:lnTo>
                    <a:pt x="0" y="0"/>
                  </a:lnTo>
                  <a:close/>
                  <a:moveTo>
                    <a:pt x="5" y="74"/>
                  </a:moveTo>
                  <a:lnTo>
                    <a:pt x="45" y="74"/>
                  </a:lnTo>
                  <a:lnTo>
                    <a:pt x="45" y="246"/>
                  </a:lnTo>
                  <a:lnTo>
                    <a:pt x="5" y="246"/>
                  </a:lnTo>
                  <a:lnTo>
                    <a:pt x="5" y="7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7" name="Freeform 59">
              <a:extLst>
                <a:ext uri="{FF2B5EF4-FFF2-40B4-BE49-F238E27FC236}">
                  <a16:creationId xmlns:a16="http://schemas.microsoft.com/office/drawing/2014/main" id="{27FC9454-7ECF-5B41-B6C1-A64F9BB39F9B}"/>
                </a:ext>
              </a:extLst>
            </p:cNvPr>
            <p:cNvSpPr>
              <a:spLocks noChangeArrowheads="1"/>
            </p:cNvSpPr>
            <p:nvPr/>
          </p:nvSpPr>
          <p:spPr bwMode="auto">
            <a:xfrm>
              <a:off x="6826250" y="2198688"/>
              <a:ext cx="53975" cy="65087"/>
            </a:xfrm>
            <a:custGeom>
              <a:avLst/>
              <a:gdLst>
                <a:gd name="T0" fmla="*/ 148 w 149"/>
                <a:gd name="T1" fmla="*/ 90 h 181"/>
                <a:gd name="T2" fmla="*/ 74 w 149"/>
                <a:gd name="T3" fmla="*/ 180 h 181"/>
                <a:gd name="T4" fmla="*/ 0 w 149"/>
                <a:gd name="T5" fmla="*/ 90 h 181"/>
                <a:gd name="T6" fmla="*/ 74 w 149"/>
                <a:gd name="T7" fmla="*/ 0 h 181"/>
                <a:gd name="T8" fmla="*/ 148 w 149"/>
                <a:gd name="T9" fmla="*/ 90 h 181"/>
                <a:gd name="T10" fmla="*/ 106 w 149"/>
                <a:gd name="T11" fmla="*/ 87 h 181"/>
                <a:gd name="T12" fmla="*/ 74 w 149"/>
                <a:gd name="T13" fmla="*/ 29 h 181"/>
                <a:gd name="T14" fmla="*/ 42 w 149"/>
                <a:gd name="T15" fmla="*/ 87 h 181"/>
                <a:gd name="T16" fmla="*/ 74 w 149"/>
                <a:gd name="T17" fmla="*/ 148 h 181"/>
                <a:gd name="T18" fmla="*/ 106 w 149"/>
                <a:gd name="T19" fmla="*/ 87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9" h="181">
                  <a:moveTo>
                    <a:pt x="148" y="90"/>
                  </a:moveTo>
                  <a:cubicBezTo>
                    <a:pt x="148" y="162"/>
                    <a:pt x="109" y="180"/>
                    <a:pt x="74" y="180"/>
                  </a:cubicBezTo>
                  <a:cubicBezTo>
                    <a:pt x="40" y="180"/>
                    <a:pt x="0" y="164"/>
                    <a:pt x="0" y="90"/>
                  </a:cubicBezTo>
                  <a:cubicBezTo>
                    <a:pt x="3" y="19"/>
                    <a:pt x="42" y="0"/>
                    <a:pt x="74" y="0"/>
                  </a:cubicBezTo>
                  <a:cubicBezTo>
                    <a:pt x="109" y="0"/>
                    <a:pt x="148" y="19"/>
                    <a:pt x="148" y="90"/>
                  </a:cubicBezTo>
                  <a:close/>
                  <a:moveTo>
                    <a:pt x="106" y="87"/>
                  </a:moveTo>
                  <a:cubicBezTo>
                    <a:pt x="106" y="58"/>
                    <a:pt x="101" y="29"/>
                    <a:pt x="74" y="29"/>
                  </a:cubicBezTo>
                  <a:cubicBezTo>
                    <a:pt x="48" y="29"/>
                    <a:pt x="42" y="61"/>
                    <a:pt x="42" y="87"/>
                  </a:cubicBezTo>
                  <a:cubicBezTo>
                    <a:pt x="42" y="117"/>
                    <a:pt x="50" y="148"/>
                    <a:pt x="74" y="148"/>
                  </a:cubicBezTo>
                  <a:cubicBezTo>
                    <a:pt x="101" y="148"/>
                    <a:pt x="106" y="117"/>
                    <a:pt x="106" y="87"/>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8" name="Freeform 60">
              <a:extLst>
                <a:ext uri="{FF2B5EF4-FFF2-40B4-BE49-F238E27FC236}">
                  <a16:creationId xmlns:a16="http://schemas.microsoft.com/office/drawing/2014/main" id="{408EF57F-8468-ED46-9498-3BFBE7D5AC86}"/>
                </a:ext>
              </a:extLst>
            </p:cNvPr>
            <p:cNvSpPr>
              <a:spLocks noChangeArrowheads="1"/>
            </p:cNvSpPr>
            <p:nvPr/>
          </p:nvSpPr>
          <p:spPr bwMode="auto">
            <a:xfrm>
              <a:off x="6891338" y="2198688"/>
              <a:ext cx="47625" cy="63500"/>
            </a:xfrm>
            <a:custGeom>
              <a:avLst/>
              <a:gdLst>
                <a:gd name="T0" fmla="*/ 0 w 133"/>
                <a:gd name="T1" fmla="*/ 32 h 176"/>
                <a:gd name="T2" fmla="*/ 0 w 133"/>
                <a:gd name="T3" fmla="*/ 3 h 176"/>
                <a:gd name="T4" fmla="*/ 37 w 133"/>
                <a:gd name="T5" fmla="*/ 3 h 176"/>
                <a:gd name="T6" fmla="*/ 37 w 133"/>
                <a:gd name="T7" fmla="*/ 30 h 176"/>
                <a:gd name="T8" fmla="*/ 37 w 133"/>
                <a:gd name="T9" fmla="*/ 30 h 176"/>
                <a:gd name="T10" fmla="*/ 37 w 133"/>
                <a:gd name="T11" fmla="*/ 30 h 176"/>
                <a:gd name="T12" fmla="*/ 82 w 133"/>
                <a:gd name="T13" fmla="*/ 0 h 176"/>
                <a:gd name="T14" fmla="*/ 132 w 133"/>
                <a:gd name="T15" fmla="*/ 64 h 176"/>
                <a:gd name="T16" fmla="*/ 132 w 133"/>
                <a:gd name="T17" fmla="*/ 175 h 176"/>
                <a:gd name="T18" fmla="*/ 92 w 133"/>
                <a:gd name="T19" fmla="*/ 175 h 176"/>
                <a:gd name="T20" fmla="*/ 92 w 133"/>
                <a:gd name="T21" fmla="*/ 72 h 176"/>
                <a:gd name="T22" fmla="*/ 69 w 133"/>
                <a:gd name="T23" fmla="*/ 35 h 176"/>
                <a:gd name="T24" fmla="*/ 39 w 133"/>
                <a:gd name="T25" fmla="*/ 75 h 176"/>
                <a:gd name="T26" fmla="*/ 39 w 133"/>
                <a:gd name="T27" fmla="*/ 175 h 176"/>
                <a:gd name="T28" fmla="*/ 0 w 133"/>
                <a:gd name="T29" fmla="*/ 175 h 176"/>
                <a:gd name="T30" fmla="*/ 0 w 133"/>
                <a:gd name="T31"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3" h="176">
                  <a:moveTo>
                    <a:pt x="0" y="32"/>
                  </a:moveTo>
                  <a:cubicBezTo>
                    <a:pt x="0" y="22"/>
                    <a:pt x="0" y="11"/>
                    <a:pt x="0" y="3"/>
                  </a:cubicBezTo>
                  <a:lnTo>
                    <a:pt x="37" y="3"/>
                  </a:lnTo>
                  <a:cubicBezTo>
                    <a:pt x="37" y="11"/>
                    <a:pt x="37" y="22"/>
                    <a:pt x="37" y="30"/>
                  </a:cubicBezTo>
                  <a:lnTo>
                    <a:pt x="37" y="30"/>
                  </a:lnTo>
                  <a:lnTo>
                    <a:pt x="37" y="30"/>
                  </a:lnTo>
                  <a:cubicBezTo>
                    <a:pt x="42" y="19"/>
                    <a:pt x="53" y="0"/>
                    <a:pt x="82" y="0"/>
                  </a:cubicBezTo>
                  <a:cubicBezTo>
                    <a:pt x="119" y="0"/>
                    <a:pt x="132" y="30"/>
                    <a:pt x="132" y="64"/>
                  </a:cubicBezTo>
                  <a:lnTo>
                    <a:pt x="132" y="175"/>
                  </a:lnTo>
                  <a:lnTo>
                    <a:pt x="92" y="175"/>
                  </a:lnTo>
                  <a:lnTo>
                    <a:pt x="92" y="72"/>
                  </a:lnTo>
                  <a:cubicBezTo>
                    <a:pt x="92" y="45"/>
                    <a:pt x="87" y="35"/>
                    <a:pt x="69" y="35"/>
                  </a:cubicBezTo>
                  <a:cubicBezTo>
                    <a:pt x="47" y="35"/>
                    <a:pt x="39" y="53"/>
                    <a:pt x="39" y="75"/>
                  </a:cubicBezTo>
                  <a:lnTo>
                    <a:pt x="39" y="175"/>
                  </a:lnTo>
                  <a:lnTo>
                    <a:pt x="0" y="175"/>
                  </a:lnTo>
                  <a:lnTo>
                    <a:pt x="0"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69" name="Freeform 61">
              <a:extLst>
                <a:ext uri="{FF2B5EF4-FFF2-40B4-BE49-F238E27FC236}">
                  <a16:creationId xmlns:a16="http://schemas.microsoft.com/office/drawing/2014/main" id="{FC8C2D41-36C7-F04D-8AC3-EAB2D32ADBB1}"/>
                </a:ext>
              </a:extLst>
            </p:cNvPr>
            <p:cNvSpPr>
              <a:spLocks noChangeArrowheads="1"/>
            </p:cNvSpPr>
            <p:nvPr/>
          </p:nvSpPr>
          <p:spPr bwMode="auto">
            <a:xfrm>
              <a:off x="5264150" y="2032000"/>
              <a:ext cx="47625" cy="84138"/>
            </a:xfrm>
            <a:custGeom>
              <a:avLst/>
              <a:gdLst>
                <a:gd name="T0" fmla="*/ 0 w 133"/>
                <a:gd name="T1" fmla="*/ 0 h 234"/>
                <a:gd name="T2" fmla="*/ 64 w 133"/>
                <a:gd name="T3" fmla="*/ 0 h 234"/>
                <a:gd name="T4" fmla="*/ 132 w 133"/>
                <a:gd name="T5" fmla="*/ 72 h 234"/>
                <a:gd name="T6" fmla="*/ 64 w 133"/>
                <a:gd name="T7" fmla="*/ 143 h 234"/>
                <a:gd name="T8" fmla="*/ 42 w 133"/>
                <a:gd name="T9" fmla="*/ 143 h 234"/>
                <a:gd name="T10" fmla="*/ 42 w 133"/>
                <a:gd name="T11" fmla="*/ 233 h 234"/>
                <a:gd name="T12" fmla="*/ 3 w 133"/>
                <a:gd name="T13" fmla="*/ 233 h 234"/>
                <a:gd name="T14" fmla="*/ 0 w 133"/>
                <a:gd name="T15" fmla="*/ 0 h 234"/>
                <a:gd name="T16" fmla="*/ 56 w 133"/>
                <a:gd name="T17" fmla="*/ 111 h 234"/>
                <a:gd name="T18" fmla="*/ 93 w 133"/>
                <a:gd name="T19" fmla="*/ 72 h 234"/>
                <a:gd name="T20" fmla="*/ 56 w 133"/>
                <a:gd name="T21" fmla="*/ 34 h 234"/>
                <a:gd name="T22" fmla="*/ 40 w 133"/>
                <a:gd name="T23" fmla="*/ 34 h 234"/>
                <a:gd name="T24" fmla="*/ 40 w 133"/>
                <a:gd name="T25" fmla="*/ 111 h 234"/>
                <a:gd name="T26" fmla="*/ 56 w 133"/>
                <a:gd name="T27" fmla="*/ 111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3" h="234">
                  <a:moveTo>
                    <a:pt x="0" y="0"/>
                  </a:moveTo>
                  <a:lnTo>
                    <a:pt x="64" y="0"/>
                  </a:lnTo>
                  <a:cubicBezTo>
                    <a:pt x="109" y="0"/>
                    <a:pt x="132" y="27"/>
                    <a:pt x="132" y="72"/>
                  </a:cubicBezTo>
                  <a:cubicBezTo>
                    <a:pt x="132" y="117"/>
                    <a:pt x="109" y="143"/>
                    <a:pt x="64" y="143"/>
                  </a:cubicBezTo>
                  <a:lnTo>
                    <a:pt x="42" y="143"/>
                  </a:lnTo>
                  <a:lnTo>
                    <a:pt x="42" y="233"/>
                  </a:lnTo>
                  <a:lnTo>
                    <a:pt x="3" y="233"/>
                  </a:lnTo>
                  <a:lnTo>
                    <a:pt x="0" y="0"/>
                  </a:lnTo>
                  <a:close/>
                  <a:moveTo>
                    <a:pt x="56" y="111"/>
                  </a:moveTo>
                  <a:cubicBezTo>
                    <a:pt x="79" y="111"/>
                    <a:pt x="93" y="98"/>
                    <a:pt x="93" y="72"/>
                  </a:cubicBezTo>
                  <a:cubicBezTo>
                    <a:pt x="93" y="45"/>
                    <a:pt x="82" y="34"/>
                    <a:pt x="56" y="34"/>
                  </a:cubicBezTo>
                  <a:lnTo>
                    <a:pt x="40" y="34"/>
                  </a:lnTo>
                  <a:lnTo>
                    <a:pt x="40" y="111"/>
                  </a:lnTo>
                  <a:lnTo>
                    <a:pt x="56" y="111"/>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0" name="Freeform 62">
              <a:extLst>
                <a:ext uri="{FF2B5EF4-FFF2-40B4-BE49-F238E27FC236}">
                  <a16:creationId xmlns:a16="http://schemas.microsoft.com/office/drawing/2014/main" id="{8FDCDAB0-9040-CE41-B43D-3A623E182BA2}"/>
                </a:ext>
              </a:extLst>
            </p:cNvPr>
            <p:cNvSpPr>
              <a:spLocks noChangeArrowheads="1"/>
            </p:cNvSpPr>
            <p:nvPr/>
          </p:nvSpPr>
          <p:spPr bwMode="auto">
            <a:xfrm>
              <a:off x="5313363" y="2052638"/>
              <a:ext cx="47625" cy="63500"/>
            </a:xfrm>
            <a:custGeom>
              <a:avLst/>
              <a:gdLst>
                <a:gd name="T0" fmla="*/ 16 w 131"/>
                <a:gd name="T1" fmla="*/ 14 h 176"/>
                <a:gd name="T2" fmla="*/ 66 w 131"/>
                <a:gd name="T3" fmla="*/ 0 h 176"/>
                <a:gd name="T4" fmla="*/ 127 w 131"/>
                <a:gd name="T5" fmla="*/ 69 h 176"/>
                <a:gd name="T6" fmla="*/ 127 w 131"/>
                <a:gd name="T7" fmla="*/ 143 h 176"/>
                <a:gd name="T8" fmla="*/ 130 w 131"/>
                <a:gd name="T9" fmla="*/ 172 h 176"/>
                <a:gd name="T10" fmla="*/ 95 w 131"/>
                <a:gd name="T11" fmla="*/ 172 h 176"/>
                <a:gd name="T12" fmla="*/ 92 w 131"/>
                <a:gd name="T13" fmla="*/ 149 h 176"/>
                <a:gd name="T14" fmla="*/ 47 w 131"/>
                <a:gd name="T15" fmla="*/ 175 h 176"/>
                <a:gd name="T16" fmla="*/ 0 w 131"/>
                <a:gd name="T17" fmla="*/ 125 h 176"/>
                <a:gd name="T18" fmla="*/ 84 w 131"/>
                <a:gd name="T19" fmla="*/ 67 h 176"/>
                <a:gd name="T20" fmla="*/ 92 w 131"/>
                <a:gd name="T21" fmla="*/ 67 h 176"/>
                <a:gd name="T22" fmla="*/ 92 w 131"/>
                <a:gd name="T23" fmla="*/ 61 h 176"/>
                <a:gd name="T24" fmla="*/ 63 w 131"/>
                <a:gd name="T25" fmla="*/ 29 h 176"/>
                <a:gd name="T26" fmla="*/ 18 w 131"/>
                <a:gd name="T27" fmla="*/ 45 h 176"/>
                <a:gd name="T28" fmla="*/ 16 w 131"/>
                <a:gd name="T29" fmla="*/ 14 h 176"/>
                <a:gd name="T30" fmla="*/ 87 w 131"/>
                <a:gd name="T31" fmla="*/ 93 h 176"/>
                <a:gd name="T32" fmla="*/ 34 w 131"/>
                <a:gd name="T33" fmla="*/ 125 h 176"/>
                <a:gd name="T34" fmla="*/ 58 w 131"/>
                <a:gd name="T35" fmla="*/ 151 h 176"/>
                <a:gd name="T36" fmla="*/ 90 w 131"/>
                <a:gd name="T37" fmla="*/ 101 h 176"/>
                <a:gd name="T38" fmla="*/ 90 w 131"/>
                <a:gd name="T39" fmla="*/ 93 h 176"/>
                <a:gd name="T40" fmla="*/ 87 w 131"/>
                <a:gd name="T41" fmla="*/ 9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176">
                  <a:moveTo>
                    <a:pt x="16" y="14"/>
                  </a:moveTo>
                  <a:cubicBezTo>
                    <a:pt x="26" y="8"/>
                    <a:pt x="42" y="0"/>
                    <a:pt x="66" y="0"/>
                  </a:cubicBezTo>
                  <a:cubicBezTo>
                    <a:pt x="116" y="0"/>
                    <a:pt x="127" y="27"/>
                    <a:pt x="127" y="69"/>
                  </a:cubicBezTo>
                  <a:lnTo>
                    <a:pt x="127" y="143"/>
                  </a:lnTo>
                  <a:cubicBezTo>
                    <a:pt x="127" y="157"/>
                    <a:pt x="127" y="167"/>
                    <a:pt x="130" y="172"/>
                  </a:cubicBezTo>
                  <a:lnTo>
                    <a:pt x="95" y="172"/>
                  </a:lnTo>
                  <a:cubicBezTo>
                    <a:pt x="92" y="164"/>
                    <a:pt x="92" y="157"/>
                    <a:pt x="92" y="149"/>
                  </a:cubicBezTo>
                  <a:cubicBezTo>
                    <a:pt x="82" y="162"/>
                    <a:pt x="71" y="175"/>
                    <a:pt x="47" y="175"/>
                  </a:cubicBezTo>
                  <a:cubicBezTo>
                    <a:pt x="24" y="175"/>
                    <a:pt x="0" y="157"/>
                    <a:pt x="0" y="125"/>
                  </a:cubicBezTo>
                  <a:cubicBezTo>
                    <a:pt x="0" y="77"/>
                    <a:pt x="34" y="67"/>
                    <a:pt x="84" y="67"/>
                  </a:cubicBezTo>
                  <a:lnTo>
                    <a:pt x="92" y="67"/>
                  </a:lnTo>
                  <a:lnTo>
                    <a:pt x="92" y="61"/>
                  </a:lnTo>
                  <a:cubicBezTo>
                    <a:pt x="92" y="45"/>
                    <a:pt x="84" y="29"/>
                    <a:pt x="63" y="29"/>
                  </a:cubicBezTo>
                  <a:cubicBezTo>
                    <a:pt x="45" y="29"/>
                    <a:pt x="26" y="40"/>
                    <a:pt x="18" y="45"/>
                  </a:cubicBezTo>
                  <a:lnTo>
                    <a:pt x="16" y="14"/>
                  </a:lnTo>
                  <a:close/>
                  <a:moveTo>
                    <a:pt x="87" y="93"/>
                  </a:moveTo>
                  <a:cubicBezTo>
                    <a:pt x="55" y="93"/>
                    <a:pt x="34" y="101"/>
                    <a:pt x="34" y="125"/>
                  </a:cubicBezTo>
                  <a:cubicBezTo>
                    <a:pt x="34" y="141"/>
                    <a:pt x="45" y="151"/>
                    <a:pt x="58" y="151"/>
                  </a:cubicBezTo>
                  <a:cubicBezTo>
                    <a:pt x="82" y="151"/>
                    <a:pt x="90" y="133"/>
                    <a:pt x="90" y="101"/>
                  </a:cubicBezTo>
                  <a:lnTo>
                    <a:pt x="90" y="93"/>
                  </a:lnTo>
                  <a:lnTo>
                    <a:pt x="87" y="93"/>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1" name="Freeform 63">
              <a:extLst>
                <a:ext uri="{FF2B5EF4-FFF2-40B4-BE49-F238E27FC236}">
                  <a16:creationId xmlns:a16="http://schemas.microsoft.com/office/drawing/2014/main" id="{69DE7FFB-46A4-0640-B108-0C74FEF86AED}"/>
                </a:ext>
              </a:extLst>
            </p:cNvPr>
            <p:cNvSpPr>
              <a:spLocks noChangeArrowheads="1"/>
            </p:cNvSpPr>
            <p:nvPr/>
          </p:nvSpPr>
          <p:spPr bwMode="auto">
            <a:xfrm>
              <a:off x="5373688" y="2052638"/>
              <a:ext cx="46037" cy="63500"/>
            </a:xfrm>
            <a:custGeom>
              <a:avLst/>
              <a:gdLst>
                <a:gd name="T0" fmla="*/ 0 w 128"/>
                <a:gd name="T1" fmla="*/ 32 h 176"/>
                <a:gd name="T2" fmla="*/ 0 w 128"/>
                <a:gd name="T3" fmla="*/ 3 h 176"/>
                <a:gd name="T4" fmla="*/ 37 w 128"/>
                <a:gd name="T5" fmla="*/ 3 h 176"/>
                <a:gd name="T6" fmla="*/ 37 w 128"/>
                <a:gd name="T7" fmla="*/ 29 h 176"/>
                <a:gd name="T8" fmla="*/ 37 w 128"/>
                <a:gd name="T9" fmla="*/ 29 h 176"/>
                <a:gd name="T10" fmla="*/ 37 w 128"/>
                <a:gd name="T11" fmla="*/ 29 h 176"/>
                <a:gd name="T12" fmla="*/ 79 w 128"/>
                <a:gd name="T13" fmla="*/ 0 h 176"/>
                <a:gd name="T14" fmla="*/ 127 w 128"/>
                <a:gd name="T15" fmla="*/ 64 h 176"/>
                <a:gd name="T16" fmla="*/ 127 w 128"/>
                <a:gd name="T17" fmla="*/ 175 h 176"/>
                <a:gd name="T18" fmla="*/ 87 w 128"/>
                <a:gd name="T19" fmla="*/ 175 h 176"/>
                <a:gd name="T20" fmla="*/ 87 w 128"/>
                <a:gd name="T21" fmla="*/ 72 h 176"/>
                <a:gd name="T22" fmla="*/ 66 w 128"/>
                <a:gd name="T23" fmla="*/ 35 h 176"/>
                <a:gd name="T24" fmla="*/ 39 w 128"/>
                <a:gd name="T25" fmla="*/ 74 h 176"/>
                <a:gd name="T26" fmla="*/ 39 w 128"/>
                <a:gd name="T27" fmla="*/ 175 h 176"/>
                <a:gd name="T28" fmla="*/ 0 w 128"/>
                <a:gd name="T29" fmla="*/ 175 h 176"/>
                <a:gd name="T30" fmla="*/ 0 w 128"/>
                <a:gd name="T31"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76">
                  <a:moveTo>
                    <a:pt x="0" y="32"/>
                  </a:moveTo>
                  <a:cubicBezTo>
                    <a:pt x="0" y="21"/>
                    <a:pt x="0" y="11"/>
                    <a:pt x="0" y="3"/>
                  </a:cubicBezTo>
                  <a:lnTo>
                    <a:pt x="37" y="3"/>
                  </a:lnTo>
                  <a:cubicBezTo>
                    <a:pt x="37" y="11"/>
                    <a:pt x="37" y="21"/>
                    <a:pt x="37" y="29"/>
                  </a:cubicBezTo>
                  <a:lnTo>
                    <a:pt x="37" y="29"/>
                  </a:lnTo>
                  <a:lnTo>
                    <a:pt x="37" y="29"/>
                  </a:lnTo>
                  <a:cubicBezTo>
                    <a:pt x="42" y="19"/>
                    <a:pt x="53" y="0"/>
                    <a:pt x="79" y="0"/>
                  </a:cubicBezTo>
                  <a:cubicBezTo>
                    <a:pt x="116" y="0"/>
                    <a:pt x="127" y="29"/>
                    <a:pt x="127" y="64"/>
                  </a:cubicBezTo>
                  <a:lnTo>
                    <a:pt x="127" y="175"/>
                  </a:lnTo>
                  <a:lnTo>
                    <a:pt x="87" y="175"/>
                  </a:lnTo>
                  <a:lnTo>
                    <a:pt x="87" y="72"/>
                  </a:lnTo>
                  <a:cubicBezTo>
                    <a:pt x="87" y="45"/>
                    <a:pt x="82" y="35"/>
                    <a:pt x="66" y="35"/>
                  </a:cubicBezTo>
                  <a:cubicBezTo>
                    <a:pt x="45" y="35"/>
                    <a:pt x="39" y="53"/>
                    <a:pt x="39" y="74"/>
                  </a:cubicBezTo>
                  <a:lnTo>
                    <a:pt x="39" y="175"/>
                  </a:lnTo>
                  <a:lnTo>
                    <a:pt x="0" y="175"/>
                  </a:lnTo>
                  <a:lnTo>
                    <a:pt x="0"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2" name="Freeform 64">
              <a:extLst>
                <a:ext uri="{FF2B5EF4-FFF2-40B4-BE49-F238E27FC236}">
                  <a16:creationId xmlns:a16="http://schemas.microsoft.com/office/drawing/2014/main" id="{59E2CE49-DCC6-8342-8567-5F0BD4D5C6AD}"/>
                </a:ext>
              </a:extLst>
            </p:cNvPr>
            <p:cNvSpPr>
              <a:spLocks noChangeArrowheads="1"/>
            </p:cNvSpPr>
            <p:nvPr/>
          </p:nvSpPr>
          <p:spPr bwMode="auto">
            <a:xfrm>
              <a:off x="5449888" y="2032000"/>
              <a:ext cx="66675" cy="84138"/>
            </a:xfrm>
            <a:custGeom>
              <a:avLst/>
              <a:gdLst>
                <a:gd name="T0" fmla="*/ 132 w 186"/>
                <a:gd name="T1" fmla="*/ 177 h 234"/>
                <a:gd name="T2" fmla="*/ 56 w 186"/>
                <a:gd name="T3" fmla="*/ 177 h 234"/>
                <a:gd name="T4" fmla="*/ 40 w 186"/>
                <a:gd name="T5" fmla="*/ 233 h 234"/>
                <a:gd name="T6" fmla="*/ 0 w 186"/>
                <a:gd name="T7" fmla="*/ 233 h 234"/>
                <a:gd name="T8" fmla="*/ 74 w 186"/>
                <a:gd name="T9" fmla="*/ 0 h 234"/>
                <a:gd name="T10" fmla="*/ 117 w 186"/>
                <a:gd name="T11" fmla="*/ 0 h 234"/>
                <a:gd name="T12" fmla="*/ 185 w 186"/>
                <a:gd name="T13" fmla="*/ 233 h 234"/>
                <a:gd name="T14" fmla="*/ 143 w 186"/>
                <a:gd name="T15" fmla="*/ 233 h 234"/>
                <a:gd name="T16" fmla="*/ 132 w 186"/>
                <a:gd name="T17" fmla="*/ 177 h 234"/>
                <a:gd name="T18" fmla="*/ 125 w 186"/>
                <a:gd name="T19" fmla="*/ 146 h 234"/>
                <a:gd name="T20" fmla="*/ 98 w 186"/>
                <a:gd name="T21" fmla="*/ 37 h 234"/>
                <a:gd name="T22" fmla="*/ 98 w 186"/>
                <a:gd name="T23" fmla="*/ 37 h 234"/>
                <a:gd name="T24" fmla="*/ 69 w 186"/>
                <a:gd name="T25" fmla="*/ 146 h 234"/>
                <a:gd name="T26" fmla="*/ 125 w 186"/>
                <a:gd name="T27" fmla="*/ 14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6" h="234">
                  <a:moveTo>
                    <a:pt x="132" y="177"/>
                  </a:moveTo>
                  <a:lnTo>
                    <a:pt x="56" y="177"/>
                  </a:lnTo>
                  <a:lnTo>
                    <a:pt x="40" y="233"/>
                  </a:lnTo>
                  <a:lnTo>
                    <a:pt x="0" y="233"/>
                  </a:lnTo>
                  <a:lnTo>
                    <a:pt x="74" y="0"/>
                  </a:lnTo>
                  <a:lnTo>
                    <a:pt x="117" y="0"/>
                  </a:lnTo>
                  <a:lnTo>
                    <a:pt x="185" y="233"/>
                  </a:lnTo>
                  <a:lnTo>
                    <a:pt x="143" y="233"/>
                  </a:lnTo>
                  <a:lnTo>
                    <a:pt x="132" y="177"/>
                  </a:lnTo>
                  <a:close/>
                  <a:moveTo>
                    <a:pt x="125" y="146"/>
                  </a:moveTo>
                  <a:lnTo>
                    <a:pt x="98" y="37"/>
                  </a:lnTo>
                  <a:lnTo>
                    <a:pt x="98" y="37"/>
                  </a:lnTo>
                  <a:lnTo>
                    <a:pt x="69" y="146"/>
                  </a:lnTo>
                  <a:lnTo>
                    <a:pt x="125" y="146"/>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3" name="Freeform 65">
              <a:extLst>
                <a:ext uri="{FF2B5EF4-FFF2-40B4-BE49-F238E27FC236}">
                  <a16:creationId xmlns:a16="http://schemas.microsoft.com/office/drawing/2014/main" id="{6A6E8720-760B-D94C-A0C8-B01C8755E0C0}"/>
                </a:ext>
              </a:extLst>
            </p:cNvPr>
            <p:cNvSpPr>
              <a:spLocks noChangeArrowheads="1"/>
            </p:cNvSpPr>
            <p:nvPr/>
          </p:nvSpPr>
          <p:spPr bwMode="auto">
            <a:xfrm>
              <a:off x="5524500" y="2052638"/>
              <a:ext cx="76200" cy="63500"/>
            </a:xfrm>
            <a:custGeom>
              <a:avLst/>
              <a:gdLst>
                <a:gd name="T0" fmla="*/ 2 w 210"/>
                <a:gd name="T1" fmla="*/ 32 h 176"/>
                <a:gd name="T2" fmla="*/ 2 w 210"/>
                <a:gd name="T3" fmla="*/ 3 h 176"/>
                <a:gd name="T4" fmla="*/ 42 w 210"/>
                <a:gd name="T5" fmla="*/ 3 h 176"/>
                <a:gd name="T6" fmla="*/ 42 w 210"/>
                <a:gd name="T7" fmla="*/ 29 h 176"/>
                <a:gd name="T8" fmla="*/ 42 w 210"/>
                <a:gd name="T9" fmla="*/ 29 h 176"/>
                <a:gd name="T10" fmla="*/ 82 w 210"/>
                <a:gd name="T11" fmla="*/ 0 h 176"/>
                <a:gd name="T12" fmla="*/ 121 w 210"/>
                <a:gd name="T13" fmla="*/ 27 h 176"/>
                <a:gd name="T14" fmla="*/ 164 w 210"/>
                <a:gd name="T15" fmla="*/ 0 h 176"/>
                <a:gd name="T16" fmla="*/ 209 w 210"/>
                <a:gd name="T17" fmla="*/ 69 h 176"/>
                <a:gd name="T18" fmla="*/ 209 w 210"/>
                <a:gd name="T19" fmla="*/ 175 h 176"/>
                <a:gd name="T20" fmla="*/ 169 w 210"/>
                <a:gd name="T21" fmla="*/ 175 h 176"/>
                <a:gd name="T22" fmla="*/ 169 w 210"/>
                <a:gd name="T23" fmla="*/ 67 h 176"/>
                <a:gd name="T24" fmla="*/ 148 w 210"/>
                <a:gd name="T25" fmla="*/ 35 h 176"/>
                <a:gd name="T26" fmla="*/ 121 w 210"/>
                <a:gd name="T27" fmla="*/ 72 h 176"/>
                <a:gd name="T28" fmla="*/ 121 w 210"/>
                <a:gd name="T29" fmla="*/ 175 h 176"/>
                <a:gd name="T30" fmla="*/ 87 w 210"/>
                <a:gd name="T31" fmla="*/ 175 h 176"/>
                <a:gd name="T32" fmla="*/ 87 w 210"/>
                <a:gd name="T33" fmla="*/ 67 h 176"/>
                <a:gd name="T34" fmla="*/ 66 w 210"/>
                <a:gd name="T35" fmla="*/ 35 h 176"/>
                <a:gd name="T36" fmla="*/ 39 w 210"/>
                <a:gd name="T37" fmla="*/ 72 h 176"/>
                <a:gd name="T38" fmla="*/ 39 w 210"/>
                <a:gd name="T39" fmla="*/ 175 h 176"/>
                <a:gd name="T40" fmla="*/ 0 w 210"/>
                <a:gd name="T41" fmla="*/ 175 h 176"/>
                <a:gd name="T42" fmla="*/ 2 w 210"/>
                <a:gd name="T43"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0" h="176">
                  <a:moveTo>
                    <a:pt x="2" y="32"/>
                  </a:moveTo>
                  <a:cubicBezTo>
                    <a:pt x="2" y="19"/>
                    <a:pt x="2" y="11"/>
                    <a:pt x="2" y="3"/>
                  </a:cubicBezTo>
                  <a:lnTo>
                    <a:pt x="42" y="3"/>
                  </a:lnTo>
                  <a:cubicBezTo>
                    <a:pt x="42" y="11"/>
                    <a:pt x="42" y="21"/>
                    <a:pt x="42" y="29"/>
                  </a:cubicBezTo>
                  <a:lnTo>
                    <a:pt x="42" y="29"/>
                  </a:lnTo>
                  <a:cubicBezTo>
                    <a:pt x="47" y="16"/>
                    <a:pt x="61" y="0"/>
                    <a:pt x="82" y="0"/>
                  </a:cubicBezTo>
                  <a:cubicBezTo>
                    <a:pt x="108" y="0"/>
                    <a:pt x="119" y="19"/>
                    <a:pt x="121" y="27"/>
                  </a:cubicBezTo>
                  <a:cubicBezTo>
                    <a:pt x="129" y="14"/>
                    <a:pt x="140" y="0"/>
                    <a:pt x="164" y="0"/>
                  </a:cubicBezTo>
                  <a:cubicBezTo>
                    <a:pt x="198" y="0"/>
                    <a:pt x="209" y="27"/>
                    <a:pt x="209" y="69"/>
                  </a:cubicBezTo>
                  <a:lnTo>
                    <a:pt x="209" y="175"/>
                  </a:lnTo>
                  <a:lnTo>
                    <a:pt x="169" y="175"/>
                  </a:lnTo>
                  <a:lnTo>
                    <a:pt x="169" y="67"/>
                  </a:lnTo>
                  <a:cubicBezTo>
                    <a:pt x="169" y="45"/>
                    <a:pt x="164" y="35"/>
                    <a:pt x="148" y="35"/>
                  </a:cubicBezTo>
                  <a:cubicBezTo>
                    <a:pt x="132" y="35"/>
                    <a:pt x="121" y="53"/>
                    <a:pt x="121" y="72"/>
                  </a:cubicBezTo>
                  <a:lnTo>
                    <a:pt x="121" y="175"/>
                  </a:lnTo>
                  <a:lnTo>
                    <a:pt x="87" y="175"/>
                  </a:lnTo>
                  <a:lnTo>
                    <a:pt x="87" y="67"/>
                  </a:lnTo>
                  <a:cubicBezTo>
                    <a:pt x="87" y="45"/>
                    <a:pt x="82" y="35"/>
                    <a:pt x="66" y="35"/>
                  </a:cubicBezTo>
                  <a:cubicBezTo>
                    <a:pt x="50" y="35"/>
                    <a:pt x="39" y="53"/>
                    <a:pt x="39" y="72"/>
                  </a:cubicBezTo>
                  <a:lnTo>
                    <a:pt x="39" y="175"/>
                  </a:lnTo>
                  <a:lnTo>
                    <a:pt x="0" y="175"/>
                  </a:lnTo>
                  <a:lnTo>
                    <a:pt x="2"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4" name="Freeform 66">
              <a:extLst>
                <a:ext uri="{FF2B5EF4-FFF2-40B4-BE49-F238E27FC236}">
                  <a16:creationId xmlns:a16="http://schemas.microsoft.com/office/drawing/2014/main" id="{452A92A7-7ADD-AC47-A0CC-033B3856EA25}"/>
                </a:ext>
              </a:extLst>
            </p:cNvPr>
            <p:cNvSpPr>
              <a:spLocks noChangeArrowheads="1"/>
            </p:cNvSpPr>
            <p:nvPr/>
          </p:nvSpPr>
          <p:spPr bwMode="auto">
            <a:xfrm>
              <a:off x="5613400" y="2052638"/>
              <a:ext cx="47625" cy="65087"/>
            </a:xfrm>
            <a:custGeom>
              <a:avLst/>
              <a:gdLst>
                <a:gd name="T0" fmla="*/ 122 w 131"/>
                <a:gd name="T1" fmla="*/ 167 h 179"/>
                <a:gd name="T2" fmla="*/ 74 w 131"/>
                <a:gd name="T3" fmla="*/ 178 h 179"/>
                <a:gd name="T4" fmla="*/ 0 w 131"/>
                <a:gd name="T5" fmla="*/ 90 h 179"/>
                <a:gd name="T6" fmla="*/ 66 w 131"/>
                <a:gd name="T7" fmla="*/ 0 h 179"/>
                <a:gd name="T8" fmla="*/ 130 w 131"/>
                <a:gd name="T9" fmla="*/ 93 h 179"/>
                <a:gd name="T10" fmla="*/ 130 w 131"/>
                <a:gd name="T11" fmla="*/ 101 h 179"/>
                <a:gd name="T12" fmla="*/ 37 w 131"/>
                <a:gd name="T13" fmla="*/ 101 h 179"/>
                <a:gd name="T14" fmla="*/ 77 w 131"/>
                <a:gd name="T15" fmla="*/ 149 h 179"/>
                <a:gd name="T16" fmla="*/ 119 w 131"/>
                <a:gd name="T17" fmla="*/ 135 h 179"/>
                <a:gd name="T18" fmla="*/ 122 w 131"/>
                <a:gd name="T19" fmla="*/ 167 h 179"/>
                <a:gd name="T20" fmla="*/ 93 w 131"/>
                <a:gd name="T21" fmla="*/ 74 h 179"/>
                <a:gd name="T22" fmla="*/ 66 w 131"/>
                <a:gd name="T23" fmla="*/ 29 h 179"/>
                <a:gd name="T24" fmla="*/ 37 w 131"/>
                <a:gd name="T25" fmla="*/ 74 h 179"/>
                <a:gd name="T26" fmla="*/ 93 w 131"/>
                <a:gd name="T27" fmla="*/ 7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179">
                  <a:moveTo>
                    <a:pt x="122" y="167"/>
                  </a:moveTo>
                  <a:cubicBezTo>
                    <a:pt x="114" y="170"/>
                    <a:pt x="98" y="178"/>
                    <a:pt x="74" y="178"/>
                  </a:cubicBezTo>
                  <a:cubicBezTo>
                    <a:pt x="21" y="178"/>
                    <a:pt x="0" y="138"/>
                    <a:pt x="0" y="90"/>
                  </a:cubicBezTo>
                  <a:cubicBezTo>
                    <a:pt x="0" y="40"/>
                    <a:pt x="26" y="0"/>
                    <a:pt x="66" y="0"/>
                  </a:cubicBezTo>
                  <a:cubicBezTo>
                    <a:pt x="100" y="0"/>
                    <a:pt x="130" y="21"/>
                    <a:pt x="130" y="93"/>
                  </a:cubicBezTo>
                  <a:lnTo>
                    <a:pt x="130" y="101"/>
                  </a:lnTo>
                  <a:lnTo>
                    <a:pt x="37" y="101"/>
                  </a:lnTo>
                  <a:cubicBezTo>
                    <a:pt x="37" y="130"/>
                    <a:pt x="48" y="149"/>
                    <a:pt x="77" y="149"/>
                  </a:cubicBezTo>
                  <a:cubicBezTo>
                    <a:pt x="100" y="149"/>
                    <a:pt x="111" y="141"/>
                    <a:pt x="119" y="135"/>
                  </a:cubicBezTo>
                  <a:lnTo>
                    <a:pt x="122" y="167"/>
                  </a:lnTo>
                  <a:close/>
                  <a:moveTo>
                    <a:pt x="93" y="74"/>
                  </a:moveTo>
                  <a:cubicBezTo>
                    <a:pt x="93" y="45"/>
                    <a:pt x="82" y="29"/>
                    <a:pt x="66" y="29"/>
                  </a:cubicBezTo>
                  <a:cubicBezTo>
                    <a:pt x="45" y="29"/>
                    <a:pt x="37" y="53"/>
                    <a:pt x="37" y="74"/>
                  </a:cubicBezTo>
                  <a:lnTo>
                    <a:pt x="93" y="7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5" name="Freeform 67">
              <a:extLst>
                <a:ext uri="{FF2B5EF4-FFF2-40B4-BE49-F238E27FC236}">
                  <a16:creationId xmlns:a16="http://schemas.microsoft.com/office/drawing/2014/main" id="{E2E990EC-9BC7-F941-B10F-B56279592969}"/>
                </a:ext>
              </a:extLst>
            </p:cNvPr>
            <p:cNvSpPr>
              <a:spLocks noChangeArrowheads="1"/>
            </p:cNvSpPr>
            <p:nvPr/>
          </p:nvSpPr>
          <p:spPr bwMode="auto">
            <a:xfrm>
              <a:off x="5670550" y="2052638"/>
              <a:ext cx="30163" cy="63500"/>
            </a:xfrm>
            <a:custGeom>
              <a:avLst/>
              <a:gdLst>
                <a:gd name="T0" fmla="*/ 5 w 85"/>
                <a:gd name="T1" fmla="*/ 32 h 176"/>
                <a:gd name="T2" fmla="*/ 5 w 85"/>
                <a:gd name="T3" fmla="*/ 3 h 176"/>
                <a:gd name="T4" fmla="*/ 39 w 85"/>
                <a:gd name="T5" fmla="*/ 3 h 176"/>
                <a:gd name="T6" fmla="*/ 39 w 85"/>
                <a:gd name="T7" fmla="*/ 35 h 176"/>
                <a:gd name="T8" fmla="*/ 39 w 85"/>
                <a:gd name="T9" fmla="*/ 35 h 176"/>
                <a:gd name="T10" fmla="*/ 79 w 85"/>
                <a:gd name="T11" fmla="*/ 0 h 176"/>
                <a:gd name="T12" fmla="*/ 84 w 85"/>
                <a:gd name="T13" fmla="*/ 0 h 176"/>
                <a:gd name="T14" fmla="*/ 84 w 85"/>
                <a:gd name="T15" fmla="*/ 40 h 176"/>
                <a:gd name="T16" fmla="*/ 74 w 85"/>
                <a:gd name="T17" fmla="*/ 37 h 176"/>
                <a:gd name="T18" fmla="*/ 39 w 85"/>
                <a:gd name="T19" fmla="*/ 80 h 176"/>
                <a:gd name="T20" fmla="*/ 39 w 85"/>
                <a:gd name="T21" fmla="*/ 175 h 176"/>
                <a:gd name="T22" fmla="*/ 0 w 85"/>
                <a:gd name="T23" fmla="*/ 175 h 176"/>
                <a:gd name="T24" fmla="*/ 5 w 85"/>
                <a:gd name="T25"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5" h="176">
                  <a:moveTo>
                    <a:pt x="5" y="32"/>
                  </a:moveTo>
                  <a:cubicBezTo>
                    <a:pt x="5" y="21"/>
                    <a:pt x="5" y="11"/>
                    <a:pt x="5" y="3"/>
                  </a:cubicBezTo>
                  <a:lnTo>
                    <a:pt x="39" y="3"/>
                  </a:lnTo>
                  <a:cubicBezTo>
                    <a:pt x="39" y="14"/>
                    <a:pt x="39" y="24"/>
                    <a:pt x="39" y="35"/>
                  </a:cubicBezTo>
                  <a:lnTo>
                    <a:pt x="39" y="35"/>
                  </a:lnTo>
                  <a:cubicBezTo>
                    <a:pt x="45" y="21"/>
                    <a:pt x="55" y="0"/>
                    <a:pt x="79" y="0"/>
                  </a:cubicBezTo>
                  <a:cubicBezTo>
                    <a:pt x="82" y="0"/>
                    <a:pt x="84" y="0"/>
                    <a:pt x="84" y="0"/>
                  </a:cubicBezTo>
                  <a:lnTo>
                    <a:pt x="84" y="40"/>
                  </a:lnTo>
                  <a:cubicBezTo>
                    <a:pt x="82" y="40"/>
                    <a:pt x="77" y="37"/>
                    <a:pt x="74" y="37"/>
                  </a:cubicBezTo>
                  <a:cubicBezTo>
                    <a:pt x="58" y="37"/>
                    <a:pt x="39" y="48"/>
                    <a:pt x="39" y="80"/>
                  </a:cubicBezTo>
                  <a:lnTo>
                    <a:pt x="39" y="175"/>
                  </a:lnTo>
                  <a:lnTo>
                    <a:pt x="0" y="175"/>
                  </a:lnTo>
                  <a:lnTo>
                    <a:pt x="5"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6" name="Freeform 68">
              <a:extLst>
                <a:ext uri="{FF2B5EF4-FFF2-40B4-BE49-F238E27FC236}">
                  <a16:creationId xmlns:a16="http://schemas.microsoft.com/office/drawing/2014/main" id="{B863502A-5D3E-0540-8675-D5092C21AECF}"/>
                </a:ext>
              </a:extLst>
            </p:cNvPr>
            <p:cNvSpPr>
              <a:spLocks noChangeArrowheads="1"/>
            </p:cNvSpPr>
            <p:nvPr/>
          </p:nvSpPr>
          <p:spPr bwMode="auto">
            <a:xfrm>
              <a:off x="5713413" y="2027238"/>
              <a:ext cx="14287" cy="88900"/>
            </a:xfrm>
            <a:custGeom>
              <a:avLst/>
              <a:gdLst>
                <a:gd name="T0" fmla="*/ 0 w 41"/>
                <a:gd name="T1" fmla="*/ 0 h 245"/>
                <a:gd name="T2" fmla="*/ 40 w 41"/>
                <a:gd name="T3" fmla="*/ 0 h 245"/>
                <a:gd name="T4" fmla="*/ 40 w 41"/>
                <a:gd name="T5" fmla="*/ 40 h 245"/>
                <a:gd name="T6" fmla="*/ 0 w 41"/>
                <a:gd name="T7" fmla="*/ 40 h 245"/>
                <a:gd name="T8" fmla="*/ 0 w 41"/>
                <a:gd name="T9" fmla="*/ 0 h 245"/>
                <a:gd name="T10" fmla="*/ 0 w 41"/>
                <a:gd name="T11" fmla="*/ 72 h 245"/>
                <a:gd name="T12" fmla="*/ 40 w 41"/>
                <a:gd name="T13" fmla="*/ 72 h 245"/>
                <a:gd name="T14" fmla="*/ 40 w 41"/>
                <a:gd name="T15" fmla="*/ 244 h 245"/>
                <a:gd name="T16" fmla="*/ 0 w 41"/>
                <a:gd name="T17" fmla="*/ 244 h 245"/>
                <a:gd name="T18" fmla="*/ 0 w 41"/>
                <a:gd name="T19" fmla="*/ 72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45">
                  <a:moveTo>
                    <a:pt x="0" y="0"/>
                  </a:moveTo>
                  <a:lnTo>
                    <a:pt x="40" y="0"/>
                  </a:lnTo>
                  <a:lnTo>
                    <a:pt x="40" y="40"/>
                  </a:lnTo>
                  <a:lnTo>
                    <a:pt x="0" y="40"/>
                  </a:lnTo>
                  <a:lnTo>
                    <a:pt x="0" y="0"/>
                  </a:lnTo>
                  <a:close/>
                  <a:moveTo>
                    <a:pt x="0" y="72"/>
                  </a:moveTo>
                  <a:lnTo>
                    <a:pt x="40" y="72"/>
                  </a:lnTo>
                  <a:lnTo>
                    <a:pt x="40" y="244"/>
                  </a:lnTo>
                  <a:lnTo>
                    <a:pt x="0" y="244"/>
                  </a:lnTo>
                  <a:lnTo>
                    <a:pt x="0" y="72"/>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7" name="Freeform 69">
              <a:extLst>
                <a:ext uri="{FF2B5EF4-FFF2-40B4-BE49-F238E27FC236}">
                  <a16:creationId xmlns:a16="http://schemas.microsoft.com/office/drawing/2014/main" id="{B3906449-A84A-A940-A29D-F4FF89AB5124}"/>
                </a:ext>
              </a:extLst>
            </p:cNvPr>
            <p:cNvSpPr>
              <a:spLocks noChangeArrowheads="1"/>
            </p:cNvSpPr>
            <p:nvPr/>
          </p:nvSpPr>
          <p:spPr bwMode="auto">
            <a:xfrm>
              <a:off x="5741988" y="2054225"/>
              <a:ext cx="41275" cy="63500"/>
            </a:xfrm>
            <a:custGeom>
              <a:avLst/>
              <a:gdLst>
                <a:gd name="T0" fmla="*/ 112 w 113"/>
                <a:gd name="T1" fmla="*/ 169 h 178"/>
                <a:gd name="T2" fmla="*/ 74 w 113"/>
                <a:gd name="T3" fmla="*/ 177 h 178"/>
                <a:gd name="T4" fmla="*/ 0 w 113"/>
                <a:gd name="T5" fmla="*/ 90 h 178"/>
                <a:gd name="T6" fmla="*/ 77 w 113"/>
                <a:gd name="T7" fmla="*/ 0 h 178"/>
                <a:gd name="T8" fmla="*/ 112 w 113"/>
                <a:gd name="T9" fmla="*/ 8 h 178"/>
                <a:gd name="T10" fmla="*/ 109 w 113"/>
                <a:gd name="T11" fmla="*/ 40 h 178"/>
                <a:gd name="T12" fmla="*/ 82 w 113"/>
                <a:gd name="T13" fmla="*/ 32 h 178"/>
                <a:gd name="T14" fmla="*/ 40 w 113"/>
                <a:gd name="T15" fmla="*/ 90 h 178"/>
                <a:gd name="T16" fmla="*/ 85 w 113"/>
                <a:gd name="T17" fmla="*/ 146 h 178"/>
                <a:gd name="T18" fmla="*/ 112 w 113"/>
                <a:gd name="T19" fmla="*/ 138 h 178"/>
                <a:gd name="T20" fmla="*/ 112 w 113"/>
                <a:gd name="T21" fmla="*/ 16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78">
                  <a:moveTo>
                    <a:pt x="112" y="169"/>
                  </a:moveTo>
                  <a:cubicBezTo>
                    <a:pt x="104" y="172"/>
                    <a:pt x="90" y="177"/>
                    <a:pt x="74" y="177"/>
                  </a:cubicBezTo>
                  <a:cubicBezTo>
                    <a:pt x="22" y="177"/>
                    <a:pt x="0" y="138"/>
                    <a:pt x="0" y="90"/>
                  </a:cubicBezTo>
                  <a:cubicBezTo>
                    <a:pt x="0" y="40"/>
                    <a:pt x="24" y="0"/>
                    <a:pt x="77" y="0"/>
                  </a:cubicBezTo>
                  <a:cubicBezTo>
                    <a:pt x="90" y="0"/>
                    <a:pt x="104" y="5"/>
                    <a:pt x="112" y="8"/>
                  </a:cubicBezTo>
                  <a:lnTo>
                    <a:pt x="109" y="40"/>
                  </a:lnTo>
                  <a:cubicBezTo>
                    <a:pt x="101" y="37"/>
                    <a:pt x="93" y="32"/>
                    <a:pt x="82" y="32"/>
                  </a:cubicBezTo>
                  <a:cubicBezTo>
                    <a:pt x="53" y="32"/>
                    <a:pt x="40" y="53"/>
                    <a:pt x="40" y="90"/>
                  </a:cubicBezTo>
                  <a:cubicBezTo>
                    <a:pt x="40" y="122"/>
                    <a:pt x="53" y="146"/>
                    <a:pt x="85" y="146"/>
                  </a:cubicBezTo>
                  <a:cubicBezTo>
                    <a:pt x="96" y="146"/>
                    <a:pt x="106" y="140"/>
                    <a:pt x="112" y="138"/>
                  </a:cubicBezTo>
                  <a:lnTo>
                    <a:pt x="112" y="169"/>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8" name="Freeform 70">
              <a:extLst>
                <a:ext uri="{FF2B5EF4-FFF2-40B4-BE49-F238E27FC236}">
                  <a16:creationId xmlns:a16="http://schemas.microsoft.com/office/drawing/2014/main" id="{DA875ADE-EAA3-D048-BE52-0F3C71CED558}"/>
                </a:ext>
              </a:extLst>
            </p:cNvPr>
            <p:cNvSpPr>
              <a:spLocks noChangeArrowheads="1"/>
            </p:cNvSpPr>
            <p:nvPr/>
          </p:nvSpPr>
          <p:spPr bwMode="auto">
            <a:xfrm>
              <a:off x="5788025" y="2052638"/>
              <a:ext cx="47625" cy="63500"/>
            </a:xfrm>
            <a:custGeom>
              <a:avLst/>
              <a:gdLst>
                <a:gd name="T0" fmla="*/ 16 w 131"/>
                <a:gd name="T1" fmla="*/ 14 h 176"/>
                <a:gd name="T2" fmla="*/ 66 w 131"/>
                <a:gd name="T3" fmla="*/ 0 h 176"/>
                <a:gd name="T4" fmla="*/ 127 w 131"/>
                <a:gd name="T5" fmla="*/ 69 h 176"/>
                <a:gd name="T6" fmla="*/ 127 w 131"/>
                <a:gd name="T7" fmla="*/ 143 h 176"/>
                <a:gd name="T8" fmla="*/ 130 w 131"/>
                <a:gd name="T9" fmla="*/ 172 h 176"/>
                <a:gd name="T10" fmla="*/ 95 w 131"/>
                <a:gd name="T11" fmla="*/ 172 h 176"/>
                <a:gd name="T12" fmla="*/ 93 w 131"/>
                <a:gd name="T13" fmla="*/ 149 h 176"/>
                <a:gd name="T14" fmla="*/ 48 w 131"/>
                <a:gd name="T15" fmla="*/ 175 h 176"/>
                <a:gd name="T16" fmla="*/ 0 w 131"/>
                <a:gd name="T17" fmla="*/ 125 h 176"/>
                <a:gd name="T18" fmla="*/ 85 w 131"/>
                <a:gd name="T19" fmla="*/ 67 h 176"/>
                <a:gd name="T20" fmla="*/ 93 w 131"/>
                <a:gd name="T21" fmla="*/ 67 h 176"/>
                <a:gd name="T22" fmla="*/ 93 w 131"/>
                <a:gd name="T23" fmla="*/ 61 h 176"/>
                <a:gd name="T24" fmla="*/ 64 w 131"/>
                <a:gd name="T25" fmla="*/ 29 h 176"/>
                <a:gd name="T26" fmla="*/ 19 w 131"/>
                <a:gd name="T27" fmla="*/ 45 h 176"/>
                <a:gd name="T28" fmla="*/ 16 w 131"/>
                <a:gd name="T29" fmla="*/ 14 h 176"/>
                <a:gd name="T30" fmla="*/ 90 w 131"/>
                <a:gd name="T31" fmla="*/ 93 h 176"/>
                <a:gd name="T32" fmla="*/ 37 w 131"/>
                <a:gd name="T33" fmla="*/ 125 h 176"/>
                <a:gd name="T34" fmla="*/ 61 w 131"/>
                <a:gd name="T35" fmla="*/ 151 h 176"/>
                <a:gd name="T36" fmla="*/ 93 w 131"/>
                <a:gd name="T37" fmla="*/ 101 h 176"/>
                <a:gd name="T38" fmla="*/ 93 w 131"/>
                <a:gd name="T39" fmla="*/ 93 h 176"/>
                <a:gd name="T40" fmla="*/ 90 w 131"/>
                <a:gd name="T41" fmla="*/ 9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176">
                  <a:moveTo>
                    <a:pt x="16" y="14"/>
                  </a:moveTo>
                  <a:cubicBezTo>
                    <a:pt x="27" y="8"/>
                    <a:pt x="42" y="0"/>
                    <a:pt x="66" y="0"/>
                  </a:cubicBezTo>
                  <a:cubicBezTo>
                    <a:pt x="117" y="0"/>
                    <a:pt x="127" y="27"/>
                    <a:pt x="127" y="69"/>
                  </a:cubicBezTo>
                  <a:lnTo>
                    <a:pt x="127" y="143"/>
                  </a:lnTo>
                  <a:cubicBezTo>
                    <a:pt x="127" y="157"/>
                    <a:pt x="127" y="167"/>
                    <a:pt x="130" y="172"/>
                  </a:cubicBezTo>
                  <a:lnTo>
                    <a:pt x="95" y="172"/>
                  </a:lnTo>
                  <a:cubicBezTo>
                    <a:pt x="93" y="164"/>
                    <a:pt x="93" y="157"/>
                    <a:pt x="93" y="149"/>
                  </a:cubicBezTo>
                  <a:cubicBezTo>
                    <a:pt x="82" y="162"/>
                    <a:pt x="72" y="175"/>
                    <a:pt x="48" y="175"/>
                  </a:cubicBezTo>
                  <a:cubicBezTo>
                    <a:pt x="24" y="175"/>
                    <a:pt x="0" y="157"/>
                    <a:pt x="0" y="125"/>
                  </a:cubicBezTo>
                  <a:cubicBezTo>
                    <a:pt x="0" y="77"/>
                    <a:pt x="35" y="67"/>
                    <a:pt x="85" y="67"/>
                  </a:cubicBezTo>
                  <a:lnTo>
                    <a:pt x="93" y="67"/>
                  </a:lnTo>
                  <a:lnTo>
                    <a:pt x="93" y="61"/>
                  </a:lnTo>
                  <a:cubicBezTo>
                    <a:pt x="93" y="45"/>
                    <a:pt x="85" y="29"/>
                    <a:pt x="64" y="29"/>
                  </a:cubicBezTo>
                  <a:cubicBezTo>
                    <a:pt x="45" y="29"/>
                    <a:pt x="27" y="40"/>
                    <a:pt x="19" y="45"/>
                  </a:cubicBezTo>
                  <a:lnTo>
                    <a:pt x="16" y="14"/>
                  </a:lnTo>
                  <a:close/>
                  <a:moveTo>
                    <a:pt x="90" y="93"/>
                  </a:moveTo>
                  <a:cubicBezTo>
                    <a:pt x="58" y="93"/>
                    <a:pt x="37" y="101"/>
                    <a:pt x="37" y="125"/>
                  </a:cubicBezTo>
                  <a:cubicBezTo>
                    <a:pt x="37" y="141"/>
                    <a:pt x="48" y="151"/>
                    <a:pt x="61" y="151"/>
                  </a:cubicBezTo>
                  <a:cubicBezTo>
                    <a:pt x="85" y="151"/>
                    <a:pt x="93" y="133"/>
                    <a:pt x="93" y="101"/>
                  </a:cubicBezTo>
                  <a:lnTo>
                    <a:pt x="93" y="93"/>
                  </a:lnTo>
                  <a:lnTo>
                    <a:pt x="90" y="93"/>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79" name="Freeform 71">
              <a:extLst>
                <a:ext uri="{FF2B5EF4-FFF2-40B4-BE49-F238E27FC236}">
                  <a16:creationId xmlns:a16="http://schemas.microsoft.com/office/drawing/2014/main" id="{670AB4FB-CB25-8744-8BE6-7A54ACE91440}"/>
                </a:ext>
              </a:extLst>
            </p:cNvPr>
            <p:cNvSpPr>
              <a:spLocks noChangeArrowheads="1"/>
            </p:cNvSpPr>
            <p:nvPr/>
          </p:nvSpPr>
          <p:spPr bwMode="auto">
            <a:xfrm>
              <a:off x="5848350" y="2052638"/>
              <a:ext cx="46038" cy="63500"/>
            </a:xfrm>
            <a:custGeom>
              <a:avLst/>
              <a:gdLst>
                <a:gd name="T0" fmla="*/ 0 w 128"/>
                <a:gd name="T1" fmla="*/ 32 h 176"/>
                <a:gd name="T2" fmla="*/ 0 w 128"/>
                <a:gd name="T3" fmla="*/ 3 h 176"/>
                <a:gd name="T4" fmla="*/ 37 w 128"/>
                <a:gd name="T5" fmla="*/ 3 h 176"/>
                <a:gd name="T6" fmla="*/ 37 w 128"/>
                <a:gd name="T7" fmla="*/ 29 h 176"/>
                <a:gd name="T8" fmla="*/ 37 w 128"/>
                <a:gd name="T9" fmla="*/ 29 h 176"/>
                <a:gd name="T10" fmla="*/ 37 w 128"/>
                <a:gd name="T11" fmla="*/ 29 h 176"/>
                <a:gd name="T12" fmla="*/ 79 w 128"/>
                <a:gd name="T13" fmla="*/ 0 h 176"/>
                <a:gd name="T14" fmla="*/ 127 w 128"/>
                <a:gd name="T15" fmla="*/ 64 h 176"/>
                <a:gd name="T16" fmla="*/ 127 w 128"/>
                <a:gd name="T17" fmla="*/ 175 h 176"/>
                <a:gd name="T18" fmla="*/ 87 w 128"/>
                <a:gd name="T19" fmla="*/ 175 h 176"/>
                <a:gd name="T20" fmla="*/ 87 w 128"/>
                <a:gd name="T21" fmla="*/ 72 h 176"/>
                <a:gd name="T22" fmla="*/ 66 w 128"/>
                <a:gd name="T23" fmla="*/ 35 h 176"/>
                <a:gd name="T24" fmla="*/ 40 w 128"/>
                <a:gd name="T25" fmla="*/ 74 h 176"/>
                <a:gd name="T26" fmla="*/ 40 w 128"/>
                <a:gd name="T27" fmla="*/ 175 h 176"/>
                <a:gd name="T28" fmla="*/ 0 w 128"/>
                <a:gd name="T29" fmla="*/ 175 h 176"/>
                <a:gd name="T30" fmla="*/ 0 w 128"/>
                <a:gd name="T31"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76">
                  <a:moveTo>
                    <a:pt x="0" y="32"/>
                  </a:moveTo>
                  <a:cubicBezTo>
                    <a:pt x="0" y="21"/>
                    <a:pt x="0" y="11"/>
                    <a:pt x="0" y="3"/>
                  </a:cubicBezTo>
                  <a:lnTo>
                    <a:pt x="37" y="3"/>
                  </a:lnTo>
                  <a:cubicBezTo>
                    <a:pt x="37" y="11"/>
                    <a:pt x="37" y="21"/>
                    <a:pt x="37" y="29"/>
                  </a:cubicBezTo>
                  <a:lnTo>
                    <a:pt x="37" y="29"/>
                  </a:lnTo>
                  <a:lnTo>
                    <a:pt x="37" y="29"/>
                  </a:lnTo>
                  <a:cubicBezTo>
                    <a:pt x="42" y="19"/>
                    <a:pt x="53" y="0"/>
                    <a:pt x="79" y="0"/>
                  </a:cubicBezTo>
                  <a:cubicBezTo>
                    <a:pt x="116" y="0"/>
                    <a:pt x="127" y="29"/>
                    <a:pt x="127" y="64"/>
                  </a:cubicBezTo>
                  <a:lnTo>
                    <a:pt x="127" y="175"/>
                  </a:lnTo>
                  <a:lnTo>
                    <a:pt x="87" y="175"/>
                  </a:lnTo>
                  <a:lnTo>
                    <a:pt x="87" y="72"/>
                  </a:lnTo>
                  <a:cubicBezTo>
                    <a:pt x="87" y="45"/>
                    <a:pt x="82" y="35"/>
                    <a:pt x="66" y="35"/>
                  </a:cubicBezTo>
                  <a:cubicBezTo>
                    <a:pt x="45" y="35"/>
                    <a:pt x="40" y="53"/>
                    <a:pt x="40" y="74"/>
                  </a:cubicBezTo>
                  <a:lnTo>
                    <a:pt x="40" y="175"/>
                  </a:lnTo>
                  <a:lnTo>
                    <a:pt x="0" y="175"/>
                  </a:lnTo>
                  <a:lnTo>
                    <a:pt x="0" y="3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0" name="Freeform 72">
              <a:extLst>
                <a:ext uri="{FF2B5EF4-FFF2-40B4-BE49-F238E27FC236}">
                  <a16:creationId xmlns:a16="http://schemas.microsoft.com/office/drawing/2014/main" id="{9FCB3C3F-91F7-A142-952E-B246780554EC}"/>
                </a:ext>
              </a:extLst>
            </p:cNvPr>
            <p:cNvSpPr>
              <a:spLocks noChangeArrowheads="1"/>
            </p:cNvSpPr>
            <p:nvPr/>
          </p:nvSpPr>
          <p:spPr bwMode="auto">
            <a:xfrm>
              <a:off x="5264150" y="2136775"/>
              <a:ext cx="52388" cy="84138"/>
            </a:xfrm>
            <a:custGeom>
              <a:avLst/>
              <a:gdLst>
                <a:gd name="T0" fmla="*/ 0 w 146"/>
                <a:gd name="T1" fmla="*/ 0 h 234"/>
                <a:gd name="T2" fmla="*/ 39 w 146"/>
                <a:gd name="T3" fmla="*/ 0 h 234"/>
                <a:gd name="T4" fmla="*/ 39 w 146"/>
                <a:gd name="T5" fmla="*/ 95 h 234"/>
                <a:gd name="T6" fmla="*/ 103 w 146"/>
                <a:gd name="T7" fmla="*/ 95 h 234"/>
                <a:gd name="T8" fmla="*/ 103 w 146"/>
                <a:gd name="T9" fmla="*/ 0 h 234"/>
                <a:gd name="T10" fmla="*/ 145 w 146"/>
                <a:gd name="T11" fmla="*/ 0 h 234"/>
                <a:gd name="T12" fmla="*/ 145 w 146"/>
                <a:gd name="T13" fmla="*/ 233 h 234"/>
                <a:gd name="T14" fmla="*/ 103 w 146"/>
                <a:gd name="T15" fmla="*/ 233 h 234"/>
                <a:gd name="T16" fmla="*/ 103 w 146"/>
                <a:gd name="T17" fmla="*/ 130 h 234"/>
                <a:gd name="T18" fmla="*/ 39 w 146"/>
                <a:gd name="T19" fmla="*/ 130 h 234"/>
                <a:gd name="T20" fmla="*/ 39 w 146"/>
                <a:gd name="T21" fmla="*/ 233 h 234"/>
                <a:gd name="T22" fmla="*/ 0 w 146"/>
                <a:gd name="T23" fmla="*/ 233 h 234"/>
                <a:gd name="T24" fmla="*/ 0 w 146"/>
                <a:gd name="T25" fmla="*/ 0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234">
                  <a:moveTo>
                    <a:pt x="0" y="0"/>
                  </a:moveTo>
                  <a:lnTo>
                    <a:pt x="39" y="0"/>
                  </a:lnTo>
                  <a:lnTo>
                    <a:pt x="39" y="95"/>
                  </a:lnTo>
                  <a:lnTo>
                    <a:pt x="103" y="95"/>
                  </a:lnTo>
                  <a:lnTo>
                    <a:pt x="103" y="0"/>
                  </a:lnTo>
                  <a:lnTo>
                    <a:pt x="145" y="0"/>
                  </a:lnTo>
                  <a:lnTo>
                    <a:pt x="145" y="233"/>
                  </a:lnTo>
                  <a:lnTo>
                    <a:pt x="103" y="233"/>
                  </a:lnTo>
                  <a:lnTo>
                    <a:pt x="103" y="130"/>
                  </a:lnTo>
                  <a:lnTo>
                    <a:pt x="39" y="130"/>
                  </a:lnTo>
                  <a:lnTo>
                    <a:pt x="39" y="233"/>
                  </a:lnTo>
                  <a:lnTo>
                    <a:pt x="0" y="233"/>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1" name="Freeform 73">
              <a:extLst>
                <a:ext uri="{FF2B5EF4-FFF2-40B4-BE49-F238E27FC236}">
                  <a16:creationId xmlns:a16="http://schemas.microsoft.com/office/drawing/2014/main" id="{0839320D-7566-BE42-BAB3-83CC22A25EF6}"/>
                </a:ext>
              </a:extLst>
            </p:cNvPr>
            <p:cNvSpPr>
              <a:spLocks noChangeArrowheads="1"/>
            </p:cNvSpPr>
            <p:nvPr/>
          </p:nvSpPr>
          <p:spPr bwMode="auto">
            <a:xfrm>
              <a:off x="5330825" y="2157413"/>
              <a:ext cx="47625" cy="65087"/>
            </a:xfrm>
            <a:custGeom>
              <a:avLst/>
              <a:gdLst>
                <a:gd name="T0" fmla="*/ 122 w 131"/>
                <a:gd name="T1" fmla="*/ 167 h 179"/>
                <a:gd name="T2" fmla="*/ 74 w 131"/>
                <a:gd name="T3" fmla="*/ 178 h 179"/>
                <a:gd name="T4" fmla="*/ 0 w 131"/>
                <a:gd name="T5" fmla="*/ 90 h 179"/>
                <a:gd name="T6" fmla="*/ 66 w 131"/>
                <a:gd name="T7" fmla="*/ 0 h 179"/>
                <a:gd name="T8" fmla="*/ 130 w 131"/>
                <a:gd name="T9" fmla="*/ 93 h 179"/>
                <a:gd name="T10" fmla="*/ 130 w 131"/>
                <a:gd name="T11" fmla="*/ 101 h 179"/>
                <a:gd name="T12" fmla="*/ 37 w 131"/>
                <a:gd name="T13" fmla="*/ 101 h 179"/>
                <a:gd name="T14" fmla="*/ 77 w 131"/>
                <a:gd name="T15" fmla="*/ 149 h 179"/>
                <a:gd name="T16" fmla="*/ 119 w 131"/>
                <a:gd name="T17" fmla="*/ 135 h 179"/>
                <a:gd name="T18" fmla="*/ 122 w 131"/>
                <a:gd name="T19" fmla="*/ 167 h 179"/>
                <a:gd name="T20" fmla="*/ 90 w 131"/>
                <a:gd name="T21" fmla="*/ 74 h 179"/>
                <a:gd name="T22" fmla="*/ 64 w 131"/>
                <a:gd name="T23" fmla="*/ 29 h 179"/>
                <a:gd name="T24" fmla="*/ 34 w 131"/>
                <a:gd name="T25" fmla="*/ 74 h 179"/>
                <a:gd name="T26" fmla="*/ 90 w 131"/>
                <a:gd name="T27" fmla="*/ 7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1" h="179">
                  <a:moveTo>
                    <a:pt x="122" y="167"/>
                  </a:moveTo>
                  <a:cubicBezTo>
                    <a:pt x="114" y="170"/>
                    <a:pt x="98" y="178"/>
                    <a:pt x="74" y="178"/>
                  </a:cubicBezTo>
                  <a:cubicBezTo>
                    <a:pt x="21" y="178"/>
                    <a:pt x="0" y="138"/>
                    <a:pt x="0" y="90"/>
                  </a:cubicBezTo>
                  <a:cubicBezTo>
                    <a:pt x="0" y="40"/>
                    <a:pt x="27" y="0"/>
                    <a:pt x="66" y="0"/>
                  </a:cubicBezTo>
                  <a:cubicBezTo>
                    <a:pt x="101" y="0"/>
                    <a:pt x="130" y="21"/>
                    <a:pt x="130" y="93"/>
                  </a:cubicBezTo>
                  <a:lnTo>
                    <a:pt x="130" y="101"/>
                  </a:lnTo>
                  <a:lnTo>
                    <a:pt x="37" y="101"/>
                  </a:lnTo>
                  <a:cubicBezTo>
                    <a:pt x="37" y="130"/>
                    <a:pt x="48" y="149"/>
                    <a:pt x="77" y="149"/>
                  </a:cubicBezTo>
                  <a:cubicBezTo>
                    <a:pt x="101" y="149"/>
                    <a:pt x="111" y="141"/>
                    <a:pt x="119" y="135"/>
                  </a:cubicBezTo>
                  <a:lnTo>
                    <a:pt x="122" y="167"/>
                  </a:lnTo>
                  <a:close/>
                  <a:moveTo>
                    <a:pt x="90" y="74"/>
                  </a:moveTo>
                  <a:cubicBezTo>
                    <a:pt x="90" y="45"/>
                    <a:pt x="80" y="29"/>
                    <a:pt x="64" y="29"/>
                  </a:cubicBezTo>
                  <a:cubicBezTo>
                    <a:pt x="42" y="29"/>
                    <a:pt x="34" y="53"/>
                    <a:pt x="34" y="74"/>
                  </a:cubicBezTo>
                  <a:lnTo>
                    <a:pt x="90" y="7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2" name="Freeform 74">
              <a:extLst>
                <a:ext uri="{FF2B5EF4-FFF2-40B4-BE49-F238E27FC236}">
                  <a16:creationId xmlns:a16="http://schemas.microsoft.com/office/drawing/2014/main" id="{5D5EF389-EEE9-9545-BCE5-888C434ABAE8}"/>
                </a:ext>
              </a:extLst>
            </p:cNvPr>
            <p:cNvSpPr>
              <a:spLocks noChangeArrowheads="1"/>
            </p:cNvSpPr>
            <p:nvPr/>
          </p:nvSpPr>
          <p:spPr bwMode="auto">
            <a:xfrm>
              <a:off x="5386388" y="2157413"/>
              <a:ext cx="46037" cy="63500"/>
            </a:xfrm>
            <a:custGeom>
              <a:avLst/>
              <a:gdLst>
                <a:gd name="T0" fmla="*/ 16 w 130"/>
                <a:gd name="T1" fmla="*/ 13 h 176"/>
                <a:gd name="T2" fmla="*/ 66 w 130"/>
                <a:gd name="T3" fmla="*/ 0 h 176"/>
                <a:gd name="T4" fmla="*/ 127 w 130"/>
                <a:gd name="T5" fmla="*/ 69 h 176"/>
                <a:gd name="T6" fmla="*/ 127 w 130"/>
                <a:gd name="T7" fmla="*/ 143 h 176"/>
                <a:gd name="T8" fmla="*/ 129 w 130"/>
                <a:gd name="T9" fmla="*/ 172 h 176"/>
                <a:gd name="T10" fmla="*/ 95 w 130"/>
                <a:gd name="T11" fmla="*/ 172 h 176"/>
                <a:gd name="T12" fmla="*/ 92 w 130"/>
                <a:gd name="T13" fmla="*/ 149 h 176"/>
                <a:gd name="T14" fmla="*/ 47 w 130"/>
                <a:gd name="T15" fmla="*/ 175 h 176"/>
                <a:gd name="T16" fmla="*/ 0 w 130"/>
                <a:gd name="T17" fmla="*/ 125 h 176"/>
                <a:gd name="T18" fmla="*/ 84 w 130"/>
                <a:gd name="T19" fmla="*/ 66 h 176"/>
                <a:gd name="T20" fmla="*/ 92 w 130"/>
                <a:gd name="T21" fmla="*/ 66 h 176"/>
                <a:gd name="T22" fmla="*/ 92 w 130"/>
                <a:gd name="T23" fmla="*/ 61 h 176"/>
                <a:gd name="T24" fmla="*/ 63 w 130"/>
                <a:gd name="T25" fmla="*/ 29 h 176"/>
                <a:gd name="T26" fmla="*/ 18 w 130"/>
                <a:gd name="T27" fmla="*/ 45 h 176"/>
                <a:gd name="T28" fmla="*/ 16 w 130"/>
                <a:gd name="T29" fmla="*/ 13 h 176"/>
                <a:gd name="T30" fmla="*/ 90 w 130"/>
                <a:gd name="T31" fmla="*/ 90 h 176"/>
                <a:gd name="T32" fmla="*/ 37 w 130"/>
                <a:gd name="T33" fmla="*/ 122 h 176"/>
                <a:gd name="T34" fmla="*/ 61 w 130"/>
                <a:gd name="T35" fmla="*/ 149 h 176"/>
                <a:gd name="T36" fmla="*/ 92 w 130"/>
                <a:gd name="T37" fmla="*/ 98 h 176"/>
                <a:gd name="T38" fmla="*/ 92 w 130"/>
                <a:gd name="T39" fmla="*/ 90 h 176"/>
                <a:gd name="T40" fmla="*/ 90 w 130"/>
                <a:gd name="T41" fmla="*/ 9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76">
                  <a:moveTo>
                    <a:pt x="16" y="13"/>
                  </a:moveTo>
                  <a:cubicBezTo>
                    <a:pt x="26" y="8"/>
                    <a:pt x="42" y="0"/>
                    <a:pt x="66" y="0"/>
                  </a:cubicBezTo>
                  <a:cubicBezTo>
                    <a:pt x="116" y="0"/>
                    <a:pt x="127" y="27"/>
                    <a:pt x="127" y="69"/>
                  </a:cubicBezTo>
                  <a:lnTo>
                    <a:pt x="127" y="143"/>
                  </a:lnTo>
                  <a:cubicBezTo>
                    <a:pt x="127" y="156"/>
                    <a:pt x="127" y="167"/>
                    <a:pt x="129" y="172"/>
                  </a:cubicBezTo>
                  <a:lnTo>
                    <a:pt x="95" y="172"/>
                  </a:lnTo>
                  <a:cubicBezTo>
                    <a:pt x="92" y="164"/>
                    <a:pt x="92" y="156"/>
                    <a:pt x="92" y="149"/>
                  </a:cubicBezTo>
                  <a:cubicBezTo>
                    <a:pt x="82" y="162"/>
                    <a:pt x="71" y="175"/>
                    <a:pt x="47" y="175"/>
                  </a:cubicBezTo>
                  <a:cubicBezTo>
                    <a:pt x="23" y="175"/>
                    <a:pt x="0" y="156"/>
                    <a:pt x="0" y="125"/>
                  </a:cubicBezTo>
                  <a:cubicBezTo>
                    <a:pt x="0" y="77"/>
                    <a:pt x="34" y="66"/>
                    <a:pt x="84" y="66"/>
                  </a:cubicBezTo>
                  <a:lnTo>
                    <a:pt x="92" y="66"/>
                  </a:lnTo>
                  <a:lnTo>
                    <a:pt x="92" y="61"/>
                  </a:lnTo>
                  <a:cubicBezTo>
                    <a:pt x="92" y="45"/>
                    <a:pt x="84" y="29"/>
                    <a:pt x="63" y="29"/>
                  </a:cubicBezTo>
                  <a:cubicBezTo>
                    <a:pt x="45" y="29"/>
                    <a:pt x="26" y="40"/>
                    <a:pt x="18" y="45"/>
                  </a:cubicBezTo>
                  <a:lnTo>
                    <a:pt x="16" y="13"/>
                  </a:lnTo>
                  <a:close/>
                  <a:moveTo>
                    <a:pt x="90" y="90"/>
                  </a:moveTo>
                  <a:cubicBezTo>
                    <a:pt x="58" y="90"/>
                    <a:pt x="37" y="98"/>
                    <a:pt x="37" y="122"/>
                  </a:cubicBezTo>
                  <a:cubicBezTo>
                    <a:pt x="37" y="138"/>
                    <a:pt x="47" y="149"/>
                    <a:pt x="61" y="149"/>
                  </a:cubicBezTo>
                  <a:cubicBezTo>
                    <a:pt x="84" y="149"/>
                    <a:pt x="92" y="130"/>
                    <a:pt x="92" y="98"/>
                  </a:cubicBezTo>
                  <a:lnTo>
                    <a:pt x="92" y="90"/>
                  </a:lnTo>
                  <a:lnTo>
                    <a:pt x="90" y="90"/>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3" name="Freeform 75">
              <a:extLst>
                <a:ext uri="{FF2B5EF4-FFF2-40B4-BE49-F238E27FC236}">
                  <a16:creationId xmlns:a16="http://schemas.microsoft.com/office/drawing/2014/main" id="{79CABC2B-054F-7B4D-BDF0-2AEE76622B48}"/>
                </a:ext>
              </a:extLst>
            </p:cNvPr>
            <p:cNvSpPr>
              <a:spLocks noChangeArrowheads="1"/>
            </p:cNvSpPr>
            <p:nvPr/>
          </p:nvSpPr>
          <p:spPr bwMode="auto">
            <a:xfrm>
              <a:off x="5448300" y="2130425"/>
              <a:ext cx="14288" cy="90488"/>
            </a:xfrm>
            <a:custGeom>
              <a:avLst/>
              <a:gdLst>
                <a:gd name="T0" fmla="*/ 20 w 40"/>
                <a:gd name="T1" fmla="*/ 252 h 253"/>
                <a:gd name="T2" fmla="*/ 0 w 40"/>
                <a:gd name="T3" fmla="*/ 252 h 253"/>
                <a:gd name="T4" fmla="*/ 0 w 40"/>
                <a:gd name="T5" fmla="*/ 0 h 253"/>
                <a:gd name="T6" fmla="*/ 39 w 40"/>
                <a:gd name="T7" fmla="*/ 0 h 253"/>
                <a:gd name="T8" fmla="*/ 39 w 40"/>
                <a:gd name="T9" fmla="*/ 252 h 253"/>
                <a:gd name="T10" fmla="*/ 20 w 40"/>
                <a:gd name="T11" fmla="*/ 252 h 253"/>
              </a:gdLst>
              <a:ahLst/>
              <a:cxnLst>
                <a:cxn ang="0">
                  <a:pos x="T0" y="T1"/>
                </a:cxn>
                <a:cxn ang="0">
                  <a:pos x="T2" y="T3"/>
                </a:cxn>
                <a:cxn ang="0">
                  <a:pos x="T4" y="T5"/>
                </a:cxn>
                <a:cxn ang="0">
                  <a:pos x="T6" y="T7"/>
                </a:cxn>
                <a:cxn ang="0">
                  <a:pos x="T8" y="T9"/>
                </a:cxn>
                <a:cxn ang="0">
                  <a:pos x="T10" y="T11"/>
                </a:cxn>
              </a:cxnLst>
              <a:rect l="0" t="0" r="r" b="b"/>
              <a:pathLst>
                <a:path w="40" h="253">
                  <a:moveTo>
                    <a:pt x="20" y="252"/>
                  </a:moveTo>
                  <a:lnTo>
                    <a:pt x="0" y="252"/>
                  </a:lnTo>
                  <a:lnTo>
                    <a:pt x="0" y="0"/>
                  </a:lnTo>
                  <a:lnTo>
                    <a:pt x="39" y="0"/>
                  </a:lnTo>
                  <a:lnTo>
                    <a:pt x="39" y="252"/>
                  </a:lnTo>
                  <a:lnTo>
                    <a:pt x="20" y="252"/>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4" name="Freeform 76">
              <a:extLst>
                <a:ext uri="{FF2B5EF4-FFF2-40B4-BE49-F238E27FC236}">
                  <a16:creationId xmlns:a16="http://schemas.microsoft.com/office/drawing/2014/main" id="{FFDB7723-4C05-C444-9FBD-55BAAD773C0A}"/>
                </a:ext>
              </a:extLst>
            </p:cNvPr>
            <p:cNvSpPr>
              <a:spLocks noChangeArrowheads="1"/>
            </p:cNvSpPr>
            <p:nvPr/>
          </p:nvSpPr>
          <p:spPr bwMode="auto">
            <a:xfrm>
              <a:off x="5473700" y="2141538"/>
              <a:ext cx="34925" cy="80962"/>
            </a:xfrm>
            <a:custGeom>
              <a:avLst/>
              <a:gdLst>
                <a:gd name="T0" fmla="*/ 23 w 99"/>
                <a:gd name="T1" fmla="*/ 13 h 224"/>
                <a:gd name="T2" fmla="*/ 63 w 99"/>
                <a:gd name="T3" fmla="*/ 0 h 224"/>
                <a:gd name="T4" fmla="*/ 63 w 99"/>
                <a:gd name="T5" fmla="*/ 48 h 224"/>
                <a:gd name="T6" fmla="*/ 95 w 99"/>
                <a:gd name="T7" fmla="*/ 48 h 224"/>
                <a:gd name="T8" fmla="*/ 95 w 99"/>
                <a:gd name="T9" fmla="*/ 77 h 224"/>
                <a:gd name="T10" fmla="*/ 63 w 99"/>
                <a:gd name="T11" fmla="*/ 77 h 224"/>
                <a:gd name="T12" fmla="*/ 63 w 99"/>
                <a:gd name="T13" fmla="*/ 167 h 224"/>
                <a:gd name="T14" fmla="*/ 82 w 99"/>
                <a:gd name="T15" fmla="*/ 191 h 224"/>
                <a:gd name="T16" fmla="*/ 98 w 99"/>
                <a:gd name="T17" fmla="*/ 188 h 224"/>
                <a:gd name="T18" fmla="*/ 98 w 99"/>
                <a:gd name="T19" fmla="*/ 217 h 224"/>
                <a:gd name="T20" fmla="*/ 71 w 99"/>
                <a:gd name="T21" fmla="*/ 223 h 224"/>
                <a:gd name="T22" fmla="*/ 26 w 99"/>
                <a:gd name="T23" fmla="*/ 172 h 224"/>
                <a:gd name="T24" fmla="*/ 26 w 99"/>
                <a:gd name="T25" fmla="*/ 77 h 224"/>
                <a:gd name="T26" fmla="*/ 0 w 99"/>
                <a:gd name="T27" fmla="*/ 77 h 224"/>
                <a:gd name="T28" fmla="*/ 0 w 99"/>
                <a:gd name="T29" fmla="*/ 48 h 224"/>
                <a:gd name="T30" fmla="*/ 26 w 99"/>
                <a:gd name="T31" fmla="*/ 48 h 224"/>
                <a:gd name="T32" fmla="*/ 23 w 99"/>
                <a:gd name="T33" fmla="*/ 1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224">
                  <a:moveTo>
                    <a:pt x="23" y="13"/>
                  </a:moveTo>
                  <a:lnTo>
                    <a:pt x="63" y="0"/>
                  </a:lnTo>
                  <a:lnTo>
                    <a:pt x="63" y="48"/>
                  </a:lnTo>
                  <a:lnTo>
                    <a:pt x="95" y="48"/>
                  </a:lnTo>
                  <a:lnTo>
                    <a:pt x="95" y="77"/>
                  </a:lnTo>
                  <a:lnTo>
                    <a:pt x="63" y="77"/>
                  </a:lnTo>
                  <a:lnTo>
                    <a:pt x="63" y="167"/>
                  </a:lnTo>
                  <a:cubicBezTo>
                    <a:pt x="63" y="186"/>
                    <a:pt x="68" y="191"/>
                    <a:pt x="82" y="191"/>
                  </a:cubicBezTo>
                  <a:cubicBezTo>
                    <a:pt x="90" y="191"/>
                    <a:pt x="92" y="188"/>
                    <a:pt x="98" y="188"/>
                  </a:cubicBezTo>
                  <a:lnTo>
                    <a:pt x="98" y="217"/>
                  </a:lnTo>
                  <a:cubicBezTo>
                    <a:pt x="92" y="220"/>
                    <a:pt x="84" y="223"/>
                    <a:pt x="71" y="223"/>
                  </a:cubicBezTo>
                  <a:cubicBezTo>
                    <a:pt x="42" y="223"/>
                    <a:pt x="26" y="209"/>
                    <a:pt x="26" y="172"/>
                  </a:cubicBezTo>
                  <a:lnTo>
                    <a:pt x="26" y="77"/>
                  </a:lnTo>
                  <a:lnTo>
                    <a:pt x="0" y="77"/>
                  </a:lnTo>
                  <a:lnTo>
                    <a:pt x="0" y="48"/>
                  </a:lnTo>
                  <a:lnTo>
                    <a:pt x="26" y="48"/>
                  </a:lnTo>
                  <a:lnTo>
                    <a:pt x="23" y="1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5" name="Freeform 77">
              <a:extLst>
                <a:ext uri="{FF2B5EF4-FFF2-40B4-BE49-F238E27FC236}">
                  <a16:creationId xmlns:a16="http://schemas.microsoft.com/office/drawing/2014/main" id="{8049039A-8450-C549-A4FA-084BDFE9731D}"/>
                </a:ext>
              </a:extLst>
            </p:cNvPr>
            <p:cNvSpPr>
              <a:spLocks noChangeArrowheads="1"/>
            </p:cNvSpPr>
            <p:nvPr/>
          </p:nvSpPr>
          <p:spPr bwMode="auto">
            <a:xfrm>
              <a:off x="5518150" y="2130425"/>
              <a:ext cx="46038" cy="90488"/>
            </a:xfrm>
            <a:custGeom>
              <a:avLst/>
              <a:gdLst>
                <a:gd name="T0" fmla="*/ 0 w 128"/>
                <a:gd name="T1" fmla="*/ 0 h 253"/>
                <a:gd name="T2" fmla="*/ 40 w 128"/>
                <a:gd name="T3" fmla="*/ 0 h 253"/>
                <a:gd name="T4" fmla="*/ 40 w 128"/>
                <a:gd name="T5" fmla="*/ 101 h 253"/>
                <a:gd name="T6" fmla="*/ 40 w 128"/>
                <a:gd name="T7" fmla="*/ 101 h 253"/>
                <a:gd name="T8" fmla="*/ 80 w 128"/>
                <a:gd name="T9" fmla="*/ 77 h 253"/>
                <a:gd name="T10" fmla="*/ 127 w 128"/>
                <a:gd name="T11" fmla="*/ 141 h 253"/>
                <a:gd name="T12" fmla="*/ 127 w 128"/>
                <a:gd name="T13" fmla="*/ 252 h 253"/>
                <a:gd name="T14" fmla="*/ 87 w 128"/>
                <a:gd name="T15" fmla="*/ 252 h 253"/>
                <a:gd name="T16" fmla="*/ 87 w 128"/>
                <a:gd name="T17" fmla="*/ 149 h 253"/>
                <a:gd name="T18" fmla="*/ 66 w 128"/>
                <a:gd name="T19" fmla="*/ 112 h 253"/>
                <a:gd name="T20" fmla="*/ 40 w 128"/>
                <a:gd name="T21" fmla="*/ 151 h 253"/>
                <a:gd name="T22" fmla="*/ 40 w 128"/>
                <a:gd name="T23" fmla="*/ 252 h 253"/>
                <a:gd name="T24" fmla="*/ 0 w 128"/>
                <a:gd name="T25" fmla="*/ 252 h 253"/>
                <a:gd name="T26" fmla="*/ 0 w 128"/>
                <a:gd name="T27"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8" h="253">
                  <a:moveTo>
                    <a:pt x="0" y="0"/>
                  </a:moveTo>
                  <a:lnTo>
                    <a:pt x="40" y="0"/>
                  </a:lnTo>
                  <a:lnTo>
                    <a:pt x="40" y="101"/>
                  </a:lnTo>
                  <a:lnTo>
                    <a:pt x="40" y="101"/>
                  </a:lnTo>
                  <a:cubicBezTo>
                    <a:pt x="48" y="90"/>
                    <a:pt x="56" y="77"/>
                    <a:pt x="80" y="77"/>
                  </a:cubicBezTo>
                  <a:cubicBezTo>
                    <a:pt x="117" y="77"/>
                    <a:pt x="127" y="106"/>
                    <a:pt x="127" y="141"/>
                  </a:cubicBezTo>
                  <a:lnTo>
                    <a:pt x="127" y="252"/>
                  </a:lnTo>
                  <a:lnTo>
                    <a:pt x="87" y="252"/>
                  </a:lnTo>
                  <a:lnTo>
                    <a:pt x="87" y="149"/>
                  </a:lnTo>
                  <a:cubicBezTo>
                    <a:pt x="87" y="122"/>
                    <a:pt x="82" y="112"/>
                    <a:pt x="66" y="112"/>
                  </a:cubicBezTo>
                  <a:cubicBezTo>
                    <a:pt x="45" y="112"/>
                    <a:pt x="40" y="130"/>
                    <a:pt x="40" y="151"/>
                  </a:cubicBezTo>
                  <a:lnTo>
                    <a:pt x="40" y="252"/>
                  </a:lnTo>
                  <a:lnTo>
                    <a:pt x="0" y="252"/>
                  </a:lnTo>
                  <a:lnTo>
                    <a:pt x="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6" name="Freeform 78">
              <a:extLst>
                <a:ext uri="{FF2B5EF4-FFF2-40B4-BE49-F238E27FC236}">
                  <a16:creationId xmlns:a16="http://schemas.microsoft.com/office/drawing/2014/main" id="{E78802B9-51D9-6742-80E2-AA09870581B0}"/>
                </a:ext>
              </a:extLst>
            </p:cNvPr>
            <p:cNvSpPr>
              <a:spLocks noChangeArrowheads="1"/>
            </p:cNvSpPr>
            <p:nvPr/>
          </p:nvSpPr>
          <p:spPr bwMode="auto">
            <a:xfrm>
              <a:off x="5260975" y="2241550"/>
              <a:ext cx="63500" cy="85725"/>
            </a:xfrm>
            <a:custGeom>
              <a:avLst/>
              <a:gdLst>
                <a:gd name="T0" fmla="*/ 175 w 176"/>
                <a:gd name="T1" fmla="*/ 119 h 239"/>
                <a:gd name="T2" fmla="*/ 87 w 176"/>
                <a:gd name="T3" fmla="*/ 238 h 239"/>
                <a:gd name="T4" fmla="*/ 0 w 176"/>
                <a:gd name="T5" fmla="*/ 119 h 239"/>
                <a:gd name="T6" fmla="*/ 87 w 176"/>
                <a:gd name="T7" fmla="*/ 0 h 239"/>
                <a:gd name="T8" fmla="*/ 175 w 176"/>
                <a:gd name="T9" fmla="*/ 119 h 239"/>
                <a:gd name="T10" fmla="*/ 133 w 176"/>
                <a:gd name="T11" fmla="*/ 119 h 239"/>
                <a:gd name="T12" fmla="*/ 87 w 176"/>
                <a:gd name="T13" fmla="*/ 31 h 239"/>
                <a:gd name="T14" fmla="*/ 42 w 176"/>
                <a:gd name="T15" fmla="*/ 119 h 239"/>
                <a:gd name="T16" fmla="*/ 87 w 176"/>
                <a:gd name="T17" fmla="*/ 206 h 239"/>
                <a:gd name="T18" fmla="*/ 133 w 176"/>
                <a:gd name="T19" fmla="*/ 11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239">
                  <a:moveTo>
                    <a:pt x="175" y="119"/>
                  </a:moveTo>
                  <a:cubicBezTo>
                    <a:pt x="175" y="204"/>
                    <a:pt x="133" y="238"/>
                    <a:pt x="87" y="238"/>
                  </a:cubicBezTo>
                  <a:cubicBezTo>
                    <a:pt x="42" y="238"/>
                    <a:pt x="0" y="201"/>
                    <a:pt x="0" y="119"/>
                  </a:cubicBezTo>
                  <a:cubicBezTo>
                    <a:pt x="3" y="37"/>
                    <a:pt x="42" y="0"/>
                    <a:pt x="87" y="0"/>
                  </a:cubicBezTo>
                  <a:cubicBezTo>
                    <a:pt x="133" y="0"/>
                    <a:pt x="175" y="37"/>
                    <a:pt x="175" y="119"/>
                  </a:cubicBezTo>
                  <a:close/>
                  <a:moveTo>
                    <a:pt x="133" y="119"/>
                  </a:moveTo>
                  <a:cubicBezTo>
                    <a:pt x="133" y="55"/>
                    <a:pt x="111" y="31"/>
                    <a:pt x="87" y="31"/>
                  </a:cubicBezTo>
                  <a:cubicBezTo>
                    <a:pt x="61" y="31"/>
                    <a:pt x="42" y="55"/>
                    <a:pt x="42" y="119"/>
                  </a:cubicBezTo>
                  <a:cubicBezTo>
                    <a:pt x="42" y="185"/>
                    <a:pt x="64" y="206"/>
                    <a:pt x="87" y="206"/>
                  </a:cubicBezTo>
                  <a:cubicBezTo>
                    <a:pt x="114" y="206"/>
                    <a:pt x="133" y="182"/>
                    <a:pt x="133" y="119"/>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7" name="Freeform 79">
              <a:extLst>
                <a:ext uri="{FF2B5EF4-FFF2-40B4-BE49-F238E27FC236}">
                  <a16:creationId xmlns:a16="http://schemas.microsoft.com/office/drawing/2014/main" id="{9ED7B6C8-1AA4-5848-B6DC-A539ABD86AFA}"/>
                </a:ext>
              </a:extLst>
            </p:cNvPr>
            <p:cNvSpPr>
              <a:spLocks noChangeArrowheads="1"/>
            </p:cNvSpPr>
            <p:nvPr/>
          </p:nvSpPr>
          <p:spPr bwMode="auto">
            <a:xfrm>
              <a:off x="5337175" y="2263775"/>
              <a:ext cx="28575" cy="63500"/>
            </a:xfrm>
            <a:custGeom>
              <a:avLst/>
              <a:gdLst>
                <a:gd name="T0" fmla="*/ 0 w 80"/>
                <a:gd name="T1" fmla="*/ 31 h 175"/>
                <a:gd name="T2" fmla="*/ 0 w 80"/>
                <a:gd name="T3" fmla="*/ 2 h 175"/>
                <a:gd name="T4" fmla="*/ 34 w 80"/>
                <a:gd name="T5" fmla="*/ 2 h 175"/>
                <a:gd name="T6" fmla="*/ 34 w 80"/>
                <a:gd name="T7" fmla="*/ 34 h 175"/>
                <a:gd name="T8" fmla="*/ 34 w 80"/>
                <a:gd name="T9" fmla="*/ 34 h 175"/>
                <a:gd name="T10" fmla="*/ 74 w 80"/>
                <a:gd name="T11" fmla="*/ 0 h 175"/>
                <a:gd name="T12" fmla="*/ 79 w 80"/>
                <a:gd name="T13" fmla="*/ 0 h 175"/>
                <a:gd name="T14" fmla="*/ 79 w 80"/>
                <a:gd name="T15" fmla="*/ 39 h 175"/>
                <a:gd name="T16" fmla="*/ 69 w 80"/>
                <a:gd name="T17" fmla="*/ 37 h 175"/>
                <a:gd name="T18" fmla="*/ 34 w 80"/>
                <a:gd name="T19" fmla="*/ 79 h 175"/>
                <a:gd name="T20" fmla="*/ 34 w 80"/>
                <a:gd name="T21" fmla="*/ 174 h 175"/>
                <a:gd name="T22" fmla="*/ 0 w 80"/>
                <a:gd name="T23" fmla="*/ 174 h 175"/>
                <a:gd name="T24" fmla="*/ 0 w 80"/>
                <a:gd name="T25" fmla="*/ 31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5">
                  <a:moveTo>
                    <a:pt x="0" y="31"/>
                  </a:moveTo>
                  <a:cubicBezTo>
                    <a:pt x="0" y="21"/>
                    <a:pt x="0" y="10"/>
                    <a:pt x="0" y="2"/>
                  </a:cubicBezTo>
                  <a:lnTo>
                    <a:pt x="34" y="2"/>
                  </a:lnTo>
                  <a:cubicBezTo>
                    <a:pt x="34" y="13"/>
                    <a:pt x="34" y="23"/>
                    <a:pt x="34" y="34"/>
                  </a:cubicBezTo>
                  <a:lnTo>
                    <a:pt x="34" y="34"/>
                  </a:lnTo>
                  <a:cubicBezTo>
                    <a:pt x="40" y="21"/>
                    <a:pt x="50" y="0"/>
                    <a:pt x="74" y="0"/>
                  </a:cubicBezTo>
                  <a:cubicBezTo>
                    <a:pt x="77" y="0"/>
                    <a:pt x="79" y="0"/>
                    <a:pt x="79" y="0"/>
                  </a:cubicBezTo>
                  <a:lnTo>
                    <a:pt x="79" y="39"/>
                  </a:lnTo>
                  <a:cubicBezTo>
                    <a:pt x="77" y="39"/>
                    <a:pt x="71" y="37"/>
                    <a:pt x="69" y="37"/>
                  </a:cubicBezTo>
                  <a:cubicBezTo>
                    <a:pt x="53" y="37"/>
                    <a:pt x="34" y="47"/>
                    <a:pt x="34" y="79"/>
                  </a:cubicBezTo>
                  <a:lnTo>
                    <a:pt x="34" y="174"/>
                  </a:lnTo>
                  <a:lnTo>
                    <a:pt x="0" y="174"/>
                  </a:lnTo>
                  <a:lnTo>
                    <a:pt x="0" y="31"/>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8" name="Freeform 80">
              <a:extLst>
                <a:ext uri="{FF2B5EF4-FFF2-40B4-BE49-F238E27FC236}">
                  <a16:creationId xmlns:a16="http://schemas.microsoft.com/office/drawing/2014/main" id="{DB9FFAE5-285A-5940-ABD8-87DD7E3A5838}"/>
                </a:ext>
              </a:extLst>
            </p:cNvPr>
            <p:cNvSpPr>
              <a:spLocks noChangeArrowheads="1"/>
            </p:cNvSpPr>
            <p:nvPr/>
          </p:nvSpPr>
          <p:spPr bwMode="auto">
            <a:xfrm>
              <a:off x="5375275" y="2265363"/>
              <a:ext cx="49213" cy="90487"/>
            </a:xfrm>
            <a:custGeom>
              <a:avLst/>
              <a:gdLst>
                <a:gd name="T0" fmla="*/ 8 w 136"/>
                <a:gd name="T1" fmla="*/ 198 h 250"/>
                <a:gd name="T2" fmla="*/ 55 w 136"/>
                <a:gd name="T3" fmla="*/ 214 h 250"/>
                <a:gd name="T4" fmla="*/ 98 w 136"/>
                <a:gd name="T5" fmla="*/ 161 h 250"/>
                <a:gd name="T6" fmla="*/ 98 w 136"/>
                <a:gd name="T7" fmla="*/ 145 h 250"/>
                <a:gd name="T8" fmla="*/ 55 w 136"/>
                <a:gd name="T9" fmla="*/ 175 h 250"/>
                <a:gd name="T10" fmla="*/ 0 w 136"/>
                <a:gd name="T11" fmla="*/ 90 h 250"/>
                <a:gd name="T12" fmla="*/ 58 w 136"/>
                <a:gd name="T13" fmla="*/ 0 h 250"/>
                <a:gd name="T14" fmla="*/ 100 w 136"/>
                <a:gd name="T15" fmla="*/ 29 h 250"/>
                <a:gd name="T16" fmla="*/ 100 w 136"/>
                <a:gd name="T17" fmla="*/ 2 h 250"/>
                <a:gd name="T18" fmla="*/ 135 w 136"/>
                <a:gd name="T19" fmla="*/ 2 h 250"/>
                <a:gd name="T20" fmla="*/ 135 w 136"/>
                <a:gd name="T21" fmla="*/ 29 h 250"/>
                <a:gd name="T22" fmla="*/ 135 w 136"/>
                <a:gd name="T23" fmla="*/ 156 h 250"/>
                <a:gd name="T24" fmla="*/ 61 w 136"/>
                <a:gd name="T25" fmla="*/ 249 h 250"/>
                <a:gd name="T26" fmla="*/ 5 w 136"/>
                <a:gd name="T27" fmla="*/ 238 h 250"/>
                <a:gd name="T28" fmla="*/ 8 w 136"/>
                <a:gd name="T29" fmla="*/ 198 h 250"/>
                <a:gd name="T30" fmla="*/ 98 w 136"/>
                <a:gd name="T31" fmla="*/ 82 h 250"/>
                <a:gd name="T32" fmla="*/ 66 w 136"/>
                <a:gd name="T33" fmla="*/ 26 h 250"/>
                <a:gd name="T34" fmla="*/ 37 w 136"/>
                <a:gd name="T35" fmla="*/ 82 h 250"/>
                <a:gd name="T36" fmla="*/ 63 w 136"/>
                <a:gd name="T37" fmla="*/ 140 h 250"/>
                <a:gd name="T38" fmla="*/ 98 w 136"/>
                <a:gd name="T39" fmla="*/ 8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6" h="250">
                  <a:moveTo>
                    <a:pt x="8" y="198"/>
                  </a:moveTo>
                  <a:cubicBezTo>
                    <a:pt x="16" y="204"/>
                    <a:pt x="34" y="214"/>
                    <a:pt x="55" y="214"/>
                  </a:cubicBezTo>
                  <a:cubicBezTo>
                    <a:pt x="93" y="214"/>
                    <a:pt x="98" y="188"/>
                    <a:pt x="98" y="161"/>
                  </a:cubicBezTo>
                  <a:lnTo>
                    <a:pt x="98" y="145"/>
                  </a:lnTo>
                  <a:cubicBezTo>
                    <a:pt x="93" y="159"/>
                    <a:pt x="82" y="175"/>
                    <a:pt x="55" y="175"/>
                  </a:cubicBezTo>
                  <a:cubicBezTo>
                    <a:pt x="34" y="175"/>
                    <a:pt x="0" y="159"/>
                    <a:pt x="0" y="90"/>
                  </a:cubicBezTo>
                  <a:cubicBezTo>
                    <a:pt x="0" y="42"/>
                    <a:pt x="16" y="0"/>
                    <a:pt x="58" y="0"/>
                  </a:cubicBezTo>
                  <a:cubicBezTo>
                    <a:pt x="82" y="0"/>
                    <a:pt x="93" y="13"/>
                    <a:pt x="100" y="29"/>
                  </a:cubicBezTo>
                  <a:lnTo>
                    <a:pt x="100" y="2"/>
                  </a:lnTo>
                  <a:lnTo>
                    <a:pt x="135" y="2"/>
                  </a:lnTo>
                  <a:lnTo>
                    <a:pt x="135" y="29"/>
                  </a:lnTo>
                  <a:lnTo>
                    <a:pt x="135" y="156"/>
                  </a:lnTo>
                  <a:cubicBezTo>
                    <a:pt x="135" y="209"/>
                    <a:pt x="119" y="249"/>
                    <a:pt x="61" y="249"/>
                  </a:cubicBezTo>
                  <a:cubicBezTo>
                    <a:pt x="34" y="249"/>
                    <a:pt x="16" y="241"/>
                    <a:pt x="5" y="238"/>
                  </a:cubicBezTo>
                  <a:lnTo>
                    <a:pt x="8" y="198"/>
                  </a:lnTo>
                  <a:close/>
                  <a:moveTo>
                    <a:pt x="98" y="82"/>
                  </a:moveTo>
                  <a:cubicBezTo>
                    <a:pt x="98" y="45"/>
                    <a:pt x="85" y="26"/>
                    <a:pt x="66" y="26"/>
                  </a:cubicBezTo>
                  <a:cubicBezTo>
                    <a:pt x="45" y="26"/>
                    <a:pt x="37" y="47"/>
                    <a:pt x="37" y="82"/>
                  </a:cubicBezTo>
                  <a:cubicBezTo>
                    <a:pt x="37" y="124"/>
                    <a:pt x="50" y="140"/>
                    <a:pt x="63" y="140"/>
                  </a:cubicBezTo>
                  <a:cubicBezTo>
                    <a:pt x="87" y="140"/>
                    <a:pt x="98" y="122"/>
                    <a:pt x="98" y="82"/>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89" name="Freeform 81">
              <a:extLst>
                <a:ext uri="{FF2B5EF4-FFF2-40B4-BE49-F238E27FC236}">
                  <a16:creationId xmlns:a16="http://schemas.microsoft.com/office/drawing/2014/main" id="{04EFCBAC-4F38-E549-92BB-13509ED3C0AA}"/>
                </a:ext>
              </a:extLst>
            </p:cNvPr>
            <p:cNvSpPr>
              <a:spLocks noChangeArrowheads="1"/>
            </p:cNvSpPr>
            <p:nvPr/>
          </p:nvSpPr>
          <p:spPr bwMode="auto">
            <a:xfrm>
              <a:off x="5434013" y="2263775"/>
              <a:ext cx="47625" cy="63500"/>
            </a:xfrm>
            <a:custGeom>
              <a:avLst/>
              <a:gdLst>
                <a:gd name="T0" fmla="*/ 16 w 131"/>
                <a:gd name="T1" fmla="*/ 13 h 175"/>
                <a:gd name="T2" fmla="*/ 66 w 131"/>
                <a:gd name="T3" fmla="*/ 0 h 175"/>
                <a:gd name="T4" fmla="*/ 127 w 131"/>
                <a:gd name="T5" fmla="*/ 68 h 175"/>
                <a:gd name="T6" fmla="*/ 127 w 131"/>
                <a:gd name="T7" fmla="*/ 143 h 175"/>
                <a:gd name="T8" fmla="*/ 130 w 131"/>
                <a:gd name="T9" fmla="*/ 172 h 175"/>
                <a:gd name="T10" fmla="*/ 95 w 131"/>
                <a:gd name="T11" fmla="*/ 172 h 175"/>
                <a:gd name="T12" fmla="*/ 93 w 131"/>
                <a:gd name="T13" fmla="*/ 148 h 175"/>
                <a:gd name="T14" fmla="*/ 48 w 131"/>
                <a:gd name="T15" fmla="*/ 174 h 175"/>
                <a:gd name="T16" fmla="*/ 0 w 131"/>
                <a:gd name="T17" fmla="*/ 124 h 175"/>
                <a:gd name="T18" fmla="*/ 85 w 131"/>
                <a:gd name="T19" fmla="*/ 66 h 175"/>
                <a:gd name="T20" fmla="*/ 93 w 131"/>
                <a:gd name="T21" fmla="*/ 66 h 175"/>
                <a:gd name="T22" fmla="*/ 93 w 131"/>
                <a:gd name="T23" fmla="*/ 60 h 175"/>
                <a:gd name="T24" fmla="*/ 64 w 131"/>
                <a:gd name="T25" fmla="*/ 29 h 175"/>
                <a:gd name="T26" fmla="*/ 19 w 131"/>
                <a:gd name="T27" fmla="*/ 45 h 175"/>
                <a:gd name="T28" fmla="*/ 16 w 131"/>
                <a:gd name="T29" fmla="*/ 13 h 175"/>
                <a:gd name="T30" fmla="*/ 90 w 131"/>
                <a:gd name="T31" fmla="*/ 92 h 175"/>
                <a:gd name="T32" fmla="*/ 37 w 131"/>
                <a:gd name="T33" fmla="*/ 124 h 175"/>
                <a:gd name="T34" fmla="*/ 61 w 131"/>
                <a:gd name="T35" fmla="*/ 150 h 175"/>
                <a:gd name="T36" fmla="*/ 93 w 131"/>
                <a:gd name="T37" fmla="*/ 100 h 175"/>
                <a:gd name="T38" fmla="*/ 93 w 131"/>
                <a:gd name="T39" fmla="*/ 92 h 175"/>
                <a:gd name="T40" fmla="*/ 90 w 131"/>
                <a:gd name="T41" fmla="*/ 9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1" h="175">
                  <a:moveTo>
                    <a:pt x="16" y="13"/>
                  </a:moveTo>
                  <a:cubicBezTo>
                    <a:pt x="27" y="7"/>
                    <a:pt x="42" y="0"/>
                    <a:pt x="66" y="0"/>
                  </a:cubicBezTo>
                  <a:cubicBezTo>
                    <a:pt x="117" y="0"/>
                    <a:pt x="127" y="26"/>
                    <a:pt x="127" y="68"/>
                  </a:cubicBezTo>
                  <a:lnTo>
                    <a:pt x="127" y="143"/>
                  </a:lnTo>
                  <a:cubicBezTo>
                    <a:pt x="127" y="156"/>
                    <a:pt x="127" y="166"/>
                    <a:pt x="130" y="172"/>
                  </a:cubicBezTo>
                  <a:lnTo>
                    <a:pt x="95" y="172"/>
                  </a:lnTo>
                  <a:cubicBezTo>
                    <a:pt x="93" y="164"/>
                    <a:pt x="93" y="156"/>
                    <a:pt x="93" y="148"/>
                  </a:cubicBezTo>
                  <a:cubicBezTo>
                    <a:pt x="82" y="161"/>
                    <a:pt x="72" y="174"/>
                    <a:pt x="48" y="174"/>
                  </a:cubicBezTo>
                  <a:cubicBezTo>
                    <a:pt x="24" y="174"/>
                    <a:pt x="0" y="156"/>
                    <a:pt x="0" y="124"/>
                  </a:cubicBezTo>
                  <a:cubicBezTo>
                    <a:pt x="0" y="76"/>
                    <a:pt x="34" y="66"/>
                    <a:pt x="85" y="66"/>
                  </a:cubicBezTo>
                  <a:lnTo>
                    <a:pt x="93" y="66"/>
                  </a:lnTo>
                  <a:lnTo>
                    <a:pt x="93" y="60"/>
                  </a:lnTo>
                  <a:cubicBezTo>
                    <a:pt x="93" y="45"/>
                    <a:pt x="85" y="29"/>
                    <a:pt x="64" y="29"/>
                  </a:cubicBezTo>
                  <a:cubicBezTo>
                    <a:pt x="45" y="29"/>
                    <a:pt x="27" y="39"/>
                    <a:pt x="19" y="45"/>
                  </a:cubicBezTo>
                  <a:lnTo>
                    <a:pt x="16" y="13"/>
                  </a:lnTo>
                  <a:close/>
                  <a:moveTo>
                    <a:pt x="90" y="92"/>
                  </a:moveTo>
                  <a:cubicBezTo>
                    <a:pt x="58" y="92"/>
                    <a:pt x="37" y="100"/>
                    <a:pt x="37" y="124"/>
                  </a:cubicBezTo>
                  <a:cubicBezTo>
                    <a:pt x="37" y="140"/>
                    <a:pt x="48" y="150"/>
                    <a:pt x="61" y="150"/>
                  </a:cubicBezTo>
                  <a:cubicBezTo>
                    <a:pt x="85" y="150"/>
                    <a:pt x="93" y="132"/>
                    <a:pt x="93" y="100"/>
                  </a:cubicBezTo>
                  <a:lnTo>
                    <a:pt x="93" y="92"/>
                  </a:lnTo>
                  <a:lnTo>
                    <a:pt x="90" y="92"/>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0" name="Freeform 82">
              <a:extLst>
                <a:ext uri="{FF2B5EF4-FFF2-40B4-BE49-F238E27FC236}">
                  <a16:creationId xmlns:a16="http://schemas.microsoft.com/office/drawing/2014/main" id="{60E73C21-6A21-B74B-9D7F-A430DE9409F1}"/>
                </a:ext>
              </a:extLst>
            </p:cNvPr>
            <p:cNvSpPr>
              <a:spLocks noChangeArrowheads="1"/>
            </p:cNvSpPr>
            <p:nvPr/>
          </p:nvSpPr>
          <p:spPr bwMode="auto">
            <a:xfrm>
              <a:off x="5494338" y="2263775"/>
              <a:ext cx="46037" cy="63500"/>
            </a:xfrm>
            <a:custGeom>
              <a:avLst/>
              <a:gdLst>
                <a:gd name="T0" fmla="*/ 0 w 128"/>
                <a:gd name="T1" fmla="*/ 31 h 178"/>
                <a:gd name="T2" fmla="*/ 0 w 128"/>
                <a:gd name="T3" fmla="*/ 2 h 178"/>
                <a:gd name="T4" fmla="*/ 37 w 128"/>
                <a:gd name="T5" fmla="*/ 2 h 178"/>
                <a:gd name="T6" fmla="*/ 37 w 128"/>
                <a:gd name="T7" fmla="*/ 29 h 178"/>
                <a:gd name="T8" fmla="*/ 37 w 128"/>
                <a:gd name="T9" fmla="*/ 29 h 178"/>
                <a:gd name="T10" fmla="*/ 37 w 128"/>
                <a:gd name="T11" fmla="*/ 29 h 178"/>
                <a:gd name="T12" fmla="*/ 79 w 128"/>
                <a:gd name="T13" fmla="*/ 0 h 178"/>
                <a:gd name="T14" fmla="*/ 127 w 128"/>
                <a:gd name="T15" fmla="*/ 63 h 178"/>
                <a:gd name="T16" fmla="*/ 127 w 128"/>
                <a:gd name="T17" fmla="*/ 174 h 178"/>
                <a:gd name="T18" fmla="*/ 87 w 128"/>
                <a:gd name="T19" fmla="*/ 174 h 178"/>
                <a:gd name="T20" fmla="*/ 87 w 128"/>
                <a:gd name="T21" fmla="*/ 74 h 178"/>
                <a:gd name="T22" fmla="*/ 66 w 128"/>
                <a:gd name="T23" fmla="*/ 37 h 178"/>
                <a:gd name="T24" fmla="*/ 40 w 128"/>
                <a:gd name="T25" fmla="*/ 76 h 178"/>
                <a:gd name="T26" fmla="*/ 40 w 128"/>
                <a:gd name="T27" fmla="*/ 177 h 178"/>
                <a:gd name="T28" fmla="*/ 0 w 128"/>
                <a:gd name="T29" fmla="*/ 177 h 178"/>
                <a:gd name="T30" fmla="*/ 0 w 128"/>
                <a:gd name="T31" fmla="*/ 3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8" h="178">
                  <a:moveTo>
                    <a:pt x="0" y="31"/>
                  </a:moveTo>
                  <a:cubicBezTo>
                    <a:pt x="0" y="21"/>
                    <a:pt x="0" y="10"/>
                    <a:pt x="0" y="2"/>
                  </a:cubicBezTo>
                  <a:lnTo>
                    <a:pt x="37" y="2"/>
                  </a:lnTo>
                  <a:cubicBezTo>
                    <a:pt x="37" y="10"/>
                    <a:pt x="37" y="21"/>
                    <a:pt x="37" y="29"/>
                  </a:cubicBezTo>
                  <a:lnTo>
                    <a:pt x="37" y="29"/>
                  </a:lnTo>
                  <a:lnTo>
                    <a:pt x="37" y="29"/>
                  </a:lnTo>
                  <a:cubicBezTo>
                    <a:pt x="42" y="18"/>
                    <a:pt x="53" y="0"/>
                    <a:pt x="79" y="0"/>
                  </a:cubicBezTo>
                  <a:cubicBezTo>
                    <a:pt x="116" y="0"/>
                    <a:pt x="127" y="29"/>
                    <a:pt x="127" y="63"/>
                  </a:cubicBezTo>
                  <a:lnTo>
                    <a:pt x="127" y="174"/>
                  </a:lnTo>
                  <a:lnTo>
                    <a:pt x="87" y="174"/>
                  </a:lnTo>
                  <a:lnTo>
                    <a:pt x="87" y="74"/>
                  </a:lnTo>
                  <a:cubicBezTo>
                    <a:pt x="87" y="47"/>
                    <a:pt x="82" y="37"/>
                    <a:pt x="66" y="37"/>
                  </a:cubicBezTo>
                  <a:cubicBezTo>
                    <a:pt x="45" y="37"/>
                    <a:pt x="40" y="55"/>
                    <a:pt x="40" y="76"/>
                  </a:cubicBezTo>
                  <a:lnTo>
                    <a:pt x="40" y="177"/>
                  </a:lnTo>
                  <a:lnTo>
                    <a:pt x="0" y="177"/>
                  </a:lnTo>
                  <a:lnTo>
                    <a:pt x="0" y="31"/>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1" name="Freeform 83">
              <a:extLst>
                <a:ext uri="{FF2B5EF4-FFF2-40B4-BE49-F238E27FC236}">
                  <a16:creationId xmlns:a16="http://schemas.microsoft.com/office/drawing/2014/main" id="{0EBFA1AB-B24A-F246-A609-27B73A270504}"/>
                </a:ext>
              </a:extLst>
            </p:cNvPr>
            <p:cNvSpPr>
              <a:spLocks noChangeArrowheads="1"/>
            </p:cNvSpPr>
            <p:nvPr/>
          </p:nvSpPr>
          <p:spPr bwMode="auto">
            <a:xfrm>
              <a:off x="5554663" y="2238375"/>
              <a:ext cx="14287" cy="88900"/>
            </a:xfrm>
            <a:custGeom>
              <a:avLst/>
              <a:gdLst>
                <a:gd name="T0" fmla="*/ 0 w 41"/>
                <a:gd name="T1" fmla="*/ 0 h 247"/>
                <a:gd name="T2" fmla="*/ 40 w 41"/>
                <a:gd name="T3" fmla="*/ 0 h 247"/>
                <a:gd name="T4" fmla="*/ 40 w 41"/>
                <a:gd name="T5" fmla="*/ 39 h 247"/>
                <a:gd name="T6" fmla="*/ 0 w 41"/>
                <a:gd name="T7" fmla="*/ 39 h 247"/>
                <a:gd name="T8" fmla="*/ 0 w 41"/>
                <a:gd name="T9" fmla="*/ 0 h 247"/>
                <a:gd name="T10" fmla="*/ 0 w 41"/>
                <a:gd name="T11" fmla="*/ 74 h 247"/>
                <a:gd name="T12" fmla="*/ 40 w 41"/>
                <a:gd name="T13" fmla="*/ 74 h 247"/>
                <a:gd name="T14" fmla="*/ 40 w 41"/>
                <a:gd name="T15" fmla="*/ 246 h 247"/>
                <a:gd name="T16" fmla="*/ 0 w 41"/>
                <a:gd name="T17" fmla="*/ 246 h 247"/>
                <a:gd name="T18" fmla="*/ 0 w 41"/>
                <a:gd name="T19" fmla="*/ 74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247">
                  <a:moveTo>
                    <a:pt x="0" y="0"/>
                  </a:moveTo>
                  <a:lnTo>
                    <a:pt x="40" y="0"/>
                  </a:lnTo>
                  <a:lnTo>
                    <a:pt x="40" y="39"/>
                  </a:lnTo>
                  <a:lnTo>
                    <a:pt x="0" y="39"/>
                  </a:lnTo>
                  <a:lnTo>
                    <a:pt x="0" y="0"/>
                  </a:lnTo>
                  <a:close/>
                  <a:moveTo>
                    <a:pt x="0" y="74"/>
                  </a:moveTo>
                  <a:lnTo>
                    <a:pt x="40" y="74"/>
                  </a:lnTo>
                  <a:lnTo>
                    <a:pt x="40" y="246"/>
                  </a:lnTo>
                  <a:lnTo>
                    <a:pt x="0" y="246"/>
                  </a:lnTo>
                  <a:lnTo>
                    <a:pt x="0" y="7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2" name="Freeform 84">
              <a:extLst>
                <a:ext uri="{FF2B5EF4-FFF2-40B4-BE49-F238E27FC236}">
                  <a16:creationId xmlns:a16="http://schemas.microsoft.com/office/drawing/2014/main" id="{26AF0B99-8FD4-D64E-9350-E9B7A95DE9E1}"/>
                </a:ext>
              </a:extLst>
            </p:cNvPr>
            <p:cNvSpPr>
              <a:spLocks noChangeArrowheads="1"/>
            </p:cNvSpPr>
            <p:nvPr/>
          </p:nvSpPr>
          <p:spPr bwMode="auto">
            <a:xfrm>
              <a:off x="5581650" y="2265363"/>
              <a:ext cx="39688" cy="61912"/>
            </a:xfrm>
            <a:custGeom>
              <a:avLst/>
              <a:gdLst>
                <a:gd name="T0" fmla="*/ 0 w 109"/>
                <a:gd name="T1" fmla="*/ 135 h 173"/>
                <a:gd name="T2" fmla="*/ 69 w 109"/>
                <a:gd name="T3" fmla="*/ 29 h 173"/>
                <a:gd name="T4" fmla="*/ 2 w 109"/>
                <a:gd name="T5" fmla="*/ 29 h 173"/>
                <a:gd name="T6" fmla="*/ 2 w 109"/>
                <a:gd name="T7" fmla="*/ 0 h 173"/>
                <a:gd name="T8" fmla="*/ 108 w 109"/>
                <a:gd name="T9" fmla="*/ 0 h 173"/>
                <a:gd name="T10" fmla="*/ 108 w 109"/>
                <a:gd name="T11" fmla="*/ 34 h 173"/>
                <a:gd name="T12" fmla="*/ 40 w 109"/>
                <a:gd name="T13" fmla="*/ 140 h 173"/>
                <a:gd name="T14" fmla="*/ 108 w 109"/>
                <a:gd name="T15" fmla="*/ 140 h 173"/>
                <a:gd name="T16" fmla="*/ 108 w 109"/>
                <a:gd name="T17" fmla="*/ 172 h 173"/>
                <a:gd name="T18" fmla="*/ 0 w 109"/>
                <a:gd name="T19" fmla="*/ 172 h 173"/>
                <a:gd name="T20" fmla="*/ 0 w 109"/>
                <a:gd name="T21" fmla="*/ 13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173">
                  <a:moveTo>
                    <a:pt x="0" y="135"/>
                  </a:moveTo>
                  <a:lnTo>
                    <a:pt x="69" y="29"/>
                  </a:lnTo>
                  <a:lnTo>
                    <a:pt x="2" y="29"/>
                  </a:lnTo>
                  <a:lnTo>
                    <a:pt x="2" y="0"/>
                  </a:lnTo>
                  <a:lnTo>
                    <a:pt x="108" y="0"/>
                  </a:lnTo>
                  <a:lnTo>
                    <a:pt x="108" y="34"/>
                  </a:lnTo>
                  <a:lnTo>
                    <a:pt x="40" y="140"/>
                  </a:lnTo>
                  <a:lnTo>
                    <a:pt x="108" y="140"/>
                  </a:lnTo>
                  <a:lnTo>
                    <a:pt x="108" y="172"/>
                  </a:lnTo>
                  <a:lnTo>
                    <a:pt x="0" y="172"/>
                  </a:lnTo>
                  <a:lnTo>
                    <a:pt x="0" y="13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3" name="Freeform 85">
              <a:extLst>
                <a:ext uri="{FF2B5EF4-FFF2-40B4-BE49-F238E27FC236}">
                  <a16:creationId xmlns:a16="http://schemas.microsoft.com/office/drawing/2014/main" id="{5DB86966-4E35-0744-A03B-230763DA1DC5}"/>
                </a:ext>
              </a:extLst>
            </p:cNvPr>
            <p:cNvSpPr>
              <a:spLocks noChangeArrowheads="1"/>
            </p:cNvSpPr>
            <p:nvPr/>
          </p:nvSpPr>
          <p:spPr bwMode="auto">
            <a:xfrm>
              <a:off x="5627688" y="2263775"/>
              <a:ext cx="46037" cy="63500"/>
            </a:xfrm>
            <a:custGeom>
              <a:avLst/>
              <a:gdLst>
                <a:gd name="T0" fmla="*/ 15 w 130"/>
                <a:gd name="T1" fmla="*/ 13 h 175"/>
                <a:gd name="T2" fmla="*/ 66 w 130"/>
                <a:gd name="T3" fmla="*/ 0 h 175"/>
                <a:gd name="T4" fmla="*/ 127 w 130"/>
                <a:gd name="T5" fmla="*/ 68 h 175"/>
                <a:gd name="T6" fmla="*/ 127 w 130"/>
                <a:gd name="T7" fmla="*/ 143 h 175"/>
                <a:gd name="T8" fmla="*/ 129 w 130"/>
                <a:gd name="T9" fmla="*/ 172 h 175"/>
                <a:gd name="T10" fmla="*/ 95 w 130"/>
                <a:gd name="T11" fmla="*/ 172 h 175"/>
                <a:gd name="T12" fmla="*/ 92 w 130"/>
                <a:gd name="T13" fmla="*/ 148 h 175"/>
                <a:gd name="T14" fmla="*/ 47 w 130"/>
                <a:gd name="T15" fmla="*/ 174 h 175"/>
                <a:gd name="T16" fmla="*/ 0 w 130"/>
                <a:gd name="T17" fmla="*/ 124 h 175"/>
                <a:gd name="T18" fmla="*/ 84 w 130"/>
                <a:gd name="T19" fmla="*/ 66 h 175"/>
                <a:gd name="T20" fmla="*/ 92 w 130"/>
                <a:gd name="T21" fmla="*/ 66 h 175"/>
                <a:gd name="T22" fmla="*/ 92 w 130"/>
                <a:gd name="T23" fmla="*/ 60 h 175"/>
                <a:gd name="T24" fmla="*/ 63 w 130"/>
                <a:gd name="T25" fmla="*/ 29 h 175"/>
                <a:gd name="T26" fmla="*/ 18 w 130"/>
                <a:gd name="T27" fmla="*/ 45 h 175"/>
                <a:gd name="T28" fmla="*/ 15 w 130"/>
                <a:gd name="T29" fmla="*/ 13 h 175"/>
                <a:gd name="T30" fmla="*/ 90 w 130"/>
                <a:gd name="T31" fmla="*/ 92 h 175"/>
                <a:gd name="T32" fmla="*/ 37 w 130"/>
                <a:gd name="T33" fmla="*/ 124 h 175"/>
                <a:gd name="T34" fmla="*/ 60 w 130"/>
                <a:gd name="T35" fmla="*/ 150 h 175"/>
                <a:gd name="T36" fmla="*/ 92 w 130"/>
                <a:gd name="T37" fmla="*/ 100 h 175"/>
                <a:gd name="T38" fmla="*/ 92 w 130"/>
                <a:gd name="T39" fmla="*/ 92 h 175"/>
                <a:gd name="T40" fmla="*/ 90 w 130"/>
                <a:gd name="T41" fmla="*/ 92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75">
                  <a:moveTo>
                    <a:pt x="15" y="13"/>
                  </a:moveTo>
                  <a:cubicBezTo>
                    <a:pt x="26" y="7"/>
                    <a:pt x="42" y="0"/>
                    <a:pt x="66" y="0"/>
                  </a:cubicBezTo>
                  <a:cubicBezTo>
                    <a:pt x="116" y="0"/>
                    <a:pt x="127" y="26"/>
                    <a:pt x="127" y="68"/>
                  </a:cubicBezTo>
                  <a:lnTo>
                    <a:pt x="127" y="143"/>
                  </a:lnTo>
                  <a:cubicBezTo>
                    <a:pt x="127" y="156"/>
                    <a:pt x="127" y="166"/>
                    <a:pt x="129" y="172"/>
                  </a:cubicBezTo>
                  <a:lnTo>
                    <a:pt x="95" y="172"/>
                  </a:lnTo>
                  <a:cubicBezTo>
                    <a:pt x="92" y="164"/>
                    <a:pt x="92" y="156"/>
                    <a:pt x="92" y="148"/>
                  </a:cubicBezTo>
                  <a:cubicBezTo>
                    <a:pt x="82" y="161"/>
                    <a:pt x="71" y="174"/>
                    <a:pt x="47" y="174"/>
                  </a:cubicBezTo>
                  <a:cubicBezTo>
                    <a:pt x="23" y="174"/>
                    <a:pt x="0" y="156"/>
                    <a:pt x="0" y="124"/>
                  </a:cubicBezTo>
                  <a:cubicBezTo>
                    <a:pt x="0" y="76"/>
                    <a:pt x="34" y="66"/>
                    <a:pt x="84" y="66"/>
                  </a:cubicBezTo>
                  <a:lnTo>
                    <a:pt x="92" y="66"/>
                  </a:lnTo>
                  <a:lnTo>
                    <a:pt x="92" y="60"/>
                  </a:lnTo>
                  <a:cubicBezTo>
                    <a:pt x="92" y="45"/>
                    <a:pt x="84" y="29"/>
                    <a:pt x="63" y="29"/>
                  </a:cubicBezTo>
                  <a:cubicBezTo>
                    <a:pt x="45" y="29"/>
                    <a:pt x="26" y="39"/>
                    <a:pt x="18" y="45"/>
                  </a:cubicBezTo>
                  <a:lnTo>
                    <a:pt x="15" y="13"/>
                  </a:lnTo>
                  <a:close/>
                  <a:moveTo>
                    <a:pt x="90" y="92"/>
                  </a:moveTo>
                  <a:cubicBezTo>
                    <a:pt x="58" y="92"/>
                    <a:pt x="37" y="100"/>
                    <a:pt x="37" y="124"/>
                  </a:cubicBezTo>
                  <a:cubicBezTo>
                    <a:pt x="37" y="140"/>
                    <a:pt x="47" y="150"/>
                    <a:pt x="60" y="150"/>
                  </a:cubicBezTo>
                  <a:cubicBezTo>
                    <a:pt x="84" y="150"/>
                    <a:pt x="92" y="132"/>
                    <a:pt x="92" y="100"/>
                  </a:cubicBezTo>
                  <a:lnTo>
                    <a:pt x="92" y="92"/>
                  </a:lnTo>
                  <a:lnTo>
                    <a:pt x="90" y="92"/>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4" name="Freeform 86">
              <a:extLst>
                <a:ext uri="{FF2B5EF4-FFF2-40B4-BE49-F238E27FC236}">
                  <a16:creationId xmlns:a16="http://schemas.microsoft.com/office/drawing/2014/main" id="{7574680B-1D26-4841-8C53-A4D841B78D7E}"/>
                </a:ext>
              </a:extLst>
            </p:cNvPr>
            <p:cNvSpPr>
              <a:spLocks noChangeArrowheads="1"/>
            </p:cNvSpPr>
            <p:nvPr/>
          </p:nvSpPr>
          <p:spPr bwMode="auto">
            <a:xfrm>
              <a:off x="5684838" y="2247900"/>
              <a:ext cx="34925" cy="80963"/>
            </a:xfrm>
            <a:custGeom>
              <a:avLst/>
              <a:gdLst>
                <a:gd name="T0" fmla="*/ 24 w 99"/>
                <a:gd name="T1" fmla="*/ 13 h 223"/>
                <a:gd name="T2" fmla="*/ 64 w 99"/>
                <a:gd name="T3" fmla="*/ 0 h 223"/>
                <a:gd name="T4" fmla="*/ 64 w 99"/>
                <a:gd name="T5" fmla="*/ 47 h 223"/>
                <a:gd name="T6" fmla="*/ 96 w 99"/>
                <a:gd name="T7" fmla="*/ 47 h 223"/>
                <a:gd name="T8" fmla="*/ 96 w 99"/>
                <a:gd name="T9" fmla="*/ 76 h 223"/>
                <a:gd name="T10" fmla="*/ 64 w 99"/>
                <a:gd name="T11" fmla="*/ 76 h 223"/>
                <a:gd name="T12" fmla="*/ 64 w 99"/>
                <a:gd name="T13" fmla="*/ 166 h 223"/>
                <a:gd name="T14" fmla="*/ 83 w 99"/>
                <a:gd name="T15" fmla="*/ 190 h 223"/>
                <a:gd name="T16" fmla="*/ 98 w 99"/>
                <a:gd name="T17" fmla="*/ 188 h 223"/>
                <a:gd name="T18" fmla="*/ 98 w 99"/>
                <a:gd name="T19" fmla="*/ 217 h 223"/>
                <a:gd name="T20" fmla="*/ 72 w 99"/>
                <a:gd name="T21" fmla="*/ 222 h 223"/>
                <a:gd name="T22" fmla="*/ 27 w 99"/>
                <a:gd name="T23" fmla="*/ 172 h 223"/>
                <a:gd name="T24" fmla="*/ 27 w 99"/>
                <a:gd name="T25" fmla="*/ 76 h 223"/>
                <a:gd name="T26" fmla="*/ 0 w 99"/>
                <a:gd name="T27" fmla="*/ 76 h 223"/>
                <a:gd name="T28" fmla="*/ 0 w 99"/>
                <a:gd name="T29" fmla="*/ 47 h 223"/>
                <a:gd name="T30" fmla="*/ 27 w 99"/>
                <a:gd name="T31" fmla="*/ 47 h 223"/>
                <a:gd name="T32" fmla="*/ 24 w 99"/>
                <a:gd name="T33" fmla="*/ 13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9" h="223">
                  <a:moveTo>
                    <a:pt x="24" y="13"/>
                  </a:moveTo>
                  <a:lnTo>
                    <a:pt x="64" y="0"/>
                  </a:lnTo>
                  <a:lnTo>
                    <a:pt x="64" y="47"/>
                  </a:lnTo>
                  <a:lnTo>
                    <a:pt x="96" y="47"/>
                  </a:lnTo>
                  <a:lnTo>
                    <a:pt x="96" y="76"/>
                  </a:lnTo>
                  <a:lnTo>
                    <a:pt x="64" y="76"/>
                  </a:lnTo>
                  <a:lnTo>
                    <a:pt x="64" y="166"/>
                  </a:lnTo>
                  <a:cubicBezTo>
                    <a:pt x="64" y="185"/>
                    <a:pt x="69" y="190"/>
                    <a:pt x="83" y="190"/>
                  </a:cubicBezTo>
                  <a:cubicBezTo>
                    <a:pt x="90" y="190"/>
                    <a:pt x="93" y="188"/>
                    <a:pt x="98" y="188"/>
                  </a:cubicBezTo>
                  <a:lnTo>
                    <a:pt x="98" y="217"/>
                  </a:lnTo>
                  <a:cubicBezTo>
                    <a:pt x="93" y="219"/>
                    <a:pt x="85" y="222"/>
                    <a:pt x="72" y="222"/>
                  </a:cubicBezTo>
                  <a:cubicBezTo>
                    <a:pt x="43" y="222"/>
                    <a:pt x="27" y="209"/>
                    <a:pt x="27" y="172"/>
                  </a:cubicBezTo>
                  <a:lnTo>
                    <a:pt x="27" y="76"/>
                  </a:lnTo>
                  <a:lnTo>
                    <a:pt x="0" y="76"/>
                  </a:lnTo>
                  <a:lnTo>
                    <a:pt x="0" y="47"/>
                  </a:lnTo>
                  <a:lnTo>
                    <a:pt x="27" y="47"/>
                  </a:lnTo>
                  <a:lnTo>
                    <a:pt x="24" y="1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5" name="Freeform 87">
              <a:extLst>
                <a:ext uri="{FF2B5EF4-FFF2-40B4-BE49-F238E27FC236}">
                  <a16:creationId xmlns:a16="http://schemas.microsoft.com/office/drawing/2014/main" id="{7B9AC328-0524-8F4A-B5FB-D298C70E2690}"/>
                </a:ext>
              </a:extLst>
            </p:cNvPr>
            <p:cNvSpPr>
              <a:spLocks noChangeArrowheads="1"/>
            </p:cNvSpPr>
            <p:nvPr/>
          </p:nvSpPr>
          <p:spPr bwMode="auto">
            <a:xfrm>
              <a:off x="5729288" y="2238375"/>
              <a:ext cx="15875" cy="88900"/>
            </a:xfrm>
            <a:custGeom>
              <a:avLst/>
              <a:gdLst>
                <a:gd name="T0" fmla="*/ 0 w 43"/>
                <a:gd name="T1" fmla="*/ 0 h 247"/>
                <a:gd name="T2" fmla="*/ 40 w 43"/>
                <a:gd name="T3" fmla="*/ 0 h 247"/>
                <a:gd name="T4" fmla="*/ 40 w 43"/>
                <a:gd name="T5" fmla="*/ 39 h 247"/>
                <a:gd name="T6" fmla="*/ 0 w 43"/>
                <a:gd name="T7" fmla="*/ 39 h 247"/>
                <a:gd name="T8" fmla="*/ 0 w 43"/>
                <a:gd name="T9" fmla="*/ 0 h 247"/>
                <a:gd name="T10" fmla="*/ 3 w 43"/>
                <a:gd name="T11" fmla="*/ 74 h 247"/>
                <a:gd name="T12" fmla="*/ 42 w 43"/>
                <a:gd name="T13" fmla="*/ 74 h 247"/>
                <a:gd name="T14" fmla="*/ 42 w 43"/>
                <a:gd name="T15" fmla="*/ 246 h 247"/>
                <a:gd name="T16" fmla="*/ 3 w 43"/>
                <a:gd name="T17" fmla="*/ 246 h 247"/>
                <a:gd name="T18" fmla="*/ 3 w 43"/>
                <a:gd name="T19" fmla="*/ 74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247">
                  <a:moveTo>
                    <a:pt x="0" y="0"/>
                  </a:moveTo>
                  <a:lnTo>
                    <a:pt x="40" y="0"/>
                  </a:lnTo>
                  <a:lnTo>
                    <a:pt x="40" y="39"/>
                  </a:lnTo>
                  <a:lnTo>
                    <a:pt x="0" y="39"/>
                  </a:lnTo>
                  <a:lnTo>
                    <a:pt x="0" y="0"/>
                  </a:lnTo>
                  <a:close/>
                  <a:moveTo>
                    <a:pt x="3" y="74"/>
                  </a:moveTo>
                  <a:lnTo>
                    <a:pt x="42" y="74"/>
                  </a:lnTo>
                  <a:lnTo>
                    <a:pt x="42" y="246"/>
                  </a:lnTo>
                  <a:lnTo>
                    <a:pt x="3" y="246"/>
                  </a:lnTo>
                  <a:lnTo>
                    <a:pt x="3" y="7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6" name="Freeform 88">
              <a:extLst>
                <a:ext uri="{FF2B5EF4-FFF2-40B4-BE49-F238E27FC236}">
                  <a16:creationId xmlns:a16="http://schemas.microsoft.com/office/drawing/2014/main" id="{068C3626-ED1E-6B4D-935A-6A57FCB1667A}"/>
                </a:ext>
              </a:extLst>
            </p:cNvPr>
            <p:cNvSpPr>
              <a:spLocks noChangeArrowheads="1"/>
            </p:cNvSpPr>
            <p:nvPr/>
          </p:nvSpPr>
          <p:spPr bwMode="auto">
            <a:xfrm>
              <a:off x="5757863" y="2263775"/>
              <a:ext cx="52387" cy="65088"/>
            </a:xfrm>
            <a:custGeom>
              <a:avLst/>
              <a:gdLst>
                <a:gd name="T0" fmla="*/ 143 w 144"/>
                <a:gd name="T1" fmla="*/ 88 h 179"/>
                <a:gd name="T2" fmla="*/ 71 w 144"/>
                <a:gd name="T3" fmla="*/ 178 h 179"/>
                <a:gd name="T4" fmla="*/ 0 w 144"/>
                <a:gd name="T5" fmla="*/ 88 h 179"/>
                <a:gd name="T6" fmla="*/ 71 w 144"/>
                <a:gd name="T7" fmla="*/ 0 h 179"/>
                <a:gd name="T8" fmla="*/ 143 w 144"/>
                <a:gd name="T9" fmla="*/ 88 h 179"/>
                <a:gd name="T10" fmla="*/ 103 w 144"/>
                <a:gd name="T11" fmla="*/ 88 h 179"/>
                <a:gd name="T12" fmla="*/ 71 w 144"/>
                <a:gd name="T13" fmla="*/ 29 h 179"/>
                <a:gd name="T14" fmla="*/ 39 w 144"/>
                <a:gd name="T15" fmla="*/ 88 h 179"/>
                <a:gd name="T16" fmla="*/ 71 w 144"/>
                <a:gd name="T17" fmla="*/ 146 h 179"/>
                <a:gd name="T18" fmla="*/ 103 w 144"/>
                <a:gd name="T19" fmla="*/ 88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79">
                  <a:moveTo>
                    <a:pt x="143" y="88"/>
                  </a:moveTo>
                  <a:cubicBezTo>
                    <a:pt x="143" y="159"/>
                    <a:pt x="106" y="178"/>
                    <a:pt x="71" y="178"/>
                  </a:cubicBezTo>
                  <a:cubicBezTo>
                    <a:pt x="39" y="178"/>
                    <a:pt x="0" y="162"/>
                    <a:pt x="0" y="88"/>
                  </a:cubicBezTo>
                  <a:cubicBezTo>
                    <a:pt x="0" y="19"/>
                    <a:pt x="39" y="0"/>
                    <a:pt x="71" y="0"/>
                  </a:cubicBezTo>
                  <a:cubicBezTo>
                    <a:pt x="103" y="0"/>
                    <a:pt x="143" y="19"/>
                    <a:pt x="143" y="88"/>
                  </a:cubicBezTo>
                  <a:close/>
                  <a:moveTo>
                    <a:pt x="103" y="88"/>
                  </a:moveTo>
                  <a:cubicBezTo>
                    <a:pt x="103" y="58"/>
                    <a:pt x="98" y="29"/>
                    <a:pt x="71" y="29"/>
                  </a:cubicBezTo>
                  <a:cubicBezTo>
                    <a:pt x="47" y="29"/>
                    <a:pt x="39" y="58"/>
                    <a:pt x="39" y="88"/>
                  </a:cubicBezTo>
                  <a:cubicBezTo>
                    <a:pt x="39" y="117"/>
                    <a:pt x="47" y="146"/>
                    <a:pt x="71" y="146"/>
                  </a:cubicBezTo>
                  <a:cubicBezTo>
                    <a:pt x="95" y="146"/>
                    <a:pt x="103" y="114"/>
                    <a:pt x="103" y="88"/>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7" name="Freeform 89">
              <a:extLst>
                <a:ext uri="{FF2B5EF4-FFF2-40B4-BE49-F238E27FC236}">
                  <a16:creationId xmlns:a16="http://schemas.microsoft.com/office/drawing/2014/main" id="{6D72052E-5FDE-FF40-B3FA-1AF20F73EBDB}"/>
                </a:ext>
              </a:extLst>
            </p:cNvPr>
            <p:cNvSpPr>
              <a:spLocks noChangeArrowheads="1"/>
            </p:cNvSpPr>
            <p:nvPr/>
          </p:nvSpPr>
          <p:spPr bwMode="auto">
            <a:xfrm>
              <a:off x="5819775" y="2263775"/>
              <a:ext cx="46038" cy="63500"/>
            </a:xfrm>
            <a:custGeom>
              <a:avLst/>
              <a:gdLst>
                <a:gd name="T0" fmla="*/ 0 w 129"/>
                <a:gd name="T1" fmla="*/ 31 h 178"/>
                <a:gd name="T2" fmla="*/ 0 w 129"/>
                <a:gd name="T3" fmla="*/ 2 h 178"/>
                <a:gd name="T4" fmla="*/ 38 w 129"/>
                <a:gd name="T5" fmla="*/ 2 h 178"/>
                <a:gd name="T6" fmla="*/ 38 w 129"/>
                <a:gd name="T7" fmla="*/ 29 h 178"/>
                <a:gd name="T8" fmla="*/ 38 w 129"/>
                <a:gd name="T9" fmla="*/ 29 h 178"/>
                <a:gd name="T10" fmla="*/ 38 w 129"/>
                <a:gd name="T11" fmla="*/ 29 h 178"/>
                <a:gd name="T12" fmla="*/ 80 w 129"/>
                <a:gd name="T13" fmla="*/ 0 h 178"/>
                <a:gd name="T14" fmla="*/ 128 w 129"/>
                <a:gd name="T15" fmla="*/ 63 h 178"/>
                <a:gd name="T16" fmla="*/ 128 w 129"/>
                <a:gd name="T17" fmla="*/ 174 h 178"/>
                <a:gd name="T18" fmla="*/ 88 w 129"/>
                <a:gd name="T19" fmla="*/ 174 h 178"/>
                <a:gd name="T20" fmla="*/ 88 w 129"/>
                <a:gd name="T21" fmla="*/ 74 h 178"/>
                <a:gd name="T22" fmla="*/ 67 w 129"/>
                <a:gd name="T23" fmla="*/ 37 h 178"/>
                <a:gd name="T24" fmla="*/ 40 w 129"/>
                <a:gd name="T25" fmla="*/ 76 h 178"/>
                <a:gd name="T26" fmla="*/ 40 w 129"/>
                <a:gd name="T27" fmla="*/ 177 h 178"/>
                <a:gd name="T28" fmla="*/ 0 w 129"/>
                <a:gd name="T29" fmla="*/ 177 h 178"/>
                <a:gd name="T30" fmla="*/ 0 w 129"/>
                <a:gd name="T31" fmla="*/ 31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78">
                  <a:moveTo>
                    <a:pt x="0" y="31"/>
                  </a:moveTo>
                  <a:cubicBezTo>
                    <a:pt x="0" y="21"/>
                    <a:pt x="0" y="10"/>
                    <a:pt x="0" y="2"/>
                  </a:cubicBezTo>
                  <a:lnTo>
                    <a:pt x="38" y="2"/>
                  </a:lnTo>
                  <a:cubicBezTo>
                    <a:pt x="38" y="10"/>
                    <a:pt x="38" y="21"/>
                    <a:pt x="38" y="29"/>
                  </a:cubicBezTo>
                  <a:lnTo>
                    <a:pt x="38" y="29"/>
                  </a:lnTo>
                  <a:lnTo>
                    <a:pt x="38" y="29"/>
                  </a:lnTo>
                  <a:cubicBezTo>
                    <a:pt x="43" y="18"/>
                    <a:pt x="53" y="0"/>
                    <a:pt x="80" y="0"/>
                  </a:cubicBezTo>
                  <a:cubicBezTo>
                    <a:pt x="117" y="0"/>
                    <a:pt x="128" y="29"/>
                    <a:pt x="128" y="63"/>
                  </a:cubicBezTo>
                  <a:lnTo>
                    <a:pt x="128" y="174"/>
                  </a:lnTo>
                  <a:lnTo>
                    <a:pt x="88" y="174"/>
                  </a:lnTo>
                  <a:lnTo>
                    <a:pt x="88" y="74"/>
                  </a:lnTo>
                  <a:cubicBezTo>
                    <a:pt x="88" y="47"/>
                    <a:pt x="83" y="37"/>
                    <a:pt x="67" y="37"/>
                  </a:cubicBezTo>
                  <a:cubicBezTo>
                    <a:pt x="45" y="37"/>
                    <a:pt x="40" y="55"/>
                    <a:pt x="40" y="76"/>
                  </a:cubicBezTo>
                  <a:lnTo>
                    <a:pt x="40" y="177"/>
                  </a:lnTo>
                  <a:lnTo>
                    <a:pt x="0" y="177"/>
                  </a:lnTo>
                  <a:lnTo>
                    <a:pt x="0" y="31"/>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8" name="Freeform 90">
              <a:extLst>
                <a:ext uri="{FF2B5EF4-FFF2-40B4-BE49-F238E27FC236}">
                  <a16:creationId xmlns:a16="http://schemas.microsoft.com/office/drawing/2014/main" id="{0B41AE1E-4E4E-1345-A2AB-A1D842AD68E7}"/>
                </a:ext>
              </a:extLst>
            </p:cNvPr>
            <p:cNvSpPr>
              <a:spLocks noChangeArrowheads="1"/>
            </p:cNvSpPr>
            <p:nvPr/>
          </p:nvSpPr>
          <p:spPr bwMode="auto">
            <a:xfrm>
              <a:off x="4895850" y="2014538"/>
              <a:ext cx="339725" cy="336550"/>
            </a:xfrm>
            <a:custGeom>
              <a:avLst/>
              <a:gdLst>
                <a:gd name="T0" fmla="*/ 0 w 943"/>
                <a:gd name="T1" fmla="*/ 466 h 933"/>
                <a:gd name="T2" fmla="*/ 471 w 943"/>
                <a:gd name="T3" fmla="*/ 0 h 933"/>
                <a:gd name="T4" fmla="*/ 942 w 943"/>
                <a:gd name="T5" fmla="*/ 466 h 933"/>
                <a:gd name="T6" fmla="*/ 471 w 943"/>
                <a:gd name="T7" fmla="*/ 932 h 933"/>
                <a:gd name="T8" fmla="*/ 0 w 943"/>
                <a:gd name="T9" fmla="*/ 466 h 933"/>
                <a:gd name="T10" fmla="*/ 21 w 943"/>
                <a:gd name="T11" fmla="*/ 466 h 933"/>
                <a:gd name="T12" fmla="*/ 471 w 943"/>
                <a:gd name="T13" fmla="*/ 911 h 933"/>
                <a:gd name="T14" fmla="*/ 920 w 943"/>
                <a:gd name="T15" fmla="*/ 466 h 933"/>
                <a:gd name="T16" fmla="*/ 471 w 943"/>
                <a:gd name="T17" fmla="*/ 22 h 933"/>
                <a:gd name="T18" fmla="*/ 21 w 943"/>
                <a:gd name="T19" fmla="*/ 466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3" h="933">
                  <a:moveTo>
                    <a:pt x="0" y="466"/>
                  </a:moveTo>
                  <a:cubicBezTo>
                    <a:pt x="0" y="209"/>
                    <a:pt x="211" y="0"/>
                    <a:pt x="471" y="0"/>
                  </a:cubicBezTo>
                  <a:cubicBezTo>
                    <a:pt x="730" y="0"/>
                    <a:pt x="942" y="209"/>
                    <a:pt x="942" y="466"/>
                  </a:cubicBezTo>
                  <a:cubicBezTo>
                    <a:pt x="942" y="722"/>
                    <a:pt x="730" y="932"/>
                    <a:pt x="471" y="932"/>
                  </a:cubicBezTo>
                  <a:cubicBezTo>
                    <a:pt x="211" y="932"/>
                    <a:pt x="0" y="722"/>
                    <a:pt x="0" y="466"/>
                  </a:cubicBezTo>
                  <a:close/>
                  <a:moveTo>
                    <a:pt x="21" y="466"/>
                  </a:moveTo>
                  <a:cubicBezTo>
                    <a:pt x="21" y="710"/>
                    <a:pt x="222" y="911"/>
                    <a:pt x="471" y="911"/>
                  </a:cubicBezTo>
                  <a:cubicBezTo>
                    <a:pt x="719" y="911"/>
                    <a:pt x="920" y="713"/>
                    <a:pt x="920" y="466"/>
                  </a:cubicBezTo>
                  <a:cubicBezTo>
                    <a:pt x="920" y="223"/>
                    <a:pt x="719" y="22"/>
                    <a:pt x="471" y="22"/>
                  </a:cubicBezTo>
                  <a:cubicBezTo>
                    <a:pt x="222" y="22"/>
                    <a:pt x="21" y="220"/>
                    <a:pt x="21" y="466"/>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99" name="Freeform 91">
              <a:extLst>
                <a:ext uri="{FF2B5EF4-FFF2-40B4-BE49-F238E27FC236}">
                  <a16:creationId xmlns:a16="http://schemas.microsoft.com/office/drawing/2014/main" id="{93679C08-D89F-4344-B142-55DB6CCDDB61}"/>
                </a:ext>
              </a:extLst>
            </p:cNvPr>
            <p:cNvSpPr>
              <a:spLocks noChangeArrowheads="1"/>
            </p:cNvSpPr>
            <p:nvPr/>
          </p:nvSpPr>
          <p:spPr bwMode="auto">
            <a:xfrm>
              <a:off x="4940300" y="2060575"/>
              <a:ext cx="252413" cy="242888"/>
            </a:xfrm>
            <a:custGeom>
              <a:avLst/>
              <a:gdLst>
                <a:gd name="T0" fmla="*/ 0 w 701"/>
                <a:gd name="T1" fmla="*/ 336 h 674"/>
                <a:gd name="T2" fmla="*/ 349 w 701"/>
                <a:gd name="T3" fmla="*/ 0 h 674"/>
                <a:gd name="T4" fmla="*/ 698 w 701"/>
                <a:gd name="T5" fmla="*/ 336 h 674"/>
                <a:gd name="T6" fmla="*/ 349 w 701"/>
                <a:gd name="T7" fmla="*/ 673 h 674"/>
                <a:gd name="T8" fmla="*/ 0 w 701"/>
                <a:gd name="T9" fmla="*/ 336 h 674"/>
                <a:gd name="T10" fmla="*/ 24 w 701"/>
                <a:gd name="T11" fmla="*/ 336 h 674"/>
                <a:gd name="T12" fmla="*/ 349 w 701"/>
                <a:gd name="T13" fmla="*/ 649 h 674"/>
                <a:gd name="T14" fmla="*/ 674 w 701"/>
                <a:gd name="T15" fmla="*/ 336 h 674"/>
                <a:gd name="T16" fmla="*/ 349 w 701"/>
                <a:gd name="T17" fmla="*/ 24 h 674"/>
                <a:gd name="T18" fmla="*/ 24 w 701"/>
                <a:gd name="T19" fmla="*/ 336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1" h="674">
                  <a:moveTo>
                    <a:pt x="0" y="336"/>
                  </a:moveTo>
                  <a:cubicBezTo>
                    <a:pt x="0" y="150"/>
                    <a:pt x="155" y="0"/>
                    <a:pt x="349" y="0"/>
                  </a:cubicBezTo>
                  <a:cubicBezTo>
                    <a:pt x="542" y="0"/>
                    <a:pt x="698" y="151"/>
                    <a:pt x="698" y="336"/>
                  </a:cubicBezTo>
                  <a:cubicBezTo>
                    <a:pt x="700" y="522"/>
                    <a:pt x="542" y="673"/>
                    <a:pt x="349" y="673"/>
                  </a:cubicBezTo>
                  <a:cubicBezTo>
                    <a:pt x="155" y="673"/>
                    <a:pt x="0" y="521"/>
                    <a:pt x="0" y="336"/>
                  </a:cubicBezTo>
                  <a:close/>
                  <a:moveTo>
                    <a:pt x="24" y="336"/>
                  </a:moveTo>
                  <a:cubicBezTo>
                    <a:pt x="24" y="508"/>
                    <a:pt x="169" y="649"/>
                    <a:pt x="349" y="649"/>
                  </a:cubicBezTo>
                  <a:cubicBezTo>
                    <a:pt x="528" y="649"/>
                    <a:pt x="674" y="509"/>
                    <a:pt x="674" y="336"/>
                  </a:cubicBezTo>
                  <a:cubicBezTo>
                    <a:pt x="674" y="164"/>
                    <a:pt x="528" y="24"/>
                    <a:pt x="349" y="24"/>
                  </a:cubicBezTo>
                  <a:cubicBezTo>
                    <a:pt x="169" y="24"/>
                    <a:pt x="24" y="163"/>
                    <a:pt x="24" y="336"/>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0" name="Freeform 92">
              <a:extLst>
                <a:ext uri="{FF2B5EF4-FFF2-40B4-BE49-F238E27FC236}">
                  <a16:creationId xmlns:a16="http://schemas.microsoft.com/office/drawing/2014/main" id="{9DB75B92-66D1-0E41-97A5-EA4032A1A6A4}"/>
                </a:ext>
              </a:extLst>
            </p:cNvPr>
            <p:cNvSpPr>
              <a:spLocks noChangeArrowheads="1"/>
            </p:cNvSpPr>
            <p:nvPr/>
          </p:nvSpPr>
          <p:spPr bwMode="auto">
            <a:xfrm>
              <a:off x="4921250" y="2124075"/>
              <a:ext cx="20638" cy="20638"/>
            </a:xfrm>
            <a:custGeom>
              <a:avLst/>
              <a:gdLst>
                <a:gd name="T0" fmla="*/ 32 w 59"/>
                <a:gd name="T1" fmla="*/ 0 h 57"/>
                <a:gd name="T2" fmla="*/ 37 w 59"/>
                <a:gd name="T3" fmla="*/ 24 h 57"/>
                <a:gd name="T4" fmla="*/ 58 w 59"/>
                <a:gd name="T5" fmla="*/ 24 h 57"/>
                <a:gd name="T6" fmla="*/ 42 w 59"/>
                <a:gd name="T7" fmla="*/ 34 h 57"/>
                <a:gd name="T8" fmla="*/ 50 w 59"/>
                <a:gd name="T9" fmla="*/ 56 h 57"/>
                <a:gd name="T10" fmla="*/ 29 w 59"/>
                <a:gd name="T11" fmla="*/ 40 h 57"/>
                <a:gd name="T12" fmla="*/ 10 w 59"/>
                <a:gd name="T13" fmla="*/ 56 h 57"/>
                <a:gd name="T14" fmla="*/ 18 w 59"/>
                <a:gd name="T15" fmla="*/ 34 h 57"/>
                <a:gd name="T16" fmla="*/ 0 w 59"/>
                <a:gd name="T17" fmla="*/ 24 h 57"/>
                <a:gd name="T18" fmla="*/ 21 w 59"/>
                <a:gd name="T19" fmla="*/ 24 h 57"/>
                <a:gd name="T20" fmla="*/ 32 w 59"/>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57">
                  <a:moveTo>
                    <a:pt x="32" y="0"/>
                  </a:moveTo>
                  <a:lnTo>
                    <a:pt x="37" y="24"/>
                  </a:lnTo>
                  <a:lnTo>
                    <a:pt x="58" y="24"/>
                  </a:lnTo>
                  <a:lnTo>
                    <a:pt x="42" y="34"/>
                  </a:lnTo>
                  <a:lnTo>
                    <a:pt x="50" y="56"/>
                  </a:lnTo>
                  <a:lnTo>
                    <a:pt x="29" y="40"/>
                  </a:lnTo>
                  <a:lnTo>
                    <a:pt x="10" y="56"/>
                  </a:lnTo>
                  <a:lnTo>
                    <a:pt x="18" y="34"/>
                  </a:lnTo>
                  <a:lnTo>
                    <a:pt x="0" y="24"/>
                  </a:lnTo>
                  <a:lnTo>
                    <a:pt x="21" y="24"/>
                  </a:lnTo>
                  <a:lnTo>
                    <a:pt x="32"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1" name="Freeform 93">
              <a:extLst>
                <a:ext uri="{FF2B5EF4-FFF2-40B4-BE49-F238E27FC236}">
                  <a16:creationId xmlns:a16="http://schemas.microsoft.com/office/drawing/2014/main" id="{A5AD1D0E-CBB7-4247-B09D-05ED2D378323}"/>
                </a:ext>
              </a:extLst>
            </p:cNvPr>
            <p:cNvSpPr>
              <a:spLocks noChangeArrowheads="1"/>
            </p:cNvSpPr>
            <p:nvPr/>
          </p:nvSpPr>
          <p:spPr bwMode="auto">
            <a:xfrm>
              <a:off x="4918075" y="2122488"/>
              <a:ext cx="25400" cy="23812"/>
            </a:xfrm>
            <a:custGeom>
              <a:avLst/>
              <a:gdLst>
                <a:gd name="T0" fmla="*/ 56 w 70"/>
                <a:gd name="T1" fmla="*/ 63 h 64"/>
                <a:gd name="T2" fmla="*/ 35 w 70"/>
                <a:gd name="T3" fmla="*/ 45 h 64"/>
                <a:gd name="T4" fmla="*/ 16 w 70"/>
                <a:gd name="T5" fmla="*/ 61 h 64"/>
                <a:gd name="T6" fmla="*/ 14 w 70"/>
                <a:gd name="T7" fmla="*/ 61 h 64"/>
                <a:gd name="T8" fmla="*/ 22 w 70"/>
                <a:gd name="T9" fmla="*/ 39 h 64"/>
                <a:gd name="T10" fmla="*/ 0 w 70"/>
                <a:gd name="T11" fmla="*/ 26 h 64"/>
                <a:gd name="T12" fmla="*/ 25 w 70"/>
                <a:gd name="T13" fmla="*/ 26 h 64"/>
                <a:gd name="T14" fmla="*/ 24 w 70"/>
                <a:gd name="T15" fmla="*/ 29 h 64"/>
                <a:gd name="T16" fmla="*/ 8 w 70"/>
                <a:gd name="T17" fmla="*/ 29 h 64"/>
                <a:gd name="T18" fmla="*/ 24 w 70"/>
                <a:gd name="T19" fmla="*/ 39 h 64"/>
                <a:gd name="T20" fmla="*/ 19 w 70"/>
                <a:gd name="T21" fmla="*/ 58 h 64"/>
                <a:gd name="T22" fmla="*/ 35 w 70"/>
                <a:gd name="T23" fmla="*/ 42 h 64"/>
                <a:gd name="T24" fmla="*/ 51 w 70"/>
                <a:gd name="T25" fmla="*/ 55 h 64"/>
                <a:gd name="T26" fmla="*/ 46 w 70"/>
                <a:gd name="T27" fmla="*/ 39 h 64"/>
                <a:gd name="T28" fmla="*/ 59 w 70"/>
                <a:gd name="T29" fmla="*/ 29 h 64"/>
                <a:gd name="T30" fmla="*/ 38 w 70"/>
                <a:gd name="T31" fmla="*/ 29 h 64"/>
                <a:gd name="T32" fmla="*/ 33 w 70"/>
                <a:gd name="T33" fmla="*/ 11 h 64"/>
                <a:gd name="T34" fmla="*/ 38 w 70"/>
                <a:gd name="T35" fmla="*/ 0 h 64"/>
                <a:gd name="T36" fmla="*/ 46 w 70"/>
                <a:gd name="T37" fmla="*/ 26 h 64"/>
                <a:gd name="T38" fmla="*/ 69 w 70"/>
                <a:gd name="T39" fmla="*/ 26 h 64"/>
                <a:gd name="T40" fmla="*/ 51 w 70"/>
                <a:gd name="T41" fmla="*/ 42 h 64"/>
                <a:gd name="T42" fmla="*/ 56 w 70"/>
                <a:gd name="T43" fmla="*/ 63 h 64"/>
                <a:gd name="T44" fmla="*/ 27 w 70"/>
                <a:gd name="T45" fmla="*/ 26 h 64"/>
                <a:gd name="T46" fmla="*/ 33 w 70"/>
                <a:gd name="T47" fmla="*/ 11 h 64"/>
                <a:gd name="T48" fmla="*/ 32 w 70"/>
                <a:gd name="T49" fmla="*/ 8 h 64"/>
                <a:gd name="T50" fmla="*/ 25 w 70"/>
                <a:gd name="T51" fmla="*/ 26 h 64"/>
                <a:gd name="T52" fmla="*/ 27 w 70"/>
                <a:gd name="T53" fmla="*/ 2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64">
                  <a:moveTo>
                    <a:pt x="56" y="63"/>
                  </a:moveTo>
                  <a:lnTo>
                    <a:pt x="35" y="45"/>
                  </a:lnTo>
                  <a:lnTo>
                    <a:pt x="16" y="61"/>
                  </a:lnTo>
                  <a:lnTo>
                    <a:pt x="14" y="61"/>
                  </a:lnTo>
                  <a:lnTo>
                    <a:pt x="22" y="39"/>
                  </a:lnTo>
                  <a:lnTo>
                    <a:pt x="0" y="26"/>
                  </a:lnTo>
                  <a:lnTo>
                    <a:pt x="25" y="26"/>
                  </a:lnTo>
                  <a:lnTo>
                    <a:pt x="24" y="29"/>
                  </a:lnTo>
                  <a:lnTo>
                    <a:pt x="8" y="29"/>
                  </a:lnTo>
                  <a:lnTo>
                    <a:pt x="24" y="39"/>
                  </a:lnTo>
                  <a:lnTo>
                    <a:pt x="19" y="58"/>
                  </a:lnTo>
                  <a:lnTo>
                    <a:pt x="35" y="42"/>
                  </a:lnTo>
                  <a:lnTo>
                    <a:pt x="51" y="55"/>
                  </a:lnTo>
                  <a:lnTo>
                    <a:pt x="46" y="39"/>
                  </a:lnTo>
                  <a:lnTo>
                    <a:pt x="59" y="29"/>
                  </a:lnTo>
                  <a:lnTo>
                    <a:pt x="38" y="29"/>
                  </a:lnTo>
                  <a:lnTo>
                    <a:pt x="33" y="11"/>
                  </a:lnTo>
                  <a:lnTo>
                    <a:pt x="38" y="0"/>
                  </a:lnTo>
                  <a:lnTo>
                    <a:pt x="46" y="26"/>
                  </a:lnTo>
                  <a:lnTo>
                    <a:pt x="69" y="26"/>
                  </a:lnTo>
                  <a:lnTo>
                    <a:pt x="51" y="42"/>
                  </a:lnTo>
                  <a:lnTo>
                    <a:pt x="56" y="63"/>
                  </a:lnTo>
                  <a:close/>
                  <a:moveTo>
                    <a:pt x="27" y="26"/>
                  </a:moveTo>
                  <a:lnTo>
                    <a:pt x="33" y="11"/>
                  </a:lnTo>
                  <a:lnTo>
                    <a:pt x="32" y="8"/>
                  </a:lnTo>
                  <a:lnTo>
                    <a:pt x="25" y="26"/>
                  </a:lnTo>
                  <a:lnTo>
                    <a:pt x="27" y="26"/>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2" name="Freeform 94">
              <a:extLst>
                <a:ext uri="{FF2B5EF4-FFF2-40B4-BE49-F238E27FC236}">
                  <a16:creationId xmlns:a16="http://schemas.microsoft.com/office/drawing/2014/main" id="{B2A03268-2FB3-064B-944E-DAA0F1416BC9}"/>
                </a:ext>
              </a:extLst>
            </p:cNvPr>
            <p:cNvSpPr>
              <a:spLocks noChangeArrowheads="1"/>
            </p:cNvSpPr>
            <p:nvPr/>
          </p:nvSpPr>
          <p:spPr bwMode="auto">
            <a:xfrm>
              <a:off x="5178425" y="2239963"/>
              <a:ext cx="22225" cy="20637"/>
            </a:xfrm>
            <a:custGeom>
              <a:avLst/>
              <a:gdLst>
                <a:gd name="T0" fmla="*/ 32 w 62"/>
                <a:gd name="T1" fmla="*/ 0 h 57"/>
                <a:gd name="T2" fmla="*/ 37 w 62"/>
                <a:gd name="T3" fmla="*/ 21 h 57"/>
                <a:gd name="T4" fmla="*/ 61 w 62"/>
                <a:gd name="T5" fmla="*/ 21 h 57"/>
                <a:gd name="T6" fmla="*/ 45 w 62"/>
                <a:gd name="T7" fmla="*/ 34 h 57"/>
                <a:gd name="T8" fmla="*/ 51 w 62"/>
                <a:gd name="T9" fmla="*/ 56 h 57"/>
                <a:gd name="T10" fmla="*/ 32 w 62"/>
                <a:gd name="T11" fmla="*/ 40 h 57"/>
                <a:gd name="T12" fmla="*/ 11 w 62"/>
                <a:gd name="T13" fmla="*/ 56 h 57"/>
                <a:gd name="T14" fmla="*/ 19 w 62"/>
                <a:gd name="T15" fmla="*/ 34 h 57"/>
                <a:gd name="T16" fmla="*/ 0 w 62"/>
                <a:gd name="T17" fmla="*/ 21 h 57"/>
                <a:gd name="T18" fmla="*/ 22 w 62"/>
                <a:gd name="T19" fmla="*/ 24 h 57"/>
                <a:gd name="T20" fmla="*/ 32 w 62"/>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57">
                  <a:moveTo>
                    <a:pt x="32" y="0"/>
                  </a:moveTo>
                  <a:lnTo>
                    <a:pt x="37" y="21"/>
                  </a:lnTo>
                  <a:lnTo>
                    <a:pt x="61" y="21"/>
                  </a:lnTo>
                  <a:lnTo>
                    <a:pt x="45" y="34"/>
                  </a:lnTo>
                  <a:lnTo>
                    <a:pt x="51" y="56"/>
                  </a:lnTo>
                  <a:lnTo>
                    <a:pt x="32" y="40"/>
                  </a:lnTo>
                  <a:lnTo>
                    <a:pt x="11" y="56"/>
                  </a:lnTo>
                  <a:lnTo>
                    <a:pt x="19" y="34"/>
                  </a:lnTo>
                  <a:lnTo>
                    <a:pt x="0" y="21"/>
                  </a:lnTo>
                  <a:lnTo>
                    <a:pt x="22" y="24"/>
                  </a:lnTo>
                  <a:lnTo>
                    <a:pt x="32"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3" name="Freeform 95">
              <a:extLst>
                <a:ext uri="{FF2B5EF4-FFF2-40B4-BE49-F238E27FC236}">
                  <a16:creationId xmlns:a16="http://schemas.microsoft.com/office/drawing/2014/main" id="{A9893445-5887-F242-BB71-BDC16846254F}"/>
                </a:ext>
              </a:extLst>
            </p:cNvPr>
            <p:cNvSpPr>
              <a:spLocks noChangeArrowheads="1"/>
            </p:cNvSpPr>
            <p:nvPr/>
          </p:nvSpPr>
          <p:spPr bwMode="auto">
            <a:xfrm>
              <a:off x="5178425" y="2238375"/>
              <a:ext cx="25400" cy="23813"/>
            </a:xfrm>
            <a:custGeom>
              <a:avLst/>
              <a:gdLst>
                <a:gd name="T0" fmla="*/ 55 w 70"/>
                <a:gd name="T1" fmla="*/ 63 h 64"/>
                <a:gd name="T2" fmla="*/ 34 w 70"/>
                <a:gd name="T3" fmla="*/ 45 h 64"/>
                <a:gd name="T4" fmla="*/ 16 w 70"/>
                <a:gd name="T5" fmla="*/ 61 h 64"/>
                <a:gd name="T6" fmla="*/ 13 w 70"/>
                <a:gd name="T7" fmla="*/ 61 h 64"/>
                <a:gd name="T8" fmla="*/ 21 w 70"/>
                <a:gd name="T9" fmla="*/ 39 h 64"/>
                <a:gd name="T10" fmla="*/ 0 w 70"/>
                <a:gd name="T11" fmla="*/ 26 h 64"/>
                <a:gd name="T12" fmla="*/ 22 w 70"/>
                <a:gd name="T13" fmla="*/ 26 h 64"/>
                <a:gd name="T14" fmla="*/ 21 w 70"/>
                <a:gd name="T15" fmla="*/ 29 h 64"/>
                <a:gd name="T16" fmla="*/ 5 w 70"/>
                <a:gd name="T17" fmla="*/ 29 h 64"/>
                <a:gd name="T18" fmla="*/ 21 w 70"/>
                <a:gd name="T19" fmla="*/ 39 h 64"/>
                <a:gd name="T20" fmla="*/ 16 w 70"/>
                <a:gd name="T21" fmla="*/ 58 h 64"/>
                <a:gd name="T22" fmla="*/ 32 w 70"/>
                <a:gd name="T23" fmla="*/ 42 h 64"/>
                <a:gd name="T24" fmla="*/ 47 w 70"/>
                <a:gd name="T25" fmla="*/ 55 h 64"/>
                <a:gd name="T26" fmla="*/ 42 w 70"/>
                <a:gd name="T27" fmla="*/ 39 h 64"/>
                <a:gd name="T28" fmla="*/ 55 w 70"/>
                <a:gd name="T29" fmla="*/ 29 h 64"/>
                <a:gd name="T30" fmla="*/ 34 w 70"/>
                <a:gd name="T31" fmla="*/ 29 h 64"/>
                <a:gd name="T32" fmla="*/ 31 w 70"/>
                <a:gd name="T33" fmla="*/ 15 h 64"/>
                <a:gd name="T34" fmla="*/ 37 w 70"/>
                <a:gd name="T35" fmla="*/ 0 h 64"/>
                <a:gd name="T36" fmla="*/ 45 w 70"/>
                <a:gd name="T37" fmla="*/ 26 h 64"/>
                <a:gd name="T38" fmla="*/ 69 w 70"/>
                <a:gd name="T39" fmla="*/ 26 h 64"/>
                <a:gd name="T40" fmla="*/ 50 w 70"/>
                <a:gd name="T41" fmla="*/ 39 h 64"/>
                <a:gd name="T42" fmla="*/ 55 w 70"/>
                <a:gd name="T43" fmla="*/ 63 h 64"/>
                <a:gd name="T44" fmla="*/ 26 w 70"/>
                <a:gd name="T45" fmla="*/ 26 h 64"/>
                <a:gd name="T46" fmla="*/ 31 w 70"/>
                <a:gd name="T47" fmla="*/ 15 h 64"/>
                <a:gd name="T48" fmla="*/ 29 w 70"/>
                <a:gd name="T49" fmla="*/ 8 h 64"/>
                <a:gd name="T50" fmla="*/ 22 w 70"/>
                <a:gd name="T51" fmla="*/ 26 h 64"/>
                <a:gd name="T52" fmla="*/ 26 w 70"/>
                <a:gd name="T53" fmla="*/ 2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64">
                  <a:moveTo>
                    <a:pt x="55" y="63"/>
                  </a:moveTo>
                  <a:lnTo>
                    <a:pt x="34" y="45"/>
                  </a:lnTo>
                  <a:lnTo>
                    <a:pt x="16" y="61"/>
                  </a:lnTo>
                  <a:lnTo>
                    <a:pt x="13" y="61"/>
                  </a:lnTo>
                  <a:lnTo>
                    <a:pt x="21" y="39"/>
                  </a:lnTo>
                  <a:lnTo>
                    <a:pt x="0" y="26"/>
                  </a:lnTo>
                  <a:lnTo>
                    <a:pt x="22" y="26"/>
                  </a:lnTo>
                  <a:lnTo>
                    <a:pt x="21" y="29"/>
                  </a:lnTo>
                  <a:lnTo>
                    <a:pt x="5" y="29"/>
                  </a:lnTo>
                  <a:lnTo>
                    <a:pt x="21" y="39"/>
                  </a:lnTo>
                  <a:lnTo>
                    <a:pt x="16" y="58"/>
                  </a:lnTo>
                  <a:lnTo>
                    <a:pt x="32" y="42"/>
                  </a:lnTo>
                  <a:lnTo>
                    <a:pt x="47" y="55"/>
                  </a:lnTo>
                  <a:lnTo>
                    <a:pt x="42" y="39"/>
                  </a:lnTo>
                  <a:lnTo>
                    <a:pt x="55" y="29"/>
                  </a:lnTo>
                  <a:lnTo>
                    <a:pt x="34" y="29"/>
                  </a:lnTo>
                  <a:lnTo>
                    <a:pt x="31" y="15"/>
                  </a:lnTo>
                  <a:lnTo>
                    <a:pt x="37" y="0"/>
                  </a:lnTo>
                  <a:lnTo>
                    <a:pt x="45" y="26"/>
                  </a:lnTo>
                  <a:lnTo>
                    <a:pt x="69" y="26"/>
                  </a:lnTo>
                  <a:lnTo>
                    <a:pt x="50" y="39"/>
                  </a:lnTo>
                  <a:lnTo>
                    <a:pt x="55" y="63"/>
                  </a:lnTo>
                  <a:close/>
                  <a:moveTo>
                    <a:pt x="26" y="26"/>
                  </a:moveTo>
                  <a:lnTo>
                    <a:pt x="31" y="15"/>
                  </a:lnTo>
                  <a:lnTo>
                    <a:pt x="29" y="8"/>
                  </a:lnTo>
                  <a:lnTo>
                    <a:pt x="22" y="26"/>
                  </a:lnTo>
                  <a:lnTo>
                    <a:pt x="26" y="26"/>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4" name="Freeform 96">
              <a:extLst>
                <a:ext uri="{FF2B5EF4-FFF2-40B4-BE49-F238E27FC236}">
                  <a16:creationId xmlns:a16="http://schemas.microsoft.com/office/drawing/2014/main" id="{F9C01000-D98B-9543-88A7-3070BAD36EE0}"/>
                </a:ext>
              </a:extLst>
            </p:cNvPr>
            <p:cNvSpPr>
              <a:spLocks noChangeArrowheads="1"/>
            </p:cNvSpPr>
            <p:nvPr/>
          </p:nvSpPr>
          <p:spPr bwMode="auto">
            <a:xfrm>
              <a:off x="4929188" y="2238375"/>
              <a:ext cx="20637" cy="20638"/>
            </a:xfrm>
            <a:custGeom>
              <a:avLst/>
              <a:gdLst>
                <a:gd name="T0" fmla="*/ 31 w 59"/>
                <a:gd name="T1" fmla="*/ 0 h 56"/>
                <a:gd name="T2" fmla="*/ 37 w 59"/>
                <a:gd name="T3" fmla="*/ 21 h 56"/>
                <a:gd name="T4" fmla="*/ 58 w 59"/>
                <a:gd name="T5" fmla="*/ 21 h 56"/>
                <a:gd name="T6" fmla="*/ 42 w 59"/>
                <a:gd name="T7" fmla="*/ 34 h 56"/>
                <a:gd name="T8" fmla="*/ 50 w 59"/>
                <a:gd name="T9" fmla="*/ 55 h 56"/>
                <a:gd name="T10" fmla="*/ 29 w 59"/>
                <a:gd name="T11" fmla="*/ 39 h 56"/>
                <a:gd name="T12" fmla="*/ 10 w 59"/>
                <a:gd name="T13" fmla="*/ 55 h 56"/>
                <a:gd name="T14" fmla="*/ 18 w 59"/>
                <a:gd name="T15" fmla="*/ 34 h 56"/>
                <a:gd name="T16" fmla="*/ 0 w 59"/>
                <a:gd name="T17" fmla="*/ 21 h 56"/>
                <a:gd name="T18" fmla="*/ 21 w 59"/>
                <a:gd name="T19" fmla="*/ 24 h 56"/>
                <a:gd name="T20" fmla="*/ 31 w 59"/>
                <a:gd name="T2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56">
                  <a:moveTo>
                    <a:pt x="31" y="0"/>
                  </a:moveTo>
                  <a:lnTo>
                    <a:pt x="37" y="21"/>
                  </a:lnTo>
                  <a:lnTo>
                    <a:pt x="58" y="21"/>
                  </a:lnTo>
                  <a:lnTo>
                    <a:pt x="42" y="34"/>
                  </a:lnTo>
                  <a:lnTo>
                    <a:pt x="50" y="55"/>
                  </a:lnTo>
                  <a:lnTo>
                    <a:pt x="29" y="39"/>
                  </a:lnTo>
                  <a:lnTo>
                    <a:pt x="10" y="55"/>
                  </a:lnTo>
                  <a:lnTo>
                    <a:pt x="18" y="34"/>
                  </a:lnTo>
                  <a:lnTo>
                    <a:pt x="0" y="21"/>
                  </a:lnTo>
                  <a:lnTo>
                    <a:pt x="21" y="24"/>
                  </a:lnTo>
                  <a:lnTo>
                    <a:pt x="31"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5" name="Freeform 97">
              <a:extLst>
                <a:ext uri="{FF2B5EF4-FFF2-40B4-BE49-F238E27FC236}">
                  <a16:creationId xmlns:a16="http://schemas.microsoft.com/office/drawing/2014/main" id="{AEF3AE28-75F6-B34C-A3F0-9919B9008075}"/>
                </a:ext>
              </a:extLst>
            </p:cNvPr>
            <p:cNvSpPr>
              <a:spLocks noChangeArrowheads="1"/>
            </p:cNvSpPr>
            <p:nvPr/>
          </p:nvSpPr>
          <p:spPr bwMode="auto">
            <a:xfrm>
              <a:off x="4927600" y="2236788"/>
              <a:ext cx="25400" cy="23812"/>
            </a:xfrm>
            <a:custGeom>
              <a:avLst/>
              <a:gdLst>
                <a:gd name="T0" fmla="*/ 56 w 70"/>
                <a:gd name="T1" fmla="*/ 64 h 65"/>
                <a:gd name="T2" fmla="*/ 35 w 70"/>
                <a:gd name="T3" fmla="*/ 45 h 65"/>
                <a:gd name="T4" fmla="*/ 16 w 70"/>
                <a:gd name="T5" fmla="*/ 61 h 65"/>
                <a:gd name="T6" fmla="*/ 14 w 70"/>
                <a:gd name="T7" fmla="*/ 61 h 65"/>
                <a:gd name="T8" fmla="*/ 22 w 70"/>
                <a:gd name="T9" fmla="*/ 40 h 65"/>
                <a:gd name="T10" fmla="*/ 0 w 70"/>
                <a:gd name="T11" fmla="*/ 27 h 65"/>
                <a:gd name="T12" fmla="*/ 25 w 70"/>
                <a:gd name="T13" fmla="*/ 27 h 65"/>
                <a:gd name="T14" fmla="*/ 24 w 70"/>
                <a:gd name="T15" fmla="*/ 30 h 65"/>
                <a:gd name="T16" fmla="*/ 8 w 70"/>
                <a:gd name="T17" fmla="*/ 30 h 65"/>
                <a:gd name="T18" fmla="*/ 24 w 70"/>
                <a:gd name="T19" fmla="*/ 40 h 65"/>
                <a:gd name="T20" fmla="*/ 19 w 70"/>
                <a:gd name="T21" fmla="*/ 59 h 65"/>
                <a:gd name="T22" fmla="*/ 35 w 70"/>
                <a:gd name="T23" fmla="*/ 43 h 65"/>
                <a:gd name="T24" fmla="*/ 51 w 70"/>
                <a:gd name="T25" fmla="*/ 56 h 65"/>
                <a:gd name="T26" fmla="*/ 45 w 70"/>
                <a:gd name="T27" fmla="*/ 40 h 65"/>
                <a:gd name="T28" fmla="*/ 59 w 70"/>
                <a:gd name="T29" fmla="*/ 30 h 65"/>
                <a:gd name="T30" fmla="*/ 37 w 70"/>
                <a:gd name="T31" fmla="*/ 30 h 65"/>
                <a:gd name="T32" fmla="*/ 33 w 70"/>
                <a:gd name="T33" fmla="*/ 12 h 65"/>
                <a:gd name="T34" fmla="*/ 37 w 70"/>
                <a:gd name="T35" fmla="*/ 0 h 65"/>
                <a:gd name="T36" fmla="*/ 45 w 70"/>
                <a:gd name="T37" fmla="*/ 27 h 65"/>
                <a:gd name="T38" fmla="*/ 69 w 70"/>
                <a:gd name="T39" fmla="*/ 27 h 65"/>
                <a:gd name="T40" fmla="*/ 51 w 70"/>
                <a:gd name="T41" fmla="*/ 40 h 65"/>
                <a:gd name="T42" fmla="*/ 56 w 70"/>
                <a:gd name="T43" fmla="*/ 64 h 65"/>
                <a:gd name="T44" fmla="*/ 27 w 70"/>
                <a:gd name="T45" fmla="*/ 27 h 65"/>
                <a:gd name="T46" fmla="*/ 33 w 70"/>
                <a:gd name="T47" fmla="*/ 12 h 65"/>
                <a:gd name="T48" fmla="*/ 32 w 70"/>
                <a:gd name="T49" fmla="*/ 8 h 65"/>
                <a:gd name="T50" fmla="*/ 25 w 70"/>
                <a:gd name="T51" fmla="*/ 27 h 65"/>
                <a:gd name="T52" fmla="*/ 27 w 70"/>
                <a:gd name="T53" fmla="*/ 2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65">
                  <a:moveTo>
                    <a:pt x="56" y="64"/>
                  </a:moveTo>
                  <a:lnTo>
                    <a:pt x="35" y="45"/>
                  </a:lnTo>
                  <a:lnTo>
                    <a:pt x="16" y="61"/>
                  </a:lnTo>
                  <a:lnTo>
                    <a:pt x="14" y="61"/>
                  </a:lnTo>
                  <a:lnTo>
                    <a:pt x="22" y="40"/>
                  </a:lnTo>
                  <a:lnTo>
                    <a:pt x="0" y="27"/>
                  </a:lnTo>
                  <a:lnTo>
                    <a:pt x="25" y="27"/>
                  </a:lnTo>
                  <a:lnTo>
                    <a:pt x="24" y="30"/>
                  </a:lnTo>
                  <a:lnTo>
                    <a:pt x="8" y="30"/>
                  </a:lnTo>
                  <a:lnTo>
                    <a:pt x="24" y="40"/>
                  </a:lnTo>
                  <a:lnTo>
                    <a:pt x="19" y="59"/>
                  </a:lnTo>
                  <a:lnTo>
                    <a:pt x="35" y="43"/>
                  </a:lnTo>
                  <a:lnTo>
                    <a:pt x="51" y="56"/>
                  </a:lnTo>
                  <a:lnTo>
                    <a:pt x="45" y="40"/>
                  </a:lnTo>
                  <a:lnTo>
                    <a:pt x="59" y="30"/>
                  </a:lnTo>
                  <a:lnTo>
                    <a:pt x="37" y="30"/>
                  </a:lnTo>
                  <a:lnTo>
                    <a:pt x="33" y="12"/>
                  </a:lnTo>
                  <a:lnTo>
                    <a:pt x="37" y="0"/>
                  </a:lnTo>
                  <a:lnTo>
                    <a:pt x="45" y="27"/>
                  </a:lnTo>
                  <a:lnTo>
                    <a:pt x="69" y="27"/>
                  </a:lnTo>
                  <a:lnTo>
                    <a:pt x="51" y="40"/>
                  </a:lnTo>
                  <a:lnTo>
                    <a:pt x="56" y="64"/>
                  </a:lnTo>
                  <a:close/>
                  <a:moveTo>
                    <a:pt x="27" y="27"/>
                  </a:moveTo>
                  <a:lnTo>
                    <a:pt x="33" y="12"/>
                  </a:lnTo>
                  <a:lnTo>
                    <a:pt x="32" y="8"/>
                  </a:lnTo>
                  <a:lnTo>
                    <a:pt x="25" y="27"/>
                  </a:lnTo>
                  <a:lnTo>
                    <a:pt x="27" y="27"/>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6" name="Freeform 98">
              <a:extLst>
                <a:ext uri="{FF2B5EF4-FFF2-40B4-BE49-F238E27FC236}">
                  <a16:creationId xmlns:a16="http://schemas.microsoft.com/office/drawing/2014/main" id="{A7397A60-B627-D444-82EC-24E5B5405987}"/>
                </a:ext>
              </a:extLst>
            </p:cNvPr>
            <p:cNvSpPr>
              <a:spLocks noChangeArrowheads="1"/>
            </p:cNvSpPr>
            <p:nvPr/>
          </p:nvSpPr>
          <p:spPr bwMode="auto">
            <a:xfrm>
              <a:off x="5187950" y="2117725"/>
              <a:ext cx="22225" cy="20638"/>
            </a:xfrm>
            <a:custGeom>
              <a:avLst/>
              <a:gdLst>
                <a:gd name="T0" fmla="*/ 32 w 62"/>
                <a:gd name="T1" fmla="*/ 0 h 57"/>
                <a:gd name="T2" fmla="*/ 42 w 62"/>
                <a:gd name="T3" fmla="*/ 21 h 57"/>
                <a:gd name="T4" fmla="*/ 61 w 62"/>
                <a:gd name="T5" fmla="*/ 21 h 57"/>
                <a:gd name="T6" fmla="*/ 45 w 62"/>
                <a:gd name="T7" fmla="*/ 34 h 57"/>
                <a:gd name="T8" fmla="*/ 50 w 62"/>
                <a:gd name="T9" fmla="*/ 56 h 57"/>
                <a:gd name="T10" fmla="*/ 32 w 62"/>
                <a:gd name="T11" fmla="*/ 37 h 57"/>
                <a:gd name="T12" fmla="*/ 13 w 62"/>
                <a:gd name="T13" fmla="*/ 56 h 57"/>
                <a:gd name="T14" fmla="*/ 21 w 62"/>
                <a:gd name="T15" fmla="*/ 34 h 57"/>
                <a:gd name="T16" fmla="*/ 0 w 62"/>
                <a:gd name="T17" fmla="*/ 21 h 57"/>
                <a:gd name="T18" fmla="*/ 24 w 62"/>
                <a:gd name="T19" fmla="*/ 24 h 57"/>
                <a:gd name="T20" fmla="*/ 32 w 62"/>
                <a:gd name="T2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2" h="57">
                  <a:moveTo>
                    <a:pt x="32" y="0"/>
                  </a:moveTo>
                  <a:lnTo>
                    <a:pt x="42" y="21"/>
                  </a:lnTo>
                  <a:lnTo>
                    <a:pt x="61" y="21"/>
                  </a:lnTo>
                  <a:lnTo>
                    <a:pt x="45" y="34"/>
                  </a:lnTo>
                  <a:lnTo>
                    <a:pt x="50" y="56"/>
                  </a:lnTo>
                  <a:lnTo>
                    <a:pt x="32" y="37"/>
                  </a:lnTo>
                  <a:lnTo>
                    <a:pt x="13" y="56"/>
                  </a:lnTo>
                  <a:lnTo>
                    <a:pt x="21" y="34"/>
                  </a:lnTo>
                  <a:lnTo>
                    <a:pt x="0" y="21"/>
                  </a:lnTo>
                  <a:lnTo>
                    <a:pt x="24" y="24"/>
                  </a:lnTo>
                  <a:lnTo>
                    <a:pt x="32"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7" name="Freeform 99">
              <a:extLst>
                <a:ext uri="{FF2B5EF4-FFF2-40B4-BE49-F238E27FC236}">
                  <a16:creationId xmlns:a16="http://schemas.microsoft.com/office/drawing/2014/main" id="{CC2871CC-69BD-2E4C-8327-52E634B53D7A}"/>
                </a:ext>
              </a:extLst>
            </p:cNvPr>
            <p:cNvSpPr>
              <a:spLocks noChangeArrowheads="1"/>
            </p:cNvSpPr>
            <p:nvPr/>
          </p:nvSpPr>
          <p:spPr bwMode="auto">
            <a:xfrm>
              <a:off x="5187950" y="2117725"/>
              <a:ext cx="25400" cy="22225"/>
            </a:xfrm>
            <a:custGeom>
              <a:avLst/>
              <a:gdLst>
                <a:gd name="T0" fmla="*/ 56 w 70"/>
                <a:gd name="T1" fmla="*/ 61 h 62"/>
                <a:gd name="T2" fmla="*/ 35 w 70"/>
                <a:gd name="T3" fmla="*/ 43 h 62"/>
                <a:gd name="T4" fmla="*/ 16 w 70"/>
                <a:gd name="T5" fmla="*/ 61 h 62"/>
                <a:gd name="T6" fmla="*/ 13 w 70"/>
                <a:gd name="T7" fmla="*/ 61 h 62"/>
                <a:gd name="T8" fmla="*/ 21 w 70"/>
                <a:gd name="T9" fmla="*/ 40 h 62"/>
                <a:gd name="T10" fmla="*/ 0 w 70"/>
                <a:gd name="T11" fmla="*/ 27 h 62"/>
                <a:gd name="T12" fmla="*/ 25 w 70"/>
                <a:gd name="T13" fmla="*/ 27 h 62"/>
                <a:gd name="T14" fmla="*/ 24 w 70"/>
                <a:gd name="T15" fmla="*/ 29 h 62"/>
                <a:gd name="T16" fmla="*/ 8 w 70"/>
                <a:gd name="T17" fmla="*/ 27 h 62"/>
                <a:gd name="T18" fmla="*/ 24 w 70"/>
                <a:gd name="T19" fmla="*/ 37 h 62"/>
                <a:gd name="T20" fmla="*/ 19 w 70"/>
                <a:gd name="T21" fmla="*/ 56 h 62"/>
                <a:gd name="T22" fmla="*/ 35 w 70"/>
                <a:gd name="T23" fmla="*/ 40 h 62"/>
                <a:gd name="T24" fmla="*/ 51 w 70"/>
                <a:gd name="T25" fmla="*/ 56 h 62"/>
                <a:gd name="T26" fmla="*/ 45 w 70"/>
                <a:gd name="T27" fmla="*/ 40 h 62"/>
                <a:gd name="T28" fmla="*/ 58 w 70"/>
                <a:gd name="T29" fmla="*/ 29 h 62"/>
                <a:gd name="T30" fmla="*/ 40 w 70"/>
                <a:gd name="T31" fmla="*/ 29 h 62"/>
                <a:gd name="T32" fmla="*/ 33 w 70"/>
                <a:gd name="T33" fmla="*/ 11 h 62"/>
                <a:gd name="T34" fmla="*/ 37 w 70"/>
                <a:gd name="T35" fmla="*/ 0 h 62"/>
                <a:gd name="T36" fmla="*/ 45 w 70"/>
                <a:gd name="T37" fmla="*/ 24 h 62"/>
                <a:gd name="T38" fmla="*/ 69 w 70"/>
                <a:gd name="T39" fmla="*/ 24 h 62"/>
                <a:gd name="T40" fmla="*/ 51 w 70"/>
                <a:gd name="T41" fmla="*/ 37 h 62"/>
                <a:gd name="T42" fmla="*/ 56 w 70"/>
                <a:gd name="T43" fmla="*/ 61 h 62"/>
                <a:gd name="T44" fmla="*/ 27 w 70"/>
                <a:gd name="T45" fmla="*/ 27 h 62"/>
                <a:gd name="T46" fmla="*/ 33 w 70"/>
                <a:gd name="T47" fmla="*/ 11 h 62"/>
                <a:gd name="T48" fmla="*/ 32 w 70"/>
                <a:gd name="T49" fmla="*/ 8 h 62"/>
                <a:gd name="T50" fmla="*/ 25 w 70"/>
                <a:gd name="T51" fmla="*/ 27 h 62"/>
                <a:gd name="T52" fmla="*/ 27 w 70"/>
                <a:gd name="T53"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62">
                  <a:moveTo>
                    <a:pt x="56" y="61"/>
                  </a:moveTo>
                  <a:lnTo>
                    <a:pt x="35" y="43"/>
                  </a:lnTo>
                  <a:lnTo>
                    <a:pt x="16" y="61"/>
                  </a:lnTo>
                  <a:lnTo>
                    <a:pt x="13" y="61"/>
                  </a:lnTo>
                  <a:lnTo>
                    <a:pt x="21" y="40"/>
                  </a:lnTo>
                  <a:lnTo>
                    <a:pt x="0" y="27"/>
                  </a:lnTo>
                  <a:lnTo>
                    <a:pt x="25" y="27"/>
                  </a:lnTo>
                  <a:lnTo>
                    <a:pt x="24" y="29"/>
                  </a:lnTo>
                  <a:lnTo>
                    <a:pt x="8" y="27"/>
                  </a:lnTo>
                  <a:lnTo>
                    <a:pt x="24" y="37"/>
                  </a:lnTo>
                  <a:lnTo>
                    <a:pt x="19" y="56"/>
                  </a:lnTo>
                  <a:lnTo>
                    <a:pt x="35" y="40"/>
                  </a:lnTo>
                  <a:lnTo>
                    <a:pt x="51" y="56"/>
                  </a:lnTo>
                  <a:lnTo>
                    <a:pt x="45" y="40"/>
                  </a:lnTo>
                  <a:lnTo>
                    <a:pt x="58" y="29"/>
                  </a:lnTo>
                  <a:lnTo>
                    <a:pt x="40" y="29"/>
                  </a:lnTo>
                  <a:lnTo>
                    <a:pt x="33" y="11"/>
                  </a:lnTo>
                  <a:lnTo>
                    <a:pt x="37" y="0"/>
                  </a:lnTo>
                  <a:lnTo>
                    <a:pt x="45" y="24"/>
                  </a:lnTo>
                  <a:lnTo>
                    <a:pt x="69" y="24"/>
                  </a:lnTo>
                  <a:lnTo>
                    <a:pt x="51" y="37"/>
                  </a:lnTo>
                  <a:lnTo>
                    <a:pt x="56" y="61"/>
                  </a:lnTo>
                  <a:close/>
                  <a:moveTo>
                    <a:pt x="27" y="27"/>
                  </a:moveTo>
                  <a:lnTo>
                    <a:pt x="33" y="11"/>
                  </a:lnTo>
                  <a:lnTo>
                    <a:pt x="32" y="8"/>
                  </a:lnTo>
                  <a:lnTo>
                    <a:pt x="25" y="27"/>
                  </a:lnTo>
                  <a:lnTo>
                    <a:pt x="27" y="27"/>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8" name="Freeform 100">
              <a:extLst>
                <a:ext uri="{FF2B5EF4-FFF2-40B4-BE49-F238E27FC236}">
                  <a16:creationId xmlns:a16="http://schemas.microsoft.com/office/drawing/2014/main" id="{C78A1ED5-B308-304D-BA70-38C700301FE1}"/>
                </a:ext>
              </a:extLst>
            </p:cNvPr>
            <p:cNvSpPr>
              <a:spLocks noChangeArrowheads="1"/>
            </p:cNvSpPr>
            <p:nvPr/>
          </p:nvSpPr>
          <p:spPr bwMode="auto">
            <a:xfrm>
              <a:off x="4951413" y="2266950"/>
              <a:ext cx="33337" cy="31750"/>
            </a:xfrm>
            <a:custGeom>
              <a:avLst/>
              <a:gdLst>
                <a:gd name="T0" fmla="*/ 79 w 91"/>
                <a:gd name="T1" fmla="*/ 29 h 88"/>
                <a:gd name="T2" fmla="*/ 90 w 91"/>
                <a:gd name="T3" fmla="*/ 37 h 88"/>
                <a:gd name="T4" fmla="*/ 42 w 91"/>
                <a:gd name="T5" fmla="*/ 87 h 88"/>
                <a:gd name="T6" fmla="*/ 31 w 91"/>
                <a:gd name="T7" fmla="*/ 77 h 88"/>
                <a:gd name="T8" fmla="*/ 45 w 91"/>
                <a:gd name="T9" fmla="*/ 24 h 88"/>
                <a:gd name="T10" fmla="*/ 45 w 91"/>
                <a:gd name="T11" fmla="*/ 24 h 88"/>
                <a:gd name="T12" fmla="*/ 10 w 91"/>
                <a:gd name="T13" fmla="*/ 58 h 88"/>
                <a:gd name="T14" fmla="*/ 0 w 91"/>
                <a:gd name="T15" fmla="*/ 50 h 88"/>
                <a:gd name="T16" fmla="*/ 47 w 91"/>
                <a:gd name="T17" fmla="*/ 0 h 88"/>
                <a:gd name="T18" fmla="*/ 58 w 91"/>
                <a:gd name="T19" fmla="*/ 11 h 88"/>
                <a:gd name="T20" fmla="*/ 47 w 91"/>
                <a:gd name="T21" fmla="*/ 64 h 88"/>
                <a:gd name="T22" fmla="*/ 47 w 91"/>
                <a:gd name="T23" fmla="*/ 64 h 88"/>
                <a:gd name="T24" fmla="*/ 79 w 91"/>
                <a:gd name="T25" fmla="*/ 2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88">
                  <a:moveTo>
                    <a:pt x="79" y="29"/>
                  </a:moveTo>
                  <a:lnTo>
                    <a:pt x="90" y="37"/>
                  </a:lnTo>
                  <a:lnTo>
                    <a:pt x="42" y="87"/>
                  </a:lnTo>
                  <a:lnTo>
                    <a:pt x="31" y="77"/>
                  </a:lnTo>
                  <a:lnTo>
                    <a:pt x="45" y="24"/>
                  </a:lnTo>
                  <a:lnTo>
                    <a:pt x="45" y="24"/>
                  </a:lnTo>
                  <a:lnTo>
                    <a:pt x="10" y="58"/>
                  </a:lnTo>
                  <a:lnTo>
                    <a:pt x="0" y="50"/>
                  </a:lnTo>
                  <a:lnTo>
                    <a:pt x="47" y="0"/>
                  </a:lnTo>
                  <a:lnTo>
                    <a:pt x="58" y="11"/>
                  </a:lnTo>
                  <a:lnTo>
                    <a:pt x="47" y="64"/>
                  </a:lnTo>
                  <a:lnTo>
                    <a:pt x="47" y="64"/>
                  </a:lnTo>
                  <a:lnTo>
                    <a:pt x="79" y="29"/>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09" name="Freeform 101">
              <a:extLst>
                <a:ext uri="{FF2B5EF4-FFF2-40B4-BE49-F238E27FC236}">
                  <a16:creationId xmlns:a16="http://schemas.microsoft.com/office/drawing/2014/main" id="{1E948274-F663-A04C-98A9-41709BC47F17}"/>
                </a:ext>
              </a:extLst>
            </p:cNvPr>
            <p:cNvSpPr>
              <a:spLocks noChangeArrowheads="1"/>
            </p:cNvSpPr>
            <p:nvPr/>
          </p:nvSpPr>
          <p:spPr bwMode="auto">
            <a:xfrm>
              <a:off x="5067300" y="2030413"/>
              <a:ext cx="23813" cy="26987"/>
            </a:xfrm>
            <a:custGeom>
              <a:avLst/>
              <a:gdLst>
                <a:gd name="T0" fmla="*/ 16 w 66"/>
                <a:gd name="T1" fmla="*/ 67 h 73"/>
                <a:gd name="T2" fmla="*/ 0 w 66"/>
                <a:gd name="T3" fmla="*/ 64 h 73"/>
                <a:gd name="T4" fmla="*/ 32 w 66"/>
                <a:gd name="T5" fmla="*/ 0 h 73"/>
                <a:gd name="T6" fmla="*/ 47 w 66"/>
                <a:gd name="T7" fmla="*/ 3 h 73"/>
                <a:gd name="T8" fmla="*/ 65 w 66"/>
                <a:gd name="T9" fmla="*/ 72 h 73"/>
                <a:gd name="T10" fmla="*/ 49 w 66"/>
                <a:gd name="T11" fmla="*/ 69 h 73"/>
                <a:gd name="T12" fmla="*/ 47 w 66"/>
                <a:gd name="T13" fmla="*/ 56 h 73"/>
                <a:gd name="T14" fmla="*/ 21 w 66"/>
                <a:gd name="T15" fmla="*/ 53 h 73"/>
                <a:gd name="T16" fmla="*/ 16 w 66"/>
                <a:gd name="T17" fmla="*/ 67 h 73"/>
                <a:gd name="T18" fmla="*/ 26 w 66"/>
                <a:gd name="T19" fmla="*/ 40 h 73"/>
                <a:gd name="T20" fmla="*/ 44 w 66"/>
                <a:gd name="T21" fmla="*/ 43 h 73"/>
                <a:gd name="T22" fmla="*/ 39 w 66"/>
                <a:gd name="T23" fmla="*/ 16 h 73"/>
                <a:gd name="T24" fmla="*/ 39 w 66"/>
                <a:gd name="T25" fmla="*/ 16 h 73"/>
                <a:gd name="T26" fmla="*/ 26 w 66"/>
                <a:gd name="T27" fmla="*/ 4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73">
                  <a:moveTo>
                    <a:pt x="16" y="67"/>
                  </a:moveTo>
                  <a:lnTo>
                    <a:pt x="0" y="64"/>
                  </a:lnTo>
                  <a:lnTo>
                    <a:pt x="32" y="0"/>
                  </a:lnTo>
                  <a:lnTo>
                    <a:pt x="47" y="3"/>
                  </a:lnTo>
                  <a:lnTo>
                    <a:pt x="65" y="72"/>
                  </a:lnTo>
                  <a:lnTo>
                    <a:pt x="49" y="69"/>
                  </a:lnTo>
                  <a:lnTo>
                    <a:pt x="47" y="56"/>
                  </a:lnTo>
                  <a:lnTo>
                    <a:pt x="21" y="53"/>
                  </a:lnTo>
                  <a:lnTo>
                    <a:pt x="16" y="67"/>
                  </a:lnTo>
                  <a:close/>
                  <a:moveTo>
                    <a:pt x="26" y="40"/>
                  </a:moveTo>
                  <a:lnTo>
                    <a:pt x="44" y="43"/>
                  </a:lnTo>
                  <a:lnTo>
                    <a:pt x="39" y="16"/>
                  </a:lnTo>
                  <a:lnTo>
                    <a:pt x="39" y="16"/>
                  </a:lnTo>
                  <a:lnTo>
                    <a:pt x="26" y="40"/>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0" name="Freeform 102">
              <a:extLst>
                <a:ext uri="{FF2B5EF4-FFF2-40B4-BE49-F238E27FC236}">
                  <a16:creationId xmlns:a16="http://schemas.microsoft.com/office/drawing/2014/main" id="{36BE240E-D9A5-1A48-9E69-F5D85BBFAE70}"/>
                </a:ext>
              </a:extLst>
            </p:cNvPr>
            <p:cNvSpPr>
              <a:spLocks noChangeArrowheads="1"/>
            </p:cNvSpPr>
            <p:nvPr/>
          </p:nvSpPr>
          <p:spPr bwMode="auto">
            <a:xfrm>
              <a:off x="5099050" y="2033588"/>
              <a:ext cx="19050" cy="28575"/>
            </a:xfrm>
            <a:custGeom>
              <a:avLst/>
              <a:gdLst>
                <a:gd name="T0" fmla="*/ 18 w 54"/>
                <a:gd name="T1" fmla="*/ 58 h 80"/>
                <a:gd name="T2" fmla="*/ 53 w 54"/>
                <a:gd name="T3" fmla="*/ 69 h 80"/>
                <a:gd name="T4" fmla="*/ 48 w 54"/>
                <a:gd name="T5" fmla="*/ 79 h 80"/>
                <a:gd name="T6" fmla="*/ 0 w 54"/>
                <a:gd name="T7" fmla="*/ 66 h 80"/>
                <a:gd name="T8" fmla="*/ 24 w 54"/>
                <a:gd name="T9" fmla="*/ 0 h 80"/>
                <a:gd name="T10" fmla="*/ 37 w 54"/>
                <a:gd name="T11" fmla="*/ 5 h 80"/>
                <a:gd name="T12" fmla="*/ 18 w 54"/>
                <a:gd name="T13" fmla="*/ 58 h 80"/>
              </a:gdLst>
              <a:ahLst/>
              <a:cxnLst>
                <a:cxn ang="0">
                  <a:pos x="T0" y="T1"/>
                </a:cxn>
                <a:cxn ang="0">
                  <a:pos x="T2" y="T3"/>
                </a:cxn>
                <a:cxn ang="0">
                  <a:pos x="T4" y="T5"/>
                </a:cxn>
                <a:cxn ang="0">
                  <a:pos x="T6" y="T7"/>
                </a:cxn>
                <a:cxn ang="0">
                  <a:pos x="T8" y="T9"/>
                </a:cxn>
                <a:cxn ang="0">
                  <a:pos x="T10" y="T11"/>
                </a:cxn>
                <a:cxn ang="0">
                  <a:pos x="T12" y="T13"/>
                </a:cxn>
              </a:cxnLst>
              <a:rect l="0" t="0" r="r" b="b"/>
              <a:pathLst>
                <a:path w="54" h="80">
                  <a:moveTo>
                    <a:pt x="18" y="58"/>
                  </a:moveTo>
                  <a:lnTo>
                    <a:pt x="53" y="69"/>
                  </a:lnTo>
                  <a:lnTo>
                    <a:pt x="48" y="79"/>
                  </a:lnTo>
                  <a:lnTo>
                    <a:pt x="0" y="66"/>
                  </a:lnTo>
                  <a:lnTo>
                    <a:pt x="24" y="0"/>
                  </a:lnTo>
                  <a:lnTo>
                    <a:pt x="37" y="5"/>
                  </a:lnTo>
                  <a:lnTo>
                    <a:pt x="18" y="58"/>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1" name="Freeform 103">
              <a:extLst>
                <a:ext uri="{FF2B5EF4-FFF2-40B4-BE49-F238E27FC236}">
                  <a16:creationId xmlns:a16="http://schemas.microsoft.com/office/drawing/2014/main" id="{9A4E1E94-E468-844A-8033-0C043B46276A}"/>
                </a:ext>
              </a:extLst>
            </p:cNvPr>
            <p:cNvSpPr>
              <a:spLocks noChangeArrowheads="1"/>
            </p:cNvSpPr>
            <p:nvPr/>
          </p:nvSpPr>
          <p:spPr bwMode="auto">
            <a:xfrm>
              <a:off x="5126038" y="2046288"/>
              <a:ext cx="28575" cy="30162"/>
            </a:xfrm>
            <a:custGeom>
              <a:avLst/>
              <a:gdLst>
                <a:gd name="T0" fmla="*/ 50 w 81"/>
                <a:gd name="T1" fmla="*/ 66 h 83"/>
                <a:gd name="T2" fmla="*/ 13 w 81"/>
                <a:gd name="T3" fmla="*/ 71 h 83"/>
                <a:gd name="T4" fmla="*/ 0 w 81"/>
                <a:gd name="T5" fmla="*/ 53 h 83"/>
                <a:gd name="T6" fmla="*/ 5 w 81"/>
                <a:gd name="T7" fmla="*/ 37 h 83"/>
                <a:gd name="T8" fmla="*/ 32 w 81"/>
                <a:gd name="T9" fmla="*/ 0 h 83"/>
                <a:gd name="T10" fmla="*/ 45 w 81"/>
                <a:gd name="T11" fmla="*/ 8 h 83"/>
                <a:gd name="T12" fmla="*/ 21 w 81"/>
                <a:gd name="T13" fmla="*/ 45 h 83"/>
                <a:gd name="T14" fmla="*/ 24 w 81"/>
                <a:gd name="T15" fmla="*/ 63 h 83"/>
                <a:gd name="T16" fmla="*/ 42 w 81"/>
                <a:gd name="T17" fmla="*/ 61 h 83"/>
                <a:gd name="T18" fmla="*/ 66 w 81"/>
                <a:gd name="T19" fmla="*/ 24 h 83"/>
                <a:gd name="T20" fmla="*/ 80 w 81"/>
                <a:gd name="T21" fmla="*/ 32 h 83"/>
                <a:gd name="T22" fmla="*/ 50 w 81"/>
                <a:gd name="T23" fmla="*/ 6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1" h="83">
                  <a:moveTo>
                    <a:pt x="50" y="66"/>
                  </a:moveTo>
                  <a:cubicBezTo>
                    <a:pt x="40" y="82"/>
                    <a:pt x="27" y="82"/>
                    <a:pt x="13" y="71"/>
                  </a:cubicBezTo>
                  <a:cubicBezTo>
                    <a:pt x="8" y="69"/>
                    <a:pt x="0" y="61"/>
                    <a:pt x="0" y="53"/>
                  </a:cubicBezTo>
                  <a:cubicBezTo>
                    <a:pt x="0" y="47"/>
                    <a:pt x="0" y="42"/>
                    <a:pt x="5" y="37"/>
                  </a:cubicBezTo>
                  <a:lnTo>
                    <a:pt x="32" y="0"/>
                  </a:lnTo>
                  <a:lnTo>
                    <a:pt x="45" y="8"/>
                  </a:lnTo>
                  <a:lnTo>
                    <a:pt x="21" y="45"/>
                  </a:lnTo>
                  <a:cubicBezTo>
                    <a:pt x="16" y="53"/>
                    <a:pt x="19" y="58"/>
                    <a:pt x="24" y="63"/>
                  </a:cubicBezTo>
                  <a:cubicBezTo>
                    <a:pt x="32" y="69"/>
                    <a:pt x="37" y="66"/>
                    <a:pt x="42" y="61"/>
                  </a:cubicBezTo>
                  <a:lnTo>
                    <a:pt x="66" y="24"/>
                  </a:lnTo>
                  <a:lnTo>
                    <a:pt x="80" y="32"/>
                  </a:lnTo>
                  <a:lnTo>
                    <a:pt x="50" y="66"/>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2" name="Freeform 104">
              <a:extLst>
                <a:ext uri="{FF2B5EF4-FFF2-40B4-BE49-F238E27FC236}">
                  <a16:creationId xmlns:a16="http://schemas.microsoft.com/office/drawing/2014/main" id="{D7C8FB0F-E0E6-E04F-82B2-ED6248C1FDB9}"/>
                </a:ext>
              </a:extLst>
            </p:cNvPr>
            <p:cNvSpPr>
              <a:spLocks noChangeArrowheads="1"/>
            </p:cNvSpPr>
            <p:nvPr/>
          </p:nvSpPr>
          <p:spPr bwMode="auto">
            <a:xfrm>
              <a:off x="5151438" y="2062163"/>
              <a:ext cx="25400" cy="26987"/>
            </a:xfrm>
            <a:custGeom>
              <a:avLst/>
              <a:gdLst>
                <a:gd name="T0" fmla="*/ 10 w 72"/>
                <a:gd name="T1" fmla="*/ 75 h 76"/>
                <a:gd name="T2" fmla="*/ 0 w 72"/>
                <a:gd name="T3" fmla="*/ 64 h 76"/>
                <a:gd name="T4" fmla="*/ 37 w 72"/>
                <a:gd name="T5" fmla="*/ 22 h 76"/>
                <a:gd name="T6" fmla="*/ 21 w 72"/>
                <a:gd name="T7" fmla="*/ 8 h 76"/>
                <a:gd name="T8" fmla="*/ 29 w 72"/>
                <a:gd name="T9" fmla="*/ 0 h 76"/>
                <a:gd name="T10" fmla="*/ 71 w 72"/>
                <a:gd name="T11" fmla="*/ 35 h 76"/>
                <a:gd name="T12" fmla="*/ 63 w 72"/>
                <a:gd name="T13" fmla="*/ 43 h 76"/>
                <a:gd name="T14" fmla="*/ 47 w 72"/>
                <a:gd name="T15" fmla="*/ 32 h 76"/>
                <a:gd name="T16" fmla="*/ 10 w 72"/>
                <a:gd name="T17" fmla="*/ 75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 h="76">
                  <a:moveTo>
                    <a:pt x="10" y="75"/>
                  </a:moveTo>
                  <a:lnTo>
                    <a:pt x="0" y="64"/>
                  </a:lnTo>
                  <a:lnTo>
                    <a:pt x="37" y="22"/>
                  </a:lnTo>
                  <a:lnTo>
                    <a:pt x="21" y="8"/>
                  </a:lnTo>
                  <a:lnTo>
                    <a:pt x="29" y="0"/>
                  </a:lnTo>
                  <a:lnTo>
                    <a:pt x="71" y="35"/>
                  </a:lnTo>
                  <a:lnTo>
                    <a:pt x="63" y="43"/>
                  </a:lnTo>
                  <a:lnTo>
                    <a:pt x="47" y="32"/>
                  </a:lnTo>
                  <a:lnTo>
                    <a:pt x="10" y="7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3" name="Freeform 105">
              <a:extLst>
                <a:ext uri="{FF2B5EF4-FFF2-40B4-BE49-F238E27FC236}">
                  <a16:creationId xmlns:a16="http://schemas.microsoft.com/office/drawing/2014/main" id="{720E8EE9-A22F-844E-B40C-5B69FABF4079}"/>
                </a:ext>
              </a:extLst>
            </p:cNvPr>
            <p:cNvSpPr>
              <a:spLocks noChangeArrowheads="1"/>
            </p:cNvSpPr>
            <p:nvPr/>
          </p:nvSpPr>
          <p:spPr bwMode="auto">
            <a:xfrm>
              <a:off x="5038725" y="2030413"/>
              <a:ext cx="23813" cy="28575"/>
            </a:xfrm>
            <a:custGeom>
              <a:avLst/>
              <a:gdLst>
                <a:gd name="T0" fmla="*/ 16 w 65"/>
                <a:gd name="T1" fmla="*/ 51 h 81"/>
                <a:gd name="T2" fmla="*/ 32 w 65"/>
                <a:gd name="T3" fmla="*/ 59 h 81"/>
                <a:gd name="T4" fmla="*/ 45 w 65"/>
                <a:gd name="T5" fmla="*/ 48 h 81"/>
                <a:gd name="T6" fmla="*/ 32 w 65"/>
                <a:gd name="T7" fmla="*/ 43 h 81"/>
                <a:gd name="T8" fmla="*/ 24 w 65"/>
                <a:gd name="T9" fmla="*/ 43 h 81"/>
                <a:gd name="T10" fmla="*/ 0 w 65"/>
                <a:gd name="T11" fmla="*/ 27 h 81"/>
                <a:gd name="T12" fmla="*/ 24 w 65"/>
                <a:gd name="T13" fmla="*/ 3 h 81"/>
                <a:gd name="T14" fmla="*/ 53 w 65"/>
                <a:gd name="T15" fmla="*/ 22 h 81"/>
                <a:gd name="T16" fmla="*/ 40 w 65"/>
                <a:gd name="T17" fmla="*/ 24 h 81"/>
                <a:gd name="T18" fmla="*/ 24 w 65"/>
                <a:gd name="T19" fmla="*/ 16 h 81"/>
                <a:gd name="T20" fmla="*/ 13 w 65"/>
                <a:gd name="T21" fmla="*/ 27 h 81"/>
                <a:gd name="T22" fmla="*/ 21 w 65"/>
                <a:gd name="T23" fmla="*/ 32 h 81"/>
                <a:gd name="T24" fmla="*/ 40 w 65"/>
                <a:gd name="T25" fmla="*/ 35 h 81"/>
                <a:gd name="T26" fmla="*/ 61 w 65"/>
                <a:gd name="T27" fmla="*/ 51 h 81"/>
                <a:gd name="T28" fmla="*/ 37 w 65"/>
                <a:gd name="T29" fmla="*/ 77 h 81"/>
                <a:gd name="T30" fmla="*/ 3 w 65"/>
                <a:gd name="T31" fmla="*/ 59 h 81"/>
                <a:gd name="T32" fmla="*/ 16 w 65"/>
                <a:gd name="T33" fmla="*/ 5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5" h="81">
                  <a:moveTo>
                    <a:pt x="16" y="51"/>
                  </a:moveTo>
                  <a:cubicBezTo>
                    <a:pt x="16" y="53"/>
                    <a:pt x="19" y="61"/>
                    <a:pt x="32" y="59"/>
                  </a:cubicBezTo>
                  <a:cubicBezTo>
                    <a:pt x="40" y="59"/>
                    <a:pt x="45" y="56"/>
                    <a:pt x="45" y="48"/>
                  </a:cubicBezTo>
                  <a:cubicBezTo>
                    <a:pt x="45" y="43"/>
                    <a:pt x="40" y="43"/>
                    <a:pt x="32" y="43"/>
                  </a:cubicBezTo>
                  <a:lnTo>
                    <a:pt x="24" y="43"/>
                  </a:lnTo>
                  <a:cubicBezTo>
                    <a:pt x="13" y="43"/>
                    <a:pt x="0" y="40"/>
                    <a:pt x="0" y="27"/>
                  </a:cubicBezTo>
                  <a:cubicBezTo>
                    <a:pt x="0" y="19"/>
                    <a:pt x="0" y="6"/>
                    <a:pt x="24" y="3"/>
                  </a:cubicBezTo>
                  <a:cubicBezTo>
                    <a:pt x="45" y="0"/>
                    <a:pt x="53" y="14"/>
                    <a:pt x="53" y="22"/>
                  </a:cubicBezTo>
                  <a:lnTo>
                    <a:pt x="40" y="24"/>
                  </a:lnTo>
                  <a:cubicBezTo>
                    <a:pt x="40" y="22"/>
                    <a:pt x="37" y="14"/>
                    <a:pt x="24" y="16"/>
                  </a:cubicBezTo>
                  <a:cubicBezTo>
                    <a:pt x="19" y="16"/>
                    <a:pt x="13" y="19"/>
                    <a:pt x="13" y="27"/>
                  </a:cubicBezTo>
                  <a:cubicBezTo>
                    <a:pt x="13" y="32"/>
                    <a:pt x="19" y="32"/>
                    <a:pt x="21" y="32"/>
                  </a:cubicBezTo>
                  <a:lnTo>
                    <a:pt x="40" y="35"/>
                  </a:lnTo>
                  <a:cubicBezTo>
                    <a:pt x="50" y="35"/>
                    <a:pt x="58" y="37"/>
                    <a:pt x="61" y="51"/>
                  </a:cubicBezTo>
                  <a:cubicBezTo>
                    <a:pt x="64" y="72"/>
                    <a:pt x="43" y="75"/>
                    <a:pt x="37" y="77"/>
                  </a:cubicBezTo>
                  <a:cubicBezTo>
                    <a:pt x="13" y="80"/>
                    <a:pt x="5" y="67"/>
                    <a:pt x="3" y="59"/>
                  </a:cubicBezTo>
                  <a:lnTo>
                    <a:pt x="16" y="51"/>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4" name="Freeform 106">
              <a:extLst>
                <a:ext uri="{FF2B5EF4-FFF2-40B4-BE49-F238E27FC236}">
                  <a16:creationId xmlns:a16="http://schemas.microsoft.com/office/drawing/2014/main" id="{726CBDFD-625D-F74D-B911-6319E4123531}"/>
                </a:ext>
              </a:extLst>
            </p:cNvPr>
            <p:cNvSpPr>
              <a:spLocks noChangeArrowheads="1"/>
            </p:cNvSpPr>
            <p:nvPr/>
          </p:nvSpPr>
          <p:spPr bwMode="auto">
            <a:xfrm>
              <a:off x="4978400" y="2044700"/>
              <a:ext cx="33338" cy="31750"/>
            </a:xfrm>
            <a:custGeom>
              <a:avLst/>
              <a:gdLst>
                <a:gd name="T0" fmla="*/ 74 w 91"/>
                <a:gd name="T1" fmla="*/ 27 h 86"/>
                <a:gd name="T2" fmla="*/ 61 w 91"/>
                <a:gd name="T3" fmla="*/ 74 h 86"/>
                <a:gd name="T4" fmla="*/ 13 w 91"/>
                <a:gd name="T5" fmla="*/ 58 h 86"/>
                <a:gd name="T6" fmla="*/ 26 w 91"/>
                <a:gd name="T7" fmla="*/ 11 h 86"/>
                <a:gd name="T8" fmla="*/ 74 w 91"/>
                <a:gd name="T9" fmla="*/ 27 h 86"/>
                <a:gd name="T10" fmla="*/ 61 w 91"/>
                <a:gd name="T11" fmla="*/ 35 h 86"/>
                <a:gd name="T12" fmla="*/ 31 w 91"/>
                <a:gd name="T13" fmla="*/ 21 h 86"/>
                <a:gd name="T14" fmla="*/ 26 w 91"/>
                <a:gd name="T15" fmla="*/ 50 h 86"/>
                <a:gd name="T16" fmla="*/ 55 w 91"/>
                <a:gd name="T17" fmla="*/ 64 h 86"/>
                <a:gd name="T18" fmla="*/ 61 w 91"/>
                <a:gd name="T19" fmla="*/ 3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86">
                  <a:moveTo>
                    <a:pt x="74" y="27"/>
                  </a:moveTo>
                  <a:cubicBezTo>
                    <a:pt x="90" y="56"/>
                    <a:pt x="69" y="69"/>
                    <a:pt x="61" y="74"/>
                  </a:cubicBezTo>
                  <a:cubicBezTo>
                    <a:pt x="53" y="80"/>
                    <a:pt x="29" y="85"/>
                    <a:pt x="13" y="58"/>
                  </a:cubicBezTo>
                  <a:cubicBezTo>
                    <a:pt x="0" y="29"/>
                    <a:pt x="18" y="16"/>
                    <a:pt x="26" y="11"/>
                  </a:cubicBezTo>
                  <a:cubicBezTo>
                    <a:pt x="34" y="5"/>
                    <a:pt x="58" y="0"/>
                    <a:pt x="74" y="27"/>
                  </a:cubicBezTo>
                  <a:close/>
                  <a:moveTo>
                    <a:pt x="61" y="35"/>
                  </a:moveTo>
                  <a:cubicBezTo>
                    <a:pt x="53" y="19"/>
                    <a:pt x="39" y="18"/>
                    <a:pt x="31" y="21"/>
                  </a:cubicBezTo>
                  <a:cubicBezTo>
                    <a:pt x="23" y="23"/>
                    <a:pt x="18" y="35"/>
                    <a:pt x="26" y="50"/>
                  </a:cubicBezTo>
                  <a:cubicBezTo>
                    <a:pt x="34" y="69"/>
                    <a:pt x="47" y="69"/>
                    <a:pt x="55" y="64"/>
                  </a:cubicBezTo>
                  <a:cubicBezTo>
                    <a:pt x="63" y="61"/>
                    <a:pt x="69" y="50"/>
                    <a:pt x="61" y="35"/>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5" name="Freeform 107">
              <a:extLst>
                <a:ext uri="{FF2B5EF4-FFF2-40B4-BE49-F238E27FC236}">
                  <a16:creationId xmlns:a16="http://schemas.microsoft.com/office/drawing/2014/main" id="{14122C83-9785-4D4B-930B-812D4C7C88CB}"/>
                </a:ext>
              </a:extLst>
            </p:cNvPr>
            <p:cNvSpPr>
              <a:spLocks noChangeArrowheads="1"/>
            </p:cNvSpPr>
            <p:nvPr/>
          </p:nvSpPr>
          <p:spPr bwMode="auto">
            <a:xfrm>
              <a:off x="4951413" y="2065338"/>
              <a:ext cx="33337" cy="30162"/>
            </a:xfrm>
            <a:custGeom>
              <a:avLst/>
              <a:gdLst>
                <a:gd name="T0" fmla="*/ 0 w 91"/>
                <a:gd name="T1" fmla="*/ 37 h 85"/>
                <a:gd name="T2" fmla="*/ 23 w 91"/>
                <a:gd name="T3" fmla="*/ 13 h 85"/>
                <a:gd name="T4" fmla="*/ 52 w 91"/>
                <a:gd name="T5" fmla="*/ 10 h 85"/>
                <a:gd name="T6" fmla="*/ 58 w 91"/>
                <a:gd name="T7" fmla="*/ 29 h 85"/>
                <a:gd name="T8" fmla="*/ 76 w 91"/>
                <a:gd name="T9" fmla="*/ 34 h 85"/>
                <a:gd name="T10" fmla="*/ 90 w 91"/>
                <a:gd name="T11" fmla="*/ 42 h 85"/>
                <a:gd name="T12" fmla="*/ 90 w 91"/>
                <a:gd name="T13" fmla="*/ 42 h 85"/>
                <a:gd name="T14" fmla="*/ 79 w 91"/>
                <a:gd name="T15" fmla="*/ 53 h 85"/>
                <a:gd name="T16" fmla="*/ 68 w 91"/>
                <a:gd name="T17" fmla="*/ 45 h 85"/>
                <a:gd name="T18" fmla="*/ 52 w 91"/>
                <a:gd name="T19" fmla="*/ 45 h 85"/>
                <a:gd name="T20" fmla="*/ 42 w 91"/>
                <a:gd name="T21" fmla="*/ 55 h 85"/>
                <a:gd name="T22" fmla="*/ 60 w 91"/>
                <a:gd name="T23" fmla="*/ 74 h 85"/>
                <a:gd name="T24" fmla="*/ 50 w 91"/>
                <a:gd name="T25" fmla="*/ 84 h 85"/>
                <a:gd name="T26" fmla="*/ 0 w 91"/>
                <a:gd name="T27" fmla="*/ 37 h 85"/>
                <a:gd name="T28" fmla="*/ 42 w 91"/>
                <a:gd name="T29" fmla="*/ 34 h 85"/>
                <a:gd name="T30" fmla="*/ 42 w 91"/>
                <a:gd name="T31" fmla="*/ 21 h 85"/>
                <a:gd name="T32" fmla="*/ 29 w 91"/>
                <a:gd name="T33" fmla="*/ 21 h 85"/>
                <a:gd name="T34" fmla="*/ 15 w 91"/>
                <a:gd name="T35" fmla="*/ 34 h 85"/>
                <a:gd name="T36" fmla="*/ 29 w 91"/>
                <a:gd name="T37" fmla="*/ 47 h 85"/>
                <a:gd name="T38" fmla="*/ 42 w 91"/>
                <a:gd name="T39"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85">
                  <a:moveTo>
                    <a:pt x="0" y="37"/>
                  </a:moveTo>
                  <a:lnTo>
                    <a:pt x="23" y="13"/>
                  </a:lnTo>
                  <a:cubicBezTo>
                    <a:pt x="37" y="0"/>
                    <a:pt x="47" y="8"/>
                    <a:pt x="52" y="10"/>
                  </a:cubicBezTo>
                  <a:cubicBezTo>
                    <a:pt x="58" y="16"/>
                    <a:pt x="60" y="24"/>
                    <a:pt x="58" y="29"/>
                  </a:cubicBezTo>
                  <a:cubicBezTo>
                    <a:pt x="63" y="26"/>
                    <a:pt x="68" y="26"/>
                    <a:pt x="76" y="34"/>
                  </a:cubicBezTo>
                  <a:cubicBezTo>
                    <a:pt x="84" y="42"/>
                    <a:pt x="84" y="42"/>
                    <a:pt x="90" y="42"/>
                  </a:cubicBezTo>
                  <a:lnTo>
                    <a:pt x="90" y="42"/>
                  </a:lnTo>
                  <a:lnTo>
                    <a:pt x="79" y="53"/>
                  </a:lnTo>
                  <a:cubicBezTo>
                    <a:pt x="76" y="50"/>
                    <a:pt x="74" y="50"/>
                    <a:pt x="68" y="45"/>
                  </a:cubicBezTo>
                  <a:cubicBezTo>
                    <a:pt x="60" y="39"/>
                    <a:pt x="58" y="37"/>
                    <a:pt x="52" y="45"/>
                  </a:cubicBezTo>
                  <a:lnTo>
                    <a:pt x="42" y="55"/>
                  </a:lnTo>
                  <a:lnTo>
                    <a:pt x="60" y="74"/>
                  </a:lnTo>
                  <a:lnTo>
                    <a:pt x="50" y="84"/>
                  </a:lnTo>
                  <a:lnTo>
                    <a:pt x="0" y="37"/>
                  </a:lnTo>
                  <a:close/>
                  <a:moveTo>
                    <a:pt x="42" y="34"/>
                  </a:moveTo>
                  <a:cubicBezTo>
                    <a:pt x="47" y="29"/>
                    <a:pt x="47" y="24"/>
                    <a:pt x="42" y="21"/>
                  </a:cubicBezTo>
                  <a:cubicBezTo>
                    <a:pt x="39" y="18"/>
                    <a:pt x="34" y="16"/>
                    <a:pt x="29" y="21"/>
                  </a:cubicBezTo>
                  <a:lnTo>
                    <a:pt x="15" y="34"/>
                  </a:lnTo>
                  <a:lnTo>
                    <a:pt x="29" y="47"/>
                  </a:lnTo>
                  <a:lnTo>
                    <a:pt x="42" y="3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6" name="Freeform 108">
              <a:extLst>
                <a:ext uri="{FF2B5EF4-FFF2-40B4-BE49-F238E27FC236}">
                  <a16:creationId xmlns:a16="http://schemas.microsoft.com/office/drawing/2014/main" id="{EB3A5737-EC31-CB43-9F1D-122969DA03C7}"/>
                </a:ext>
              </a:extLst>
            </p:cNvPr>
            <p:cNvSpPr>
              <a:spLocks noChangeArrowheads="1"/>
            </p:cNvSpPr>
            <p:nvPr/>
          </p:nvSpPr>
          <p:spPr bwMode="auto">
            <a:xfrm>
              <a:off x="5119688" y="2289175"/>
              <a:ext cx="31750" cy="31750"/>
            </a:xfrm>
            <a:custGeom>
              <a:avLst/>
              <a:gdLst>
                <a:gd name="T0" fmla="*/ 37 w 86"/>
                <a:gd name="T1" fmla="*/ 8 h 88"/>
                <a:gd name="T2" fmla="*/ 51 w 86"/>
                <a:gd name="T3" fmla="*/ 0 h 88"/>
                <a:gd name="T4" fmla="*/ 85 w 86"/>
                <a:gd name="T5" fmla="*/ 58 h 88"/>
                <a:gd name="T6" fmla="*/ 72 w 86"/>
                <a:gd name="T7" fmla="*/ 66 h 88"/>
                <a:gd name="T8" fmla="*/ 21 w 86"/>
                <a:gd name="T9" fmla="*/ 37 h 88"/>
                <a:gd name="T10" fmla="*/ 21 w 86"/>
                <a:gd name="T11" fmla="*/ 37 h 88"/>
                <a:gd name="T12" fmla="*/ 45 w 86"/>
                <a:gd name="T13" fmla="*/ 79 h 88"/>
                <a:gd name="T14" fmla="*/ 35 w 86"/>
                <a:gd name="T15" fmla="*/ 87 h 88"/>
                <a:gd name="T16" fmla="*/ 0 w 86"/>
                <a:gd name="T17" fmla="*/ 29 h 88"/>
                <a:gd name="T18" fmla="*/ 13 w 86"/>
                <a:gd name="T19" fmla="*/ 21 h 88"/>
                <a:gd name="T20" fmla="*/ 61 w 86"/>
                <a:gd name="T21" fmla="*/ 48 h 88"/>
                <a:gd name="T22" fmla="*/ 61 w 86"/>
                <a:gd name="T23" fmla="*/ 48 h 88"/>
                <a:gd name="T24" fmla="*/ 37 w 86"/>
                <a:gd name="T25" fmla="*/ 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 h="88">
                  <a:moveTo>
                    <a:pt x="37" y="8"/>
                  </a:moveTo>
                  <a:lnTo>
                    <a:pt x="51" y="0"/>
                  </a:lnTo>
                  <a:lnTo>
                    <a:pt x="85" y="58"/>
                  </a:lnTo>
                  <a:lnTo>
                    <a:pt x="72" y="66"/>
                  </a:lnTo>
                  <a:lnTo>
                    <a:pt x="21" y="37"/>
                  </a:lnTo>
                  <a:lnTo>
                    <a:pt x="21" y="37"/>
                  </a:lnTo>
                  <a:lnTo>
                    <a:pt x="45" y="79"/>
                  </a:lnTo>
                  <a:lnTo>
                    <a:pt x="35" y="87"/>
                  </a:lnTo>
                  <a:lnTo>
                    <a:pt x="0" y="29"/>
                  </a:lnTo>
                  <a:lnTo>
                    <a:pt x="13" y="21"/>
                  </a:lnTo>
                  <a:lnTo>
                    <a:pt x="61" y="48"/>
                  </a:lnTo>
                  <a:lnTo>
                    <a:pt x="61" y="48"/>
                  </a:lnTo>
                  <a:lnTo>
                    <a:pt x="37" y="8"/>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7" name="Freeform 109">
              <a:extLst>
                <a:ext uri="{FF2B5EF4-FFF2-40B4-BE49-F238E27FC236}">
                  <a16:creationId xmlns:a16="http://schemas.microsoft.com/office/drawing/2014/main" id="{B4A1E835-A02B-B645-A02C-C3F189FAB8B3}"/>
                </a:ext>
              </a:extLst>
            </p:cNvPr>
            <p:cNvSpPr>
              <a:spLocks noChangeArrowheads="1"/>
            </p:cNvSpPr>
            <p:nvPr/>
          </p:nvSpPr>
          <p:spPr bwMode="auto">
            <a:xfrm>
              <a:off x="5141913" y="2273300"/>
              <a:ext cx="31750" cy="30163"/>
            </a:xfrm>
            <a:custGeom>
              <a:avLst/>
              <a:gdLst>
                <a:gd name="T0" fmla="*/ 0 w 86"/>
                <a:gd name="T1" fmla="*/ 31 h 85"/>
                <a:gd name="T2" fmla="*/ 24 w 86"/>
                <a:gd name="T3" fmla="*/ 13 h 85"/>
                <a:gd name="T4" fmla="*/ 66 w 86"/>
                <a:gd name="T5" fmla="*/ 21 h 85"/>
                <a:gd name="T6" fmla="*/ 66 w 86"/>
                <a:gd name="T7" fmla="*/ 66 h 85"/>
                <a:gd name="T8" fmla="*/ 42 w 86"/>
                <a:gd name="T9" fmla="*/ 84 h 85"/>
                <a:gd name="T10" fmla="*/ 0 w 86"/>
                <a:gd name="T11" fmla="*/ 31 h 85"/>
                <a:gd name="T12" fmla="*/ 47 w 86"/>
                <a:gd name="T13" fmla="*/ 66 h 85"/>
                <a:gd name="T14" fmla="*/ 58 w 86"/>
                <a:gd name="T15" fmla="*/ 58 h 85"/>
                <a:gd name="T16" fmla="*/ 55 w 86"/>
                <a:gd name="T17" fmla="*/ 31 h 85"/>
                <a:gd name="T18" fmla="*/ 29 w 86"/>
                <a:gd name="T19" fmla="*/ 23 h 85"/>
                <a:gd name="T20" fmla="*/ 18 w 86"/>
                <a:gd name="T21" fmla="*/ 31 h 85"/>
                <a:gd name="T22" fmla="*/ 47 w 86"/>
                <a:gd name="T23" fmla="*/ 6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 h="85">
                  <a:moveTo>
                    <a:pt x="0" y="31"/>
                  </a:moveTo>
                  <a:lnTo>
                    <a:pt x="24" y="13"/>
                  </a:lnTo>
                  <a:cubicBezTo>
                    <a:pt x="42" y="0"/>
                    <a:pt x="58" y="10"/>
                    <a:pt x="66" y="21"/>
                  </a:cubicBezTo>
                  <a:cubicBezTo>
                    <a:pt x="74" y="31"/>
                    <a:pt x="85" y="53"/>
                    <a:pt x="66" y="66"/>
                  </a:cubicBezTo>
                  <a:lnTo>
                    <a:pt x="42" y="84"/>
                  </a:lnTo>
                  <a:lnTo>
                    <a:pt x="0" y="31"/>
                  </a:lnTo>
                  <a:close/>
                  <a:moveTo>
                    <a:pt x="47" y="66"/>
                  </a:moveTo>
                  <a:lnTo>
                    <a:pt x="58" y="58"/>
                  </a:lnTo>
                  <a:cubicBezTo>
                    <a:pt x="69" y="50"/>
                    <a:pt x="63" y="39"/>
                    <a:pt x="55" y="31"/>
                  </a:cubicBezTo>
                  <a:cubicBezTo>
                    <a:pt x="42" y="16"/>
                    <a:pt x="34" y="21"/>
                    <a:pt x="29" y="23"/>
                  </a:cubicBezTo>
                  <a:lnTo>
                    <a:pt x="18" y="31"/>
                  </a:lnTo>
                  <a:lnTo>
                    <a:pt x="47" y="66"/>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8" name="Freeform 110">
              <a:extLst>
                <a:ext uri="{FF2B5EF4-FFF2-40B4-BE49-F238E27FC236}">
                  <a16:creationId xmlns:a16="http://schemas.microsoft.com/office/drawing/2014/main" id="{3747B405-69F7-ED47-BD8E-43DBE373D095}"/>
                </a:ext>
              </a:extLst>
            </p:cNvPr>
            <p:cNvSpPr>
              <a:spLocks noChangeArrowheads="1"/>
            </p:cNvSpPr>
            <p:nvPr/>
          </p:nvSpPr>
          <p:spPr bwMode="auto">
            <a:xfrm>
              <a:off x="5160963" y="2265363"/>
              <a:ext cx="23812" cy="20637"/>
            </a:xfrm>
            <a:custGeom>
              <a:avLst/>
              <a:gdLst>
                <a:gd name="T0" fmla="*/ 63 w 64"/>
                <a:gd name="T1" fmla="*/ 45 h 56"/>
                <a:gd name="T2" fmla="*/ 53 w 64"/>
                <a:gd name="T3" fmla="*/ 55 h 56"/>
                <a:gd name="T4" fmla="*/ 0 w 64"/>
                <a:gd name="T5" fmla="*/ 10 h 56"/>
                <a:gd name="T6" fmla="*/ 10 w 64"/>
                <a:gd name="T7" fmla="*/ 0 h 56"/>
                <a:gd name="T8" fmla="*/ 63 w 64"/>
                <a:gd name="T9" fmla="*/ 45 h 56"/>
              </a:gdLst>
              <a:ahLst/>
              <a:cxnLst>
                <a:cxn ang="0">
                  <a:pos x="T0" y="T1"/>
                </a:cxn>
                <a:cxn ang="0">
                  <a:pos x="T2" y="T3"/>
                </a:cxn>
                <a:cxn ang="0">
                  <a:pos x="T4" y="T5"/>
                </a:cxn>
                <a:cxn ang="0">
                  <a:pos x="T6" y="T7"/>
                </a:cxn>
                <a:cxn ang="0">
                  <a:pos x="T8" y="T9"/>
                </a:cxn>
              </a:cxnLst>
              <a:rect l="0" t="0" r="r" b="b"/>
              <a:pathLst>
                <a:path w="64" h="56">
                  <a:moveTo>
                    <a:pt x="63" y="45"/>
                  </a:moveTo>
                  <a:lnTo>
                    <a:pt x="53" y="55"/>
                  </a:lnTo>
                  <a:lnTo>
                    <a:pt x="0" y="10"/>
                  </a:lnTo>
                  <a:lnTo>
                    <a:pt x="10" y="0"/>
                  </a:lnTo>
                  <a:lnTo>
                    <a:pt x="63" y="4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19" name="Freeform 111">
              <a:extLst>
                <a:ext uri="{FF2B5EF4-FFF2-40B4-BE49-F238E27FC236}">
                  <a16:creationId xmlns:a16="http://schemas.microsoft.com/office/drawing/2014/main" id="{D47BFA67-6460-6542-BAD1-33204A679F50}"/>
                </a:ext>
              </a:extLst>
            </p:cNvPr>
            <p:cNvSpPr>
              <a:spLocks noChangeArrowheads="1"/>
            </p:cNvSpPr>
            <p:nvPr/>
          </p:nvSpPr>
          <p:spPr bwMode="auto">
            <a:xfrm>
              <a:off x="5164138" y="2084388"/>
              <a:ext cx="31750" cy="28575"/>
            </a:xfrm>
            <a:custGeom>
              <a:avLst/>
              <a:gdLst>
                <a:gd name="T0" fmla="*/ 76 w 88"/>
                <a:gd name="T1" fmla="*/ 45 h 81"/>
                <a:gd name="T2" fmla="*/ 55 w 88"/>
                <a:gd name="T3" fmla="*/ 16 h 81"/>
                <a:gd name="T4" fmla="*/ 42 w 88"/>
                <a:gd name="T5" fmla="*/ 27 h 81"/>
                <a:gd name="T6" fmla="*/ 63 w 88"/>
                <a:gd name="T7" fmla="*/ 53 h 81"/>
                <a:gd name="T8" fmla="*/ 53 w 88"/>
                <a:gd name="T9" fmla="*/ 59 h 81"/>
                <a:gd name="T10" fmla="*/ 34 w 88"/>
                <a:gd name="T11" fmla="*/ 32 h 81"/>
                <a:gd name="T12" fmla="*/ 18 w 88"/>
                <a:gd name="T13" fmla="*/ 43 h 81"/>
                <a:gd name="T14" fmla="*/ 42 w 88"/>
                <a:gd name="T15" fmla="*/ 74 h 81"/>
                <a:gd name="T16" fmla="*/ 31 w 88"/>
                <a:gd name="T17" fmla="*/ 80 h 81"/>
                <a:gd name="T18" fmla="*/ 0 w 88"/>
                <a:gd name="T19" fmla="*/ 40 h 81"/>
                <a:gd name="T20" fmla="*/ 55 w 88"/>
                <a:gd name="T21" fmla="*/ 0 h 81"/>
                <a:gd name="T22" fmla="*/ 87 w 88"/>
                <a:gd name="T23" fmla="*/ 37 h 81"/>
                <a:gd name="T24" fmla="*/ 76 w 88"/>
                <a:gd name="T25" fmla="*/ 4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81">
                  <a:moveTo>
                    <a:pt x="76" y="45"/>
                  </a:moveTo>
                  <a:lnTo>
                    <a:pt x="55" y="16"/>
                  </a:lnTo>
                  <a:lnTo>
                    <a:pt x="42" y="27"/>
                  </a:lnTo>
                  <a:lnTo>
                    <a:pt x="63" y="53"/>
                  </a:lnTo>
                  <a:lnTo>
                    <a:pt x="53" y="59"/>
                  </a:lnTo>
                  <a:lnTo>
                    <a:pt x="34" y="32"/>
                  </a:lnTo>
                  <a:lnTo>
                    <a:pt x="18" y="43"/>
                  </a:lnTo>
                  <a:lnTo>
                    <a:pt x="42" y="74"/>
                  </a:lnTo>
                  <a:lnTo>
                    <a:pt x="31" y="80"/>
                  </a:lnTo>
                  <a:lnTo>
                    <a:pt x="0" y="40"/>
                  </a:lnTo>
                  <a:lnTo>
                    <a:pt x="55" y="0"/>
                  </a:lnTo>
                  <a:lnTo>
                    <a:pt x="87" y="37"/>
                  </a:lnTo>
                  <a:lnTo>
                    <a:pt x="76" y="4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0" name="Freeform 112">
              <a:extLst>
                <a:ext uri="{FF2B5EF4-FFF2-40B4-BE49-F238E27FC236}">
                  <a16:creationId xmlns:a16="http://schemas.microsoft.com/office/drawing/2014/main" id="{C05DE302-9888-3841-B7B9-9C02A598A163}"/>
                </a:ext>
              </a:extLst>
            </p:cNvPr>
            <p:cNvSpPr>
              <a:spLocks noChangeArrowheads="1"/>
            </p:cNvSpPr>
            <p:nvPr/>
          </p:nvSpPr>
          <p:spPr bwMode="auto">
            <a:xfrm>
              <a:off x="4972050" y="2284413"/>
              <a:ext cx="31750" cy="31750"/>
            </a:xfrm>
            <a:custGeom>
              <a:avLst/>
              <a:gdLst>
                <a:gd name="T0" fmla="*/ 71 w 90"/>
                <a:gd name="T1" fmla="*/ 63 h 90"/>
                <a:gd name="T2" fmla="*/ 24 w 90"/>
                <a:gd name="T3" fmla="*/ 74 h 90"/>
                <a:gd name="T4" fmla="*/ 18 w 90"/>
                <a:gd name="T5" fmla="*/ 26 h 90"/>
                <a:gd name="T6" fmla="*/ 66 w 90"/>
                <a:gd name="T7" fmla="*/ 16 h 90"/>
                <a:gd name="T8" fmla="*/ 71 w 90"/>
                <a:gd name="T9" fmla="*/ 63 h 90"/>
                <a:gd name="T10" fmla="*/ 61 w 90"/>
                <a:gd name="T11" fmla="*/ 55 h 90"/>
                <a:gd name="T12" fmla="*/ 58 w 90"/>
                <a:gd name="T13" fmla="*/ 26 h 90"/>
                <a:gd name="T14" fmla="*/ 29 w 90"/>
                <a:gd name="T15" fmla="*/ 34 h 90"/>
                <a:gd name="T16" fmla="*/ 32 w 90"/>
                <a:gd name="T17" fmla="*/ 63 h 90"/>
                <a:gd name="T18" fmla="*/ 61 w 90"/>
                <a:gd name="T19" fmla="*/ 55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90">
                  <a:moveTo>
                    <a:pt x="71" y="63"/>
                  </a:moveTo>
                  <a:cubicBezTo>
                    <a:pt x="52" y="89"/>
                    <a:pt x="32" y="79"/>
                    <a:pt x="24" y="74"/>
                  </a:cubicBezTo>
                  <a:cubicBezTo>
                    <a:pt x="16" y="69"/>
                    <a:pt x="0" y="53"/>
                    <a:pt x="18" y="26"/>
                  </a:cubicBezTo>
                  <a:cubicBezTo>
                    <a:pt x="37" y="0"/>
                    <a:pt x="61" y="10"/>
                    <a:pt x="66" y="16"/>
                  </a:cubicBezTo>
                  <a:cubicBezTo>
                    <a:pt x="74" y="21"/>
                    <a:pt x="89" y="36"/>
                    <a:pt x="71" y="63"/>
                  </a:cubicBezTo>
                  <a:close/>
                  <a:moveTo>
                    <a:pt x="61" y="55"/>
                  </a:moveTo>
                  <a:cubicBezTo>
                    <a:pt x="71" y="39"/>
                    <a:pt x="66" y="29"/>
                    <a:pt x="58" y="26"/>
                  </a:cubicBezTo>
                  <a:cubicBezTo>
                    <a:pt x="53" y="21"/>
                    <a:pt x="39" y="21"/>
                    <a:pt x="29" y="34"/>
                  </a:cubicBezTo>
                  <a:cubicBezTo>
                    <a:pt x="18" y="50"/>
                    <a:pt x="26" y="61"/>
                    <a:pt x="32" y="63"/>
                  </a:cubicBezTo>
                  <a:cubicBezTo>
                    <a:pt x="37" y="69"/>
                    <a:pt x="50" y="71"/>
                    <a:pt x="61" y="55"/>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1" name="Freeform 113">
              <a:extLst>
                <a:ext uri="{FF2B5EF4-FFF2-40B4-BE49-F238E27FC236}">
                  <a16:creationId xmlns:a16="http://schemas.microsoft.com/office/drawing/2014/main" id="{4CF3C869-1496-AA4A-A1E6-5C3F2866915F}"/>
                </a:ext>
              </a:extLst>
            </p:cNvPr>
            <p:cNvSpPr>
              <a:spLocks noChangeArrowheads="1"/>
            </p:cNvSpPr>
            <p:nvPr/>
          </p:nvSpPr>
          <p:spPr bwMode="auto">
            <a:xfrm>
              <a:off x="5006975" y="2297113"/>
              <a:ext cx="20638" cy="26987"/>
            </a:xfrm>
            <a:custGeom>
              <a:avLst/>
              <a:gdLst>
                <a:gd name="T0" fmla="*/ 45 w 59"/>
                <a:gd name="T1" fmla="*/ 16 h 75"/>
                <a:gd name="T2" fmla="*/ 58 w 59"/>
                <a:gd name="T3" fmla="*/ 21 h 75"/>
                <a:gd name="T4" fmla="*/ 13 w 59"/>
                <a:gd name="T5" fmla="*/ 74 h 75"/>
                <a:gd name="T6" fmla="*/ 0 w 59"/>
                <a:gd name="T7" fmla="*/ 71 h 75"/>
                <a:gd name="T8" fmla="*/ 3 w 59"/>
                <a:gd name="T9" fmla="*/ 0 h 75"/>
                <a:gd name="T10" fmla="*/ 19 w 59"/>
                <a:gd name="T11" fmla="*/ 5 h 75"/>
                <a:gd name="T12" fmla="*/ 13 w 59"/>
                <a:gd name="T13" fmla="*/ 58 h 75"/>
                <a:gd name="T14" fmla="*/ 13 w 59"/>
                <a:gd name="T15" fmla="*/ 58 h 75"/>
                <a:gd name="T16" fmla="*/ 45 w 59"/>
                <a:gd name="T17" fmla="*/ 1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75">
                  <a:moveTo>
                    <a:pt x="45" y="16"/>
                  </a:moveTo>
                  <a:lnTo>
                    <a:pt x="58" y="21"/>
                  </a:lnTo>
                  <a:lnTo>
                    <a:pt x="13" y="74"/>
                  </a:lnTo>
                  <a:lnTo>
                    <a:pt x="0" y="71"/>
                  </a:lnTo>
                  <a:lnTo>
                    <a:pt x="3" y="0"/>
                  </a:lnTo>
                  <a:lnTo>
                    <a:pt x="19" y="5"/>
                  </a:lnTo>
                  <a:lnTo>
                    <a:pt x="13" y="58"/>
                  </a:lnTo>
                  <a:lnTo>
                    <a:pt x="13" y="58"/>
                  </a:lnTo>
                  <a:lnTo>
                    <a:pt x="45" y="16"/>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2" name="Freeform 114">
              <a:extLst>
                <a:ext uri="{FF2B5EF4-FFF2-40B4-BE49-F238E27FC236}">
                  <a16:creationId xmlns:a16="http://schemas.microsoft.com/office/drawing/2014/main" id="{C99F09A3-65CA-674C-9F34-C3F4AB348930}"/>
                </a:ext>
              </a:extLst>
            </p:cNvPr>
            <p:cNvSpPr>
              <a:spLocks noChangeArrowheads="1"/>
            </p:cNvSpPr>
            <p:nvPr/>
          </p:nvSpPr>
          <p:spPr bwMode="auto">
            <a:xfrm>
              <a:off x="5026025" y="2306638"/>
              <a:ext cx="11113" cy="25400"/>
            </a:xfrm>
            <a:custGeom>
              <a:avLst/>
              <a:gdLst>
                <a:gd name="T0" fmla="*/ 13 w 32"/>
                <a:gd name="T1" fmla="*/ 69 h 70"/>
                <a:gd name="T2" fmla="*/ 0 w 32"/>
                <a:gd name="T3" fmla="*/ 63 h 70"/>
                <a:gd name="T4" fmla="*/ 18 w 32"/>
                <a:gd name="T5" fmla="*/ 0 h 70"/>
                <a:gd name="T6" fmla="*/ 31 w 32"/>
                <a:gd name="T7" fmla="*/ 2 h 70"/>
                <a:gd name="T8" fmla="*/ 13 w 32"/>
                <a:gd name="T9" fmla="*/ 69 h 70"/>
              </a:gdLst>
              <a:ahLst/>
              <a:cxnLst>
                <a:cxn ang="0">
                  <a:pos x="T0" y="T1"/>
                </a:cxn>
                <a:cxn ang="0">
                  <a:pos x="T2" y="T3"/>
                </a:cxn>
                <a:cxn ang="0">
                  <a:pos x="T4" y="T5"/>
                </a:cxn>
                <a:cxn ang="0">
                  <a:pos x="T6" y="T7"/>
                </a:cxn>
                <a:cxn ang="0">
                  <a:pos x="T8" y="T9"/>
                </a:cxn>
              </a:cxnLst>
              <a:rect l="0" t="0" r="r" b="b"/>
              <a:pathLst>
                <a:path w="32" h="70">
                  <a:moveTo>
                    <a:pt x="13" y="69"/>
                  </a:moveTo>
                  <a:lnTo>
                    <a:pt x="0" y="63"/>
                  </a:lnTo>
                  <a:lnTo>
                    <a:pt x="18" y="0"/>
                  </a:lnTo>
                  <a:lnTo>
                    <a:pt x="31" y="2"/>
                  </a:lnTo>
                  <a:lnTo>
                    <a:pt x="13" y="69"/>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3" name="Freeform 115">
              <a:extLst>
                <a:ext uri="{FF2B5EF4-FFF2-40B4-BE49-F238E27FC236}">
                  <a16:creationId xmlns:a16="http://schemas.microsoft.com/office/drawing/2014/main" id="{F4944C3E-4D48-1645-A2A9-72D439077F0F}"/>
                </a:ext>
              </a:extLst>
            </p:cNvPr>
            <p:cNvSpPr>
              <a:spLocks noChangeArrowheads="1"/>
            </p:cNvSpPr>
            <p:nvPr/>
          </p:nvSpPr>
          <p:spPr bwMode="auto">
            <a:xfrm>
              <a:off x="5064125" y="2308225"/>
              <a:ext cx="25400" cy="25400"/>
            </a:xfrm>
            <a:custGeom>
              <a:avLst/>
              <a:gdLst>
                <a:gd name="T0" fmla="*/ 70 w 71"/>
                <a:gd name="T1" fmla="*/ 69 h 72"/>
                <a:gd name="T2" fmla="*/ 57 w 71"/>
                <a:gd name="T3" fmla="*/ 69 h 72"/>
                <a:gd name="T4" fmla="*/ 54 w 71"/>
                <a:gd name="T5" fmla="*/ 13 h 72"/>
                <a:gd name="T6" fmla="*/ 54 w 71"/>
                <a:gd name="T7" fmla="*/ 13 h 72"/>
                <a:gd name="T8" fmla="*/ 44 w 71"/>
                <a:gd name="T9" fmla="*/ 69 h 72"/>
                <a:gd name="T10" fmla="*/ 31 w 71"/>
                <a:gd name="T11" fmla="*/ 71 h 72"/>
                <a:gd name="T12" fmla="*/ 13 w 71"/>
                <a:gd name="T13" fmla="*/ 16 h 72"/>
                <a:gd name="T14" fmla="*/ 13 w 71"/>
                <a:gd name="T15" fmla="*/ 16 h 72"/>
                <a:gd name="T16" fmla="*/ 18 w 71"/>
                <a:gd name="T17" fmla="*/ 71 h 72"/>
                <a:gd name="T18" fmla="*/ 5 w 71"/>
                <a:gd name="T19" fmla="*/ 71 h 72"/>
                <a:gd name="T20" fmla="*/ 0 w 71"/>
                <a:gd name="T21" fmla="*/ 5 h 72"/>
                <a:gd name="T22" fmla="*/ 21 w 71"/>
                <a:gd name="T23" fmla="*/ 3 h 72"/>
                <a:gd name="T24" fmla="*/ 37 w 71"/>
                <a:gd name="T25" fmla="*/ 56 h 72"/>
                <a:gd name="T26" fmla="*/ 37 w 71"/>
                <a:gd name="T27" fmla="*/ 56 h 72"/>
                <a:gd name="T28" fmla="*/ 46 w 71"/>
                <a:gd name="T29" fmla="*/ 3 h 72"/>
                <a:gd name="T30" fmla="*/ 65 w 71"/>
                <a:gd name="T31" fmla="*/ 0 h 72"/>
                <a:gd name="T32" fmla="*/ 70 w 71"/>
                <a:gd name="T33" fmla="*/ 6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2">
                  <a:moveTo>
                    <a:pt x="70" y="69"/>
                  </a:moveTo>
                  <a:lnTo>
                    <a:pt x="57" y="69"/>
                  </a:lnTo>
                  <a:lnTo>
                    <a:pt x="54" y="13"/>
                  </a:lnTo>
                  <a:lnTo>
                    <a:pt x="54" y="13"/>
                  </a:lnTo>
                  <a:lnTo>
                    <a:pt x="44" y="69"/>
                  </a:lnTo>
                  <a:lnTo>
                    <a:pt x="31" y="71"/>
                  </a:lnTo>
                  <a:lnTo>
                    <a:pt x="13" y="16"/>
                  </a:lnTo>
                  <a:lnTo>
                    <a:pt x="13" y="16"/>
                  </a:lnTo>
                  <a:lnTo>
                    <a:pt x="18" y="71"/>
                  </a:lnTo>
                  <a:lnTo>
                    <a:pt x="5" y="71"/>
                  </a:lnTo>
                  <a:lnTo>
                    <a:pt x="0" y="5"/>
                  </a:lnTo>
                  <a:lnTo>
                    <a:pt x="21" y="3"/>
                  </a:lnTo>
                  <a:lnTo>
                    <a:pt x="37" y="56"/>
                  </a:lnTo>
                  <a:lnTo>
                    <a:pt x="37" y="56"/>
                  </a:lnTo>
                  <a:lnTo>
                    <a:pt x="46" y="3"/>
                  </a:lnTo>
                  <a:lnTo>
                    <a:pt x="65" y="0"/>
                  </a:lnTo>
                  <a:lnTo>
                    <a:pt x="70" y="69"/>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4" name="Freeform 116">
              <a:extLst>
                <a:ext uri="{FF2B5EF4-FFF2-40B4-BE49-F238E27FC236}">
                  <a16:creationId xmlns:a16="http://schemas.microsoft.com/office/drawing/2014/main" id="{4BFB20D4-4461-BB4D-A32E-BCE65739B32C}"/>
                </a:ext>
              </a:extLst>
            </p:cNvPr>
            <p:cNvSpPr>
              <a:spLocks noChangeArrowheads="1"/>
            </p:cNvSpPr>
            <p:nvPr/>
          </p:nvSpPr>
          <p:spPr bwMode="auto">
            <a:xfrm>
              <a:off x="5095875" y="2303463"/>
              <a:ext cx="26988" cy="26987"/>
            </a:xfrm>
            <a:custGeom>
              <a:avLst/>
              <a:gdLst>
                <a:gd name="T0" fmla="*/ 66 w 73"/>
                <a:gd name="T1" fmla="*/ 39 h 75"/>
                <a:gd name="T2" fmla="*/ 45 w 73"/>
                <a:gd name="T3" fmla="*/ 71 h 75"/>
                <a:gd name="T4" fmla="*/ 21 w 73"/>
                <a:gd name="T5" fmla="*/ 69 h 75"/>
                <a:gd name="T6" fmla="*/ 11 w 73"/>
                <a:gd name="T7" fmla="*/ 53 h 75"/>
                <a:gd name="T8" fmla="*/ 0 w 73"/>
                <a:gd name="T9" fmla="*/ 10 h 75"/>
                <a:gd name="T10" fmla="*/ 13 w 73"/>
                <a:gd name="T11" fmla="*/ 8 h 75"/>
                <a:gd name="T12" fmla="*/ 24 w 73"/>
                <a:gd name="T13" fmla="*/ 50 h 75"/>
                <a:gd name="T14" fmla="*/ 40 w 73"/>
                <a:gd name="T15" fmla="*/ 61 h 75"/>
                <a:gd name="T16" fmla="*/ 50 w 73"/>
                <a:gd name="T17" fmla="*/ 45 h 75"/>
                <a:gd name="T18" fmla="*/ 40 w 73"/>
                <a:gd name="T19" fmla="*/ 2 h 75"/>
                <a:gd name="T20" fmla="*/ 53 w 73"/>
                <a:gd name="T21" fmla="*/ 0 h 75"/>
                <a:gd name="T22" fmla="*/ 66 w 73"/>
                <a:gd name="T23" fmla="*/ 3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75">
                  <a:moveTo>
                    <a:pt x="66" y="39"/>
                  </a:moveTo>
                  <a:cubicBezTo>
                    <a:pt x="72" y="58"/>
                    <a:pt x="61" y="66"/>
                    <a:pt x="45" y="71"/>
                  </a:cubicBezTo>
                  <a:cubicBezTo>
                    <a:pt x="40" y="74"/>
                    <a:pt x="29" y="74"/>
                    <a:pt x="21" y="69"/>
                  </a:cubicBezTo>
                  <a:cubicBezTo>
                    <a:pt x="16" y="66"/>
                    <a:pt x="13" y="61"/>
                    <a:pt x="11" y="53"/>
                  </a:cubicBezTo>
                  <a:lnTo>
                    <a:pt x="0" y="10"/>
                  </a:lnTo>
                  <a:lnTo>
                    <a:pt x="13" y="8"/>
                  </a:lnTo>
                  <a:lnTo>
                    <a:pt x="24" y="50"/>
                  </a:lnTo>
                  <a:cubicBezTo>
                    <a:pt x="26" y="58"/>
                    <a:pt x="32" y="61"/>
                    <a:pt x="40" y="61"/>
                  </a:cubicBezTo>
                  <a:cubicBezTo>
                    <a:pt x="50" y="58"/>
                    <a:pt x="53" y="53"/>
                    <a:pt x="50" y="45"/>
                  </a:cubicBezTo>
                  <a:lnTo>
                    <a:pt x="40" y="2"/>
                  </a:lnTo>
                  <a:lnTo>
                    <a:pt x="53" y="0"/>
                  </a:lnTo>
                  <a:lnTo>
                    <a:pt x="66" y="39"/>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5" name="Freeform 117">
              <a:extLst>
                <a:ext uri="{FF2B5EF4-FFF2-40B4-BE49-F238E27FC236}">
                  <a16:creationId xmlns:a16="http://schemas.microsoft.com/office/drawing/2014/main" id="{52F18E29-43AB-B74C-8B30-2CBD1CEF5C7F}"/>
                </a:ext>
              </a:extLst>
            </p:cNvPr>
            <p:cNvSpPr>
              <a:spLocks noChangeArrowheads="1"/>
            </p:cNvSpPr>
            <p:nvPr/>
          </p:nvSpPr>
          <p:spPr bwMode="auto">
            <a:xfrm>
              <a:off x="4930775" y="2089150"/>
              <a:ext cx="23813" cy="26988"/>
            </a:xfrm>
            <a:custGeom>
              <a:avLst/>
              <a:gdLst>
                <a:gd name="T0" fmla="*/ 66 w 67"/>
                <a:gd name="T1" fmla="*/ 66 h 77"/>
                <a:gd name="T2" fmla="*/ 59 w 67"/>
                <a:gd name="T3" fmla="*/ 76 h 77"/>
                <a:gd name="T4" fmla="*/ 0 w 67"/>
                <a:gd name="T5" fmla="*/ 39 h 77"/>
                <a:gd name="T6" fmla="*/ 19 w 67"/>
                <a:gd name="T7" fmla="*/ 13 h 77"/>
                <a:gd name="T8" fmla="*/ 51 w 67"/>
                <a:gd name="T9" fmla="*/ 8 h 77"/>
                <a:gd name="T10" fmla="*/ 56 w 67"/>
                <a:gd name="T11" fmla="*/ 37 h 77"/>
                <a:gd name="T12" fmla="*/ 45 w 67"/>
                <a:gd name="T13" fmla="*/ 53 h 77"/>
                <a:gd name="T14" fmla="*/ 66 w 67"/>
                <a:gd name="T15" fmla="*/ 66 h 77"/>
                <a:gd name="T16" fmla="*/ 43 w 67"/>
                <a:gd name="T17" fmla="*/ 37 h 77"/>
                <a:gd name="T18" fmla="*/ 40 w 67"/>
                <a:gd name="T19" fmla="*/ 21 h 77"/>
                <a:gd name="T20" fmla="*/ 24 w 67"/>
                <a:gd name="T21" fmla="*/ 26 h 77"/>
                <a:gd name="T22" fmla="*/ 19 w 67"/>
                <a:gd name="T23" fmla="*/ 37 h 77"/>
                <a:gd name="T24" fmla="*/ 35 w 67"/>
                <a:gd name="T25" fmla="*/ 47 h 77"/>
                <a:gd name="T26" fmla="*/ 43 w 67"/>
                <a:gd name="T27" fmla="*/ 3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77">
                  <a:moveTo>
                    <a:pt x="66" y="66"/>
                  </a:moveTo>
                  <a:lnTo>
                    <a:pt x="59" y="76"/>
                  </a:lnTo>
                  <a:lnTo>
                    <a:pt x="0" y="39"/>
                  </a:lnTo>
                  <a:lnTo>
                    <a:pt x="19" y="13"/>
                  </a:lnTo>
                  <a:cubicBezTo>
                    <a:pt x="27" y="2"/>
                    <a:pt x="37" y="0"/>
                    <a:pt x="51" y="8"/>
                  </a:cubicBezTo>
                  <a:cubicBezTo>
                    <a:pt x="56" y="10"/>
                    <a:pt x="66" y="23"/>
                    <a:pt x="56" y="37"/>
                  </a:cubicBezTo>
                  <a:lnTo>
                    <a:pt x="45" y="53"/>
                  </a:lnTo>
                  <a:lnTo>
                    <a:pt x="66" y="66"/>
                  </a:lnTo>
                  <a:close/>
                  <a:moveTo>
                    <a:pt x="43" y="37"/>
                  </a:moveTo>
                  <a:cubicBezTo>
                    <a:pt x="48" y="29"/>
                    <a:pt x="43" y="23"/>
                    <a:pt x="40" y="21"/>
                  </a:cubicBezTo>
                  <a:cubicBezTo>
                    <a:pt x="35" y="18"/>
                    <a:pt x="29" y="18"/>
                    <a:pt x="24" y="26"/>
                  </a:cubicBezTo>
                  <a:lnTo>
                    <a:pt x="19" y="37"/>
                  </a:lnTo>
                  <a:lnTo>
                    <a:pt x="35" y="47"/>
                  </a:lnTo>
                  <a:lnTo>
                    <a:pt x="43" y="37"/>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6" name="Freeform 118">
              <a:extLst>
                <a:ext uri="{FF2B5EF4-FFF2-40B4-BE49-F238E27FC236}">
                  <a16:creationId xmlns:a16="http://schemas.microsoft.com/office/drawing/2014/main" id="{141A259F-00CE-894A-8FBA-FCBAABF9D901}"/>
                </a:ext>
              </a:extLst>
            </p:cNvPr>
            <p:cNvSpPr>
              <a:spLocks noChangeArrowheads="1"/>
            </p:cNvSpPr>
            <p:nvPr/>
          </p:nvSpPr>
          <p:spPr bwMode="auto">
            <a:xfrm>
              <a:off x="5083175" y="2274888"/>
              <a:ext cx="7938" cy="6350"/>
            </a:xfrm>
            <a:custGeom>
              <a:avLst/>
              <a:gdLst>
                <a:gd name="T0" fmla="*/ 5 w 24"/>
                <a:gd name="T1" fmla="*/ 18 h 19"/>
                <a:gd name="T2" fmla="*/ 0 w 24"/>
                <a:gd name="T3" fmla="*/ 18 h 19"/>
                <a:gd name="T4" fmla="*/ 18 w 24"/>
                <a:gd name="T5" fmla="*/ 5 h 19"/>
                <a:gd name="T6" fmla="*/ 5 w 24"/>
                <a:gd name="T7" fmla="*/ 18 h 19"/>
              </a:gdLst>
              <a:ahLst/>
              <a:cxnLst>
                <a:cxn ang="0">
                  <a:pos x="T0" y="T1"/>
                </a:cxn>
                <a:cxn ang="0">
                  <a:pos x="T2" y="T3"/>
                </a:cxn>
                <a:cxn ang="0">
                  <a:pos x="T4" y="T5"/>
                </a:cxn>
                <a:cxn ang="0">
                  <a:pos x="T6" y="T7"/>
                </a:cxn>
              </a:cxnLst>
              <a:rect l="0" t="0" r="r" b="b"/>
              <a:pathLst>
                <a:path w="24" h="19">
                  <a:moveTo>
                    <a:pt x="5" y="18"/>
                  </a:moveTo>
                  <a:lnTo>
                    <a:pt x="0" y="18"/>
                  </a:lnTo>
                  <a:cubicBezTo>
                    <a:pt x="2" y="11"/>
                    <a:pt x="8" y="0"/>
                    <a:pt x="18" y="5"/>
                  </a:cubicBezTo>
                  <a:cubicBezTo>
                    <a:pt x="23" y="16"/>
                    <a:pt x="10" y="13"/>
                    <a:pt x="5" y="18"/>
                  </a:cubicBez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7" name="Freeform 119">
              <a:extLst>
                <a:ext uri="{FF2B5EF4-FFF2-40B4-BE49-F238E27FC236}">
                  <a16:creationId xmlns:a16="http://schemas.microsoft.com/office/drawing/2014/main" id="{D2EB8CC6-E1EA-D646-8D22-2422D32EE426}"/>
                </a:ext>
              </a:extLst>
            </p:cNvPr>
            <p:cNvSpPr>
              <a:spLocks noChangeArrowheads="1"/>
            </p:cNvSpPr>
            <p:nvPr/>
          </p:nvSpPr>
          <p:spPr bwMode="auto">
            <a:xfrm>
              <a:off x="5056188" y="2200275"/>
              <a:ext cx="7937" cy="4763"/>
            </a:xfrm>
            <a:custGeom>
              <a:avLst/>
              <a:gdLst>
                <a:gd name="T0" fmla="*/ 21 w 22"/>
                <a:gd name="T1" fmla="*/ 14 h 15"/>
                <a:gd name="T2" fmla="*/ 2 w 22"/>
                <a:gd name="T3" fmla="*/ 14 h 15"/>
                <a:gd name="T4" fmla="*/ 21 w 22"/>
                <a:gd name="T5" fmla="*/ 8 h 15"/>
                <a:gd name="T6" fmla="*/ 21 w 22"/>
                <a:gd name="T7" fmla="*/ 14 h 15"/>
              </a:gdLst>
              <a:ahLst/>
              <a:cxnLst>
                <a:cxn ang="0">
                  <a:pos x="T0" y="T1"/>
                </a:cxn>
                <a:cxn ang="0">
                  <a:pos x="T2" y="T3"/>
                </a:cxn>
                <a:cxn ang="0">
                  <a:pos x="T4" y="T5"/>
                </a:cxn>
                <a:cxn ang="0">
                  <a:pos x="T6" y="T7"/>
                </a:cxn>
              </a:cxnLst>
              <a:rect l="0" t="0" r="r" b="b"/>
              <a:pathLst>
                <a:path w="22" h="15">
                  <a:moveTo>
                    <a:pt x="21" y="14"/>
                  </a:moveTo>
                  <a:lnTo>
                    <a:pt x="2" y="14"/>
                  </a:lnTo>
                  <a:cubicBezTo>
                    <a:pt x="0" y="3"/>
                    <a:pt x="16" y="0"/>
                    <a:pt x="21" y="8"/>
                  </a:cubicBezTo>
                  <a:lnTo>
                    <a:pt x="21" y="14"/>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8" name="Freeform 120">
              <a:extLst>
                <a:ext uri="{FF2B5EF4-FFF2-40B4-BE49-F238E27FC236}">
                  <a16:creationId xmlns:a16="http://schemas.microsoft.com/office/drawing/2014/main" id="{750563B0-2C0F-5A49-8755-6E7EB77CC576}"/>
                </a:ext>
              </a:extLst>
            </p:cNvPr>
            <p:cNvSpPr>
              <a:spLocks noChangeArrowheads="1"/>
            </p:cNvSpPr>
            <p:nvPr/>
          </p:nvSpPr>
          <p:spPr bwMode="auto">
            <a:xfrm>
              <a:off x="5073650" y="2155825"/>
              <a:ext cx="15875" cy="4763"/>
            </a:xfrm>
            <a:custGeom>
              <a:avLst/>
              <a:gdLst>
                <a:gd name="T0" fmla="*/ 0 w 42"/>
                <a:gd name="T1" fmla="*/ 13 h 14"/>
                <a:gd name="T2" fmla="*/ 11 w 42"/>
                <a:gd name="T3" fmla="*/ 3 h 14"/>
                <a:gd name="T4" fmla="*/ 31 w 42"/>
                <a:gd name="T5" fmla="*/ 0 h 14"/>
                <a:gd name="T6" fmla="*/ 41 w 42"/>
                <a:gd name="T7" fmla="*/ 0 h 14"/>
                <a:gd name="T8" fmla="*/ 39 w 42"/>
                <a:gd name="T9" fmla="*/ 8 h 14"/>
                <a:gd name="T10" fmla="*/ 26 w 42"/>
                <a:gd name="T11" fmla="*/ 13 h 14"/>
                <a:gd name="T12" fmla="*/ 28 w 42"/>
                <a:gd name="T13" fmla="*/ 8 h 14"/>
                <a:gd name="T14" fmla="*/ 13 w 42"/>
                <a:gd name="T15" fmla="*/ 8 h 14"/>
                <a:gd name="T16" fmla="*/ 5 w 42"/>
                <a:gd name="T17" fmla="*/ 13 h 14"/>
                <a:gd name="T18" fmla="*/ 0 w 42"/>
                <a:gd name="T19"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14">
                  <a:moveTo>
                    <a:pt x="0" y="13"/>
                  </a:moveTo>
                  <a:lnTo>
                    <a:pt x="11" y="3"/>
                  </a:lnTo>
                  <a:lnTo>
                    <a:pt x="31" y="0"/>
                  </a:lnTo>
                  <a:lnTo>
                    <a:pt x="41" y="0"/>
                  </a:lnTo>
                  <a:lnTo>
                    <a:pt x="39" y="8"/>
                  </a:lnTo>
                  <a:lnTo>
                    <a:pt x="26" y="13"/>
                  </a:lnTo>
                  <a:lnTo>
                    <a:pt x="28" y="8"/>
                  </a:lnTo>
                  <a:lnTo>
                    <a:pt x="13" y="8"/>
                  </a:lnTo>
                  <a:lnTo>
                    <a:pt x="5" y="13"/>
                  </a:lnTo>
                  <a:lnTo>
                    <a:pt x="0" y="1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29" name="Freeform 121">
              <a:extLst>
                <a:ext uri="{FF2B5EF4-FFF2-40B4-BE49-F238E27FC236}">
                  <a16:creationId xmlns:a16="http://schemas.microsoft.com/office/drawing/2014/main" id="{71DE752E-C711-164B-BF08-DE31F9E7DE54}"/>
                </a:ext>
              </a:extLst>
            </p:cNvPr>
            <p:cNvSpPr>
              <a:spLocks noChangeArrowheads="1"/>
            </p:cNvSpPr>
            <p:nvPr/>
          </p:nvSpPr>
          <p:spPr bwMode="auto">
            <a:xfrm>
              <a:off x="5089525" y="2155825"/>
              <a:ext cx="11113" cy="6350"/>
            </a:xfrm>
            <a:custGeom>
              <a:avLst/>
              <a:gdLst>
                <a:gd name="T0" fmla="*/ 16 w 33"/>
                <a:gd name="T1" fmla="*/ 0 h 17"/>
                <a:gd name="T2" fmla="*/ 24 w 33"/>
                <a:gd name="T3" fmla="*/ 0 h 17"/>
                <a:gd name="T4" fmla="*/ 32 w 33"/>
                <a:gd name="T5" fmla="*/ 3 h 17"/>
                <a:gd name="T6" fmla="*/ 27 w 33"/>
                <a:gd name="T7" fmla="*/ 8 h 17"/>
                <a:gd name="T8" fmla="*/ 19 w 33"/>
                <a:gd name="T9" fmla="*/ 11 h 17"/>
                <a:gd name="T10" fmla="*/ 14 w 33"/>
                <a:gd name="T11" fmla="*/ 16 h 17"/>
                <a:gd name="T12" fmla="*/ 11 w 33"/>
                <a:gd name="T13" fmla="*/ 11 h 17"/>
                <a:gd name="T14" fmla="*/ 3 w 33"/>
                <a:gd name="T15" fmla="*/ 13 h 17"/>
                <a:gd name="T16" fmla="*/ 0 w 33"/>
                <a:gd name="T17" fmla="*/ 11 h 17"/>
                <a:gd name="T18" fmla="*/ 8 w 33"/>
                <a:gd name="T19" fmla="*/ 8 h 17"/>
                <a:gd name="T20" fmla="*/ 6 w 33"/>
                <a:gd name="T21" fmla="*/ 5 h 17"/>
                <a:gd name="T22" fmla="*/ 8 w 33"/>
                <a:gd name="T23" fmla="*/ 0 h 17"/>
                <a:gd name="T24" fmla="*/ 16 w 33"/>
                <a:gd name="T2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17">
                  <a:moveTo>
                    <a:pt x="16" y="0"/>
                  </a:moveTo>
                  <a:lnTo>
                    <a:pt x="24" y="0"/>
                  </a:lnTo>
                  <a:lnTo>
                    <a:pt x="32" y="3"/>
                  </a:lnTo>
                  <a:lnTo>
                    <a:pt x="27" y="8"/>
                  </a:lnTo>
                  <a:lnTo>
                    <a:pt x="19" y="11"/>
                  </a:lnTo>
                  <a:lnTo>
                    <a:pt x="14" y="16"/>
                  </a:lnTo>
                  <a:lnTo>
                    <a:pt x="11" y="11"/>
                  </a:lnTo>
                  <a:lnTo>
                    <a:pt x="3" y="13"/>
                  </a:lnTo>
                  <a:lnTo>
                    <a:pt x="0" y="11"/>
                  </a:lnTo>
                  <a:lnTo>
                    <a:pt x="8" y="8"/>
                  </a:lnTo>
                  <a:lnTo>
                    <a:pt x="6" y="5"/>
                  </a:lnTo>
                  <a:lnTo>
                    <a:pt x="8" y="0"/>
                  </a:lnTo>
                  <a:lnTo>
                    <a:pt x="16"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0" name="Freeform 122">
              <a:extLst>
                <a:ext uri="{FF2B5EF4-FFF2-40B4-BE49-F238E27FC236}">
                  <a16:creationId xmlns:a16="http://schemas.microsoft.com/office/drawing/2014/main" id="{7A224748-E3B1-0745-B85F-826D4726E284}"/>
                </a:ext>
              </a:extLst>
            </p:cNvPr>
            <p:cNvSpPr>
              <a:spLocks noChangeArrowheads="1"/>
            </p:cNvSpPr>
            <p:nvPr/>
          </p:nvSpPr>
          <p:spPr bwMode="auto">
            <a:xfrm>
              <a:off x="5102225" y="2157413"/>
              <a:ext cx="6350" cy="3175"/>
            </a:xfrm>
            <a:custGeom>
              <a:avLst/>
              <a:gdLst>
                <a:gd name="T0" fmla="*/ 2 w 16"/>
                <a:gd name="T1" fmla="*/ 3 h 9"/>
                <a:gd name="T2" fmla="*/ 5 w 16"/>
                <a:gd name="T3" fmla="*/ 0 h 9"/>
                <a:gd name="T4" fmla="*/ 15 w 16"/>
                <a:gd name="T5" fmla="*/ 0 h 9"/>
                <a:gd name="T6" fmla="*/ 13 w 16"/>
                <a:gd name="T7" fmla="*/ 6 h 9"/>
                <a:gd name="T8" fmla="*/ 0 w 16"/>
                <a:gd name="T9" fmla="*/ 8 h 9"/>
                <a:gd name="T10" fmla="*/ 2 w 16"/>
                <a:gd name="T11" fmla="*/ 3 h 9"/>
              </a:gdLst>
              <a:ahLst/>
              <a:cxnLst>
                <a:cxn ang="0">
                  <a:pos x="T0" y="T1"/>
                </a:cxn>
                <a:cxn ang="0">
                  <a:pos x="T2" y="T3"/>
                </a:cxn>
                <a:cxn ang="0">
                  <a:pos x="T4" y="T5"/>
                </a:cxn>
                <a:cxn ang="0">
                  <a:pos x="T6" y="T7"/>
                </a:cxn>
                <a:cxn ang="0">
                  <a:pos x="T8" y="T9"/>
                </a:cxn>
                <a:cxn ang="0">
                  <a:pos x="T10" y="T11"/>
                </a:cxn>
              </a:cxnLst>
              <a:rect l="0" t="0" r="r" b="b"/>
              <a:pathLst>
                <a:path w="16" h="9">
                  <a:moveTo>
                    <a:pt x="2" y="3"/>
                  </a:moveTo>
                  <a:lnTo>
                    <a:pt x="5" y="0"/>
                  </a:lnTo>
                  <a:lnTo>
                    <a:pt x="15" y="0"/>
                  </a:lnTo>
                  <a:lnTo>
                    <a:pt x="13" y="6"/>
                  </a:lnTo>
                  <a:lnTo>
                    <a:pt x="0" y="8"/>
                  </a:lnTo>
                  <a:lnTo>
                    <a:pt x="2" y="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1" name="Freeform 123">
              <a:extLst>
                <a:ext uri="{FF2B5EF4-FFF2-40B4-BE49-F238E27FC236}">
                  <a16:creationId xmlns:a16="http://schemas.microsoft.com/office/drawing/2014/main" id="{984A696F-E9D3-E447-B42A-8B798412466D}"/>
                </a:ext>
              </a:extLst>
            </p:cNvPr>
            <p:cNvSpPr>
              <a:spLocks noChangeArrowheads="1"/>
            </p:cNvSpPr>
            <p:nvPr/>
          </p:nvSpPr>
          <p:spPr bwMode="auto">
            <a:xfrm>
              <a:off x="5078413" y="2162175"/>
              <a:ext cx="4762" cy="3175"/>
            </a:xfrm>
            <a:custGeom>
              <a:avLst/>
              <a:gdLst>
                <a:gd name="T0" fmla="*/ 2 w 13"/>
                <a:gd name="T1" fmla="*/ 3 h 7"/>
                <a:gd name="T2" fmla="*/ 12 w 13"/>
                <a:gd name="T3" fmla="*/ 0 h 7"/>
                <a:gd name="T4" fmla="*/ 9 w 13"/>
                <a:gd name="T5" fmla="*/ 6 h 7"/>
                <a:gd name="T6" fmla="*/ 0 w 13"/>
                <a:gd name="T7" fmla="*/ 6 h 7"/>
                <a:gd name="T8" fmla="*/ 2 w 13"/>
                <a:gd name="T9" fmla="*/ 3 h 7"/>
              </a:gdLst>
              <a:ahLst/>
              <a:cxnLst>
                <a:cxn ang="0">
                  <a:pos x="T0" y="T1"/>
                </a:cxn>
                <a:cxn ang="0">
                  <a:pos x="T2" y="T3"/>
                </a:cxn>
                <a:cxn ang="0">
                  <a:pos x="T4" y="T5"/>
                </a:cxn>
                <a:cxn ang="0">
                  <a:pos x="T6" y="T7"/>
                </a:cxn>
                <a:cxn ang="0">
                  <a:pos x="T8" y="T9"/>
                </a:cxn>
              </a:cxnLst>
              <a:rect l="0" t="0" r="r" b="b"/>
              <a:pathLst>
                <a:path w="13" h="7">
                  <a:moveTo>
                    <a:pt x="2" y="3"/>
                  </a:moveTo>
                  <a:lnTo>
                    <a:pt x="12" y="0"/>
                  </a:lnTo>
                  <a:lnTo>
                    <a:pt x="9" y="6"/>
                  </a:lnTo>
                  <a:lnTo>
                    <a:pt x="0" y="6"/>
                  </a:lnTo>
                  <a:lnTo>
                    <a:pt x="2" y="3"/>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2" name="Freeform 124">
              <a:extLst>
                <a:ext uri="{FF2B5EF4-FFF2-40B4-BE49-F238E27FC236}">
                  <a16:creationId xmlns:a16="http://schemas.microsoft.com/office/drawing/2014/main" id="{F4CECA89-13AC-FC48-AE73-11C676773A32}"/>
                </a:ext>
              </a:extLst>
            </p:cNvPr>
            <p:cNvSpPr>
              <a:spLocks noChangeArrowheads="1"/>
            </p:cNvSpPr>
            <p:nvPr/>
          </p:nvSpPr>
          <p:spPr bwMode="auto">
            <a:xfrm>
              <a:off x="5102225" y="2160588"/>
              <a:ext cx="3175" cy="3175"/>
            </a:xfrm>
            <a:custGeom>
              <a:avLst/>
              <a:gdLst>
                <a:gd name="T0" fmla="*/ 0 w 8"/>
                <a:gd name="T1" fmla="*/ 5 h 9"/>
                <a:gd name="T2" fmla="*/ 5 w 8"/>
                <a:gd name="T3" fmla="*/ 0 h 9"/>
                <a:gd name="T4" fmla="*/ 7 w 8"/>
                <a:gd name="T5" fmla="*/ 5 h 9"/>
                <a:gd name="T6" fmla="*/ 5 w 8"/>
                <a:gd name="T7" fmla="*/ 8 h 9"/>
                <a:gd name="T8" fmla="*/ 0 w 8"/>
                <a:gd name="T9" fmla="*/ 5 h 9"/>
              </a:gdLst>
              <a:ahLst/>
              <a:cxnLst>
                <a:cxn ang="0">
                  <a:pos x="T0" y="T1"/>
                </a:cxn>
                <a:cxn ang="0">
                  <a:pos x="T2" y="T3"/>
                </a:cxn>
                <a:cxn ang="0">
                  <a:pos x="T4" y="T5"/>
                </a:cxn>
                <a:cxn ang="0">
                  <a:pos x="T6" y="T7"/>
                </a:cxn>
                <a:cxn ang="0">
                  <a:pos x="T8" y="T9"/>
                </a:cxn>
              </a:cxnLst>
              <a:rect l="0" t="0" r="r" b="b"/>
              <a:pathLst>
                <a:path w="8" h="9">
                  <a:moveTo>
                    <a:pt x="0" y="5"/>
                  </a:moveTo>
                  <a:lnTo>
                    <a:pt x="5" y="0"/>
                  </a:lnTo>
                  <a:lnTo>
                    <a:pt x="7" y="5"/>
                  </a:lnTo>
                  <a:lnTo>
                    <a:pt x="5" y="8"/>
                  </a:lnTo>
                  <a:lnTo>
                    <a:pt x="0" y="5"/>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3" name="Freeform 125">
              <a:extLst>
                <a:ext uri="{FF2B5EF4-FFF2-40B4-BE49-F238E27FC236}">
                  <a16:creationId xmlns:a16="http://schemas.microsoft.com/office/drawing/2014/main" id="{817DAE1F-EB61-FE45-9C01-57D97E0A37C1}"/>
                </a:ext>
              </a:extLst>
            </p:cNvPr>
            <p:cNvSpPr>
              <a:spLocks noChangeArrowheads="1"/>
            </p:cNvSpPr>
            <p:nvPr/>
          </p:nvSpPr>
          <p:spPr bwMode="auto">
            <a:xfrm>
              <a:off x="5100638" y="2163763"/>
              <a:ext cx="3175" cy="4762"/>
            </a:xfrm>
            <a:custGeom>
              <a:avLst/>
              <a:gdLst>
                <a:gd name="T0" fmla="*/ 0 w 9"/>
                <a:gd name="T1" fmla="*/ 8 h 14"/>
                <a:gd name="T2" fmla="*/ 6 w 9"/>
                <a:gd name="T3" fmla="*/ 13 h 14"/>
                <a:gd name="T4" fmla="*/ 8 w 9"/>
                <a:gd name="T5" fmla="*/ 11 h 14"/>
                <a:gd name="T6" fmla="*/ 6 w 9"/>
                <a:gd name="T7" fmla="*/ 0 h 14"/>
                <a:gd name="T8" fmla="*/ 0 w 9"/>
                <a:gd name="T9" fmla="*/ 8 h 14"/>
              </a:gdLst>
              <a:ahLst/>
              <a:cxnLst>
                <a:cxn ang="0">
                  <a:pos x="T0" y="T1"/>
                </a:cxn>
                <a:cxn ang="0">
                  <a:pos x="T2" y="T3"/>
                </a:cxn>
                <a:cxn ang="0">
                  <a:pos x="T4" y="T5"/>
                </a:cxn>
                <a:cxn ang="0">
                  <a:pos x="T6" y="T7"/>
                </a:cxn>
                <a:cxn ang="0">
                  <a:pos x="T8" y="T9"/>
                </a:cxn>
              </a:cxnLst>
              <a:rect l="0" t="0" r="r" b="b"/>
              <a:pathLst>
                <a:path w="9" h="14">
                  <a:moveTo>
                    <a:pt x="0" y="8"/>
                  </a:moveTo>
                  <a:lnTo>
                    <a:pt x="6" y="13"/>
                  </a:lnTo>
                  <a:lnTo>
                    <a:pt x="8" y="11"/>
                  </a:lnTo>
                  <a:lnTo>
                    <a:pt x="6" y="0"/>
                  </a:lnTo>
                  <a:lnTo>
                    <a:pt x="0" y="8"/>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4" name="Freeform 126">
              <a:extLst>
                <a:ext uri="{FF2B5EF4-FFF2-40B4-BE49-F238E27FC236}">
                  <a16:creationId xmlns:a16="http://schemas.microsoft.com/office/drawing/2014/main" id="{FE9874FC-4272-8341-88F9-7DF4F8903423}"/>
                </a:ext>
              </a:extLst>
            </p:cNvPr>
            <p:cNvSpPr>
              <a:spLocks noChangeArrowheads="1"/>
            </p:cNvSpPr>
            <p:nvPr/>
          </p:nvSpPr>
          <p:spPr bwMode="auto">
            <a:xfrm>
              <a:off x="5103813" y="2165350"/>
              <a:ext cx="3175" cy="3175"/>
            </a:xfrm>
            <a:custGeom>
              <a:avLst/>
              <a:gdLst>
                <a:gd name="T0" fmla="*/ 5 w 11"/>
                <a:gd name="T1" fmla="*/ 8 h 9"/>
                <a:gd name="T2" fmla="*/ 10 w 11"/>
                <a:gd name="T3" fmla="*/ 2 h 9"/>
                <a:gd name="T4" fmla="*/ 0 w 11"/>
                <a:gd name="T5" fmla="*/ 0 h 9"/>
                <a:gd name="T6" fmla="*/ 5 w 11"/>
                <a:gd name="T7" fmla="*/ 8 h 9"/>
              </a:gdLst>
              <a:ahLst/>
              <a:cxnLst>
                <a:cxn ang="0">
                  <a:pos x="T0" y="T1"/>
                </a:cxn>
                <a:cxn ang="0">
                  <a:pos x="T2" y="T3"/>
                </a:cxn>
                <a:cxn ang="0">
                  <a:pos x="T4" y="T5"/>
                </a:cxn>
                <a:cxn ang="0">
                  <a:pos x="T6" y="T7"/>
                </a:cxn>
              </a:cxnLst>
              <a:rect l="0" t="0" r="r" b="b"/>
              <a:pathLst>
                <a:path w="11" h="9">
                  <a:moveTo>
                    <a:pt x="5" y="8"/>
                  </a:moveTo>
                  <a:lnTo>
                    <a:pt x="10" y="2"/>
                  </a:lnTo>
                  <a:lnTo>
                    <a:pt x="0" y="0"/>
                  </a:lnTo>
                  <a:lnTo>
                    <a:pt x="5" y="8"/>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5" name="Freeform 127">
              <a:extLst>
                <a:ext uri="{FF2B5EF4-FFF2-40B4-BE49-F238E27FC236}">
                  <a16:creationId xmlns:a16="http://schemas.microsoft.com/office/drawing/2014/main" id="{59F3A0AD-5C2A-6340-ACC3-4BC84D409A66}"/>
                </a:ext>
              </a:extLst>
            </p:cNvPr>
            <p:cNvSpPr>
              <a:spLocks noChangeArrowheads="1"/>
            </p:cNvSpPr>
            <p:nvPr/>
          </p:nvSpPr>
          <p:spPr bwMode="auto">
            <a:xfrm>
              <a:off x="5108575" y="2165350"/>
              <a:ext cx="1588" cy="6350"/>
            </a:xfrm>
            <a:custGeom>
              <a:avLst/>
              <a:gdLst>
                <a:gd name="T0" fmla="*/ 3 w 6"/>
                <a:gd name="T1" fmla="*/ 0 h 17"/>
                <a:gd name="T2" fmla="*/ 5 w 6"/>
                <a:gd name="T3" fmla="*/ 3 h 17"/>
                <a:gd name="T4" fmla="*/ 5 w 6"/>
                <a:gd name="T5" fmla="*/ 16 h 17"/>
                <a:gd name="T6" fmla="*/ 0 w 6"/>
                <a:gd name="T7" fmla="*/ 3 h 17"/>
                <a:gd name="T8" fmla="*/ 3 w 6"/>
                <a:gd name="T9" fmla="*/ 0 h 17"/>
              </a:gdLst>
              <a:ahLst/>
              <a:cxnLst>
                <a:cxn ang="0">
                  <a:pos x="T0" y="T1"/>
                </a:cxn>
                <a:cxn ang="0">
                  <a:pos x="T2" y="T3"/>
                </a:cxn>
                <a:cxn ang="0">
                  <a:pos x="T4" y="T5"/>
                </a:cxn>
                <a:cxn ang="0">
                  <a:pos x="T6" y="T7"/>
                </a:cxn>
                <a:cxn ang="0">
                  <a:pos x="T8" y="T9"/>
                </a:cxn>
              </a:cxnLst>
              <a:rect l="0" t="0" r="r" b="b"/>
              <a:pathLst>
                <a:path w="6" h="17">
                  <a:moveTo>
                    <a:pt x="3" y="0"/>
                  </a:moveTo>
                  <a:lnTo>
                    <a:pt x="5" y="3"/>
                  </a:lnTo>
                  <a:lnTo>
                    <a:pt x="5" y="16"/>
                  </a:lnTo>
                  <a:lnTo>
                    <a:pt x="0" y="3"/>
                  </a:lnTo>
                  <a:lnTo>
                    <a:pt x="3"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6" name="Freeform 128">
              <a:extLst>
                <a:ext uri="{FF2B5EF4-FFF2-40B4-BE49-F238E27FC236}">
                  <a16:creationId xmlns:a16="http://schemas.microsoft.com/office/drawing/2014/main" id="{48FA611A-D5D7-4048-9A1D-9F49F3D9E080}"/>
                </a:ext>
              </a:extLst>
            </p:cNvPr>
            <p:cNvSpPr>
              <a:spLocks noChangeArrowheads="1"/>
            </p:cNvSpPr>
            <p:nvPr/>
          </p:nvSpPr>
          <p:spPr bwMode="auto">
            <a:xfrm>
              <a:off x="4981575" y="2074863"/>
              <a:ext cx="171450" cy="211137"/>
            </a:xfrm>
            <a:custGeom>
              <a:avLst/>
              <a:gdLst>
                <a:gd name="T0" fmla="*/ 199 w 477"/>
                <a:gd name="T1" fmla="*/ 18 h 586"/>
                <a:gd name="T2" fmla="*/ 204 w 477"/>
                <a:gd name="T3" fmla="*/ 40 h 586"/>
                <a:gd name="T4" fmla="*/ 220 w 477"/>
                <a:gd name="T5" fmla="*/ 74 h 586"/>
                <a:gd name="T6" fmla="*/ 209 w 477"/>
                <a:gd name="T7" fmla="*/ 66 h 586"/>
                <a:gd name="T8" fmla="*/ 215 w 477"/>
                <a:gd name="T9" fmla="*/ 71 h 586"/>
                <a:gd name="T10" fmla="*/ 202 w 477"/>
                <a:gd name="T11" fmla="*/ 90 h 586"/>
                <a:gd name="T12" fmla="*/ 215 w 477"/>
                <a:gd name="T13" fmla="*/ 98 h 586"/>
                <a:gd name="T14" fmla="*/ 236 w 477"/>
                <a:gd name="T15" fmla="*/ 93 h 586"/>
                <a:gd name="T16" fmla="*/ 241 w 477"/>
                <a:gd name="T17" fmla="*/ 58 h 586"/>
                <a:gd name="T18" fmla="*/ 241 w 477"/>
                <a:gd name="T19" fmla="*/ 58 h 586"/>
                <a:gd name="T20" fmla="*/ 239 w 477"/>
                <a:gd name="T21" fmla="*/ 45 h 586"/>
                <a:gd name="T22" fmla="*/ 237 w 477"/>
                <a:gd name="T23" fmla="*/ 68 h 586"/>
                <a:gd name="T24" fmla="*/ 312 w 477"/>
                <a:gd name="T25" fmla="*/ 283 h 586"/>
                <a:gd name="T26" fmla="*/ 341 w 477"/>
                <a:gd name="T27" fmla="*/ 296 h 586"/>
                <a:gd name="T28" fmla="*/ 357 w 477"/>
                <a:gd name="T29" fmla="*/ 296 h 586"/>
                <a:gd name="T30" fmla="*/ 396 w 477"/>
                <a:gd name="T31" fmla="*/ 339 h 586"/>
                <a:gd name="T32" fmla="*/ 418 w 477"/>
                <a:gd name="T33" fmla="*/ 437 h 586"/>
                <a:gd name="T34" fmla="*/ 338 w 477"/>
                <a:gd name="T35" fmla="*/ 500 h 586"/>
                <a:gd name="T36" fmla="*/ 262 w 477"/>
                <a:gd name="T37" fmla="*/ 572 h 586"/>
                <a:gd name="T38" fmla="*/ 241 w 477"/>
                <a:gd name="T39" fmla="*/ 559 h 586"/>
                <a:gd name="T40" fmla="*/ 260 w 477"/>
                <a:gd name="T41" fmla="*/ 344 h 586"/>
                <a:gd name="T42" fmla="*/ 270 w 477"/>
                <a:gd name="T43" fmla="*/ 302 h 586"/>
                <a:gd name="T44" fmla="*/ 239 w 477"/>
                <a:gd name="T45" fmla="*/ 294 h 586"/>
                <a:gd name="T46" fmla="*/ 167 w 477"/>
                <a:gd name="T47" fmla="*/ 259 h 586"/>
                <a:gd name="T48" fmla="*/ 135 w 477"/>
                <a:gd name="T49" fmla="*/ 238 h 586"/>
                <a:gd name="T50" fmla="*/ 104 w 477"/>
                <a:gd name="T51" fmla="*/ 148 h 586"/>
                <a:gd name="T52" fmla="*/ 0 w 477"/>
                <a:gd name="T53" fmla="*/ 132 h 586"/>
                <a:gd name="T54" fmla="*/ 24 w 477"/>
                <a:gd name="T55" fmla="*/ 103 h 586"/>
                <a:gd name="T56" fmla="*/ 24 w 477"/>
                <a:gd name="T57" fmla="*/ 93 h 586"/>
                <a:gd name="T58" fmla="*/ 24 w 477"/>
                <a:gd name="T59" fmla="*/ 79 h 586"/>
                <a:gd name="T60" fmla="*/ 156 w 477"/>
                <a:gd name="T61" fmla="*/ 42 h 586"/>
                <a:gd name="T62" fmla="*/ 167 w 477"/>
                <a:gd name="T63" fmla="*/ 21 h 586"/>
                <a:gd name="T64" fmla="*/ 207 w 477"/>
                <a:gd name="T65" fmla="*/ 3 h 586"/>
                <a:gd name="T66" fmla="*/ 220 w 477"/>
                <a:gd name="T67" fmla="*/ 10 h 586"/>
                <a:gd name="T68" fmla="*/ 231 w 477"/>
                <a:gd name="T69" fmla="*/ 10 h 586"/>
                <a:gd name="T70" fmla="*/ 285 w 477"/>
                <a:gd name="T71" fmla="*/ 55 h 586"/>
                <a:gd name="T72" fmla="*/ 291 w 477"/>
                <a:gd name="T73" fmla="*/ 79 h 586"/>
                <a:gd name="T74" fmla="*/ 341 w 477"/>
                <a:gd name="T75" fmla="*/ 116 h 586"/>
                <a:gd name="T76" fmla="*/ 265 w 477"/>
                <a:gd name="T77" fmla="*/ 220 h 586"/>
                <a:gd name="T78" fmla="*/ 249 w 477"/>
                <a:gd name="T79" fmla="*/ 206 h 586"/>
                <a:gd name="T80" fmla="*/ 204 w 477"/>
                <a:gd name="T81" fmla="*/ 251 h 586"/>
                <a:gd name="T82" fmla="*/ 225 w 477"/>
                <a:gd name="T83" fmla="*/ 233 h 586"/>
                <a:gd name="T84" fmla="*/ 252 w 477"/>
                <a:gd name="T85" fmla="*/ 270 h 586"/>
                <a:gd name="T86" fmla="*/ 257 w 477"/>
                <a:gd name="T87" fmla="*/ 291 h 586"/>
                <a:gd name="T88" fmla="*/ 273 w 477"/>
                <a:gd name="T89" fmla="*/ 291 h 586"/>
                <a:gd name="T90" fmla="*/ 283 w 477"/>
                <a:gd name="T91" fmla="*/ 296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7" h="586">
                  <a:moveTo>
                    <a:pt x="204" y="40"/>
                  </a:moveTo>
                  <a:cubicBezTo>
                    <a:pt x="207" y="37"/>
                    <a:pt x="204" y="21"/>
                    <a:pt x="199" y="18"/>
                  </a:cubicBezTo>
                  <a:cubicBezTo>
                    <a:pt x="194" y="29"/>
                    <a:pt x="212" y="32"/>
                    <a:pt x="199" y="40"/>
                  </a:cubicBezTo>
                  <a:lnTo>
                    <a:pt x="204" y="40"/>
                  </a:lnTo>
                  <a:close/>
                  <a:moveTo>
                    <a:pt x="237" y="69"/>
                  </a:moveTo>
                  <a:cubicBezTo>
                    <a:pt x="236" y="72"/>
                    <a:pt x="231" y="74"/>
                    <a:pt x="220" y="74"/>
                  </a:cubicBezTo>
                  <a:cubicBezTo>
                    <a:pt x="217" y="71"/>
                    <a:pt x="215" y="69"/>
                    <a:pt x="215" y="66"/>
                  </a:cubicBezTo>
                  <a:lnTo>
                    <a:pt x="209" y="66"/>
                  </a:lnTo>
                  <a:lnTo>
                    <a:pt x="209" y="71"/>
                  </a:lnTo>
                  <a:lnTo>
                    <a:pt x="215" y="71"/>
                  </a:lnTo>
                  <a:cubicBezTo>
                    <a:pt x="212" y="74"/>
                    <a:pt x="209" y="77"/>
                    <a:pt x="207" y="77"/>
                  </a:cubicBezTo>
                  <a:cubicBezTo>
                    <a:pt x="207" y="82"/>
                    <a:pt x="207" y="87"/>
                    <a:pt x="202" y="90"/>
                  </a:cubicBezTo>
                  <a:lnTo>
                    <a:pt x="209" y="90"/>
                  </a:lnTo>
                  <a:cubicBezTo>
                    <a:pt x="212" y="93"/>
                    <a:pt x="215" y="95"/>
                    <a:pt x="215" y="98"/>
                  </a:cubicBezTo>
                  <a:cubicBezTo>
                    <a:pt x="220" y="100"/>
                    <a:pt x="231" y="95"/>
                    <a:pt x="233" y="103"/>
                  </a:cubicBezTo>
                  <a:cubicBezTo>
                    <a:pt x="231" y="95"/>
                    <a:pt x="233" y="93"/>
                    <a:pt x="236" y="93"/>
                  </a:cubicBezTo>
                  <a:cubicBezTo>
                    <a:pt x="236" y="87"/>
                    <a:pt x="235" y="78"/>
                    <a:pt x="237" y="69"/>
                  </a:cubicBezTo>
                  <a:close/>
                  <a:moveTo>
                    <a:pt x="241" y="58"/>
                  </a:moveTo>
                  <a:lnTo>
                    <a:pt x="247" y="53"/>
                  </a:lnTo>
                  <a:cubicBezTo>
                    <a:pt x="244" y="53"/>
                    <a:pt x="244" y="55"/>
                    <a:pt x="241" y="58"/>
                  </a:cubicBezTo>
                  <a:lnTo>
                    <a:pt x="233" y="50"/>
                  </a:lnTo>
                  <a:lnTo>
                    <a:pt x="239" y="45"/>
                  </a:lnTo>
                  <a:cubicBezTo>
                    <a:pt x="233" y="48"/>
                    <a:pt x="231" y="40"/>
                    <a:pt x="225" y="37"/>
                  </a:cubicBezTo>
                  <a:cubicBezTo>
                    <a:pt x="222" y="48"/>
                    <a:pt x="238" y="61"/>
                    <a:pt x="237" y="68"/>
                  </a:cubicBezTo>
                  <a:cubicBezTo>
                    <a:pt x="238" y="65"/>
                    <a:pt x="239" y="61"/>
                    <a:pt x="241" y="58"/>
                  </a:cubicBezTo>
                  <a:close/>
                  <a:moveTo>
                    <a:pt x="312" y="283"/>
                  </a:moveTo>
                  <a:cubicBezTo>
                    <a:pt x="312" y="288"/>
                    <a:pt x="314" y="288"/>
                    <a:pt x="317" y="291"/>
                  </a:cubicBezTo>
                  <a:cubicBezTo>
                    <a:pt x="328" y="281"/>
                    <a:pt x="333" y="288"/>
                    <a:pt x="341" y="296"/>
                  </a:cubicBezTo>
                  <a:cubicBezTo>
                    <a:pt x="343" y="299"/>
                    <a:pt x="349" y="302"/>
                    <a:pt x="354" y="302"/>
                  </a:cubicBezTo>
                  <a:cubicBezTo>
                    <a:pt x="354" y="299"/>
                    <a:pt x="354" y="299"/>
                    <a:pt x="357" y="296"/>
                  </a:cubicBezTo>
                  <a:lnTo>
                    <a:pt x="362" y="296"/>
                  </a:lnTo>
                  <a:cubicBezTo>
                    <a:pt x="367" y="312"/>
                    <a:pt x="394" y="323"/>
                    <a:pt x="396" y="339"/>
                  </a:cubicBezTo>
                  <a:cubicBezTo>
                    <a:pt x="412" y="347"/>
                    <a:pt x="434" y="339"/>
                    <a:pt x="444" y="355"/>
                  </a:cubicBezTo>
                  <a:cubicBezTo>
                    <a:pt x="476" y="389"/>
                    <a:pt x="407" y="402"/>
                    <a:pt x="418" y="437"/>
                  </a:cubicBezTo>
                  <a:cubicBezTo>
                    <a:pt x="412" y="461"/>
                    <a:pt x="394" y="463"/>
                    <a:pt x="373" y="466"/>
                  </a:cubicBezTo>
                  <a:cubicBezTo>
                    <a:pt x="365" y="484"/>
                    <a:pt x="351" y="490"/>
                    <a:pt x="338" y="500"/>
                  </a:cubicBezTo>
                  <a:cubicBezTo>
                    <a:pt x="317" y="500"/>
                    <a:pt x="314" y="516"/>
                    <a:pt x="293" y="522"/>
                  </a:cubicBezTo>
                  <a:cubicBezTo>
                    <a:pt x="285" y="543"/>
                    <a:pt x="268" y="551"/>
                    <a:pt x="262" y="572"/>
                  </a:cubicBezTo>
                  <a:cubicBezTo>
                    <a:pt x="265" y="580"/>
                    <a:pt x="277" y="574"/>
                    <a:pt x="275" y="585"/>
                  </a:cubicBezTo>
                  <a:cubicBezTo>
                    <a:pt x="260" y="585"/>
                    <a:pt x="241" y="577"/>
                    <a:pt x="241" y="559"/>
                  </a:cubicBezTo>
                  <a:cubicBezTo>
                    <a:pt x="247" y="511"/>
                    <a:pt x="283" y="474"/>
                    <a:pt x="285" y="426"/>
                  </a:cubicBezTo>
                  <a:cubicBezTo>
                    <a:pt x="262" y="408"/>
                    <a:pt x="260" y="376"/>
                    <a:pt x="260" y="344"/>
                  </a:cubicBezTo>
                  <a:cubicBezTo>
                    <a:pt x="275" y="336"/>
                    <a:pt x="270" y="320"/>
                    <a:pt x="277" y="310"/>
                  </a:cubicBezTo>
                  <a:lnTo>
                    <a:pt x="270" y="302"/>
                  </a:lnTo>
                  <a:cubicBezTo>
                    <a:pt x="262" y="315"/>
                    <a:pt x="254" y="296"/>
                    <a:pt x="244" y="302"/>
                  </a:cubicBezTo>
                  <a:cubicBezTo>
                    <a:pt x="244" y="299"/>
                    <a:pt x="241" y="296"/>
                    <a:pt x="239" y="294"/>
                  </a:cubicBezTo>
                  <a:cubicBezTo>
                    <a:pt x="233" y="288"/>
                    <a:pt x="225" y="283"/>
                    <a:pt x="220" y="275"/>
                  </a:cubicBezTo>
                  <a:cubicBezTo>
                    <a:pt x="202" y="270"/>
                    <a:pt x="183" y="270"/>
                    <a:pt x="167" y="259"/>
                  </a:cubicBezTo>
                  <a:cubicBezTo>
                    <a:pt x="146" y="257"/>
                    <a:pt x="159" y="236"/>
                    <a:pt x="141" y="230"/>
                  </a:cubicBezTo>
                  <a:cubicBezTo>
                    <a:pt x="138" y="233"/>
                    <a:pt x="135" y="236"/>
                    <a:pt x="135" y="238"/>
                  </a:cubicBezTo>
                  <a:cubicBezTo>
                    <a:pt x="106" y="230"/>
                    <a:pt x="119" y="201"/>
                    <a:pt x="104" y="183"/>
                  </a:cubicBezTo>
                  <a:cubicBezTo>
                    <a:pt x="106" y="169"/>
                    <a:pt x="106" y="159"/>
                    <a:pt x="104" y="148"/>
                  </a:cubicBezTo>
                  <a:cubicBezTo>
                    <a:pt x="101" y="140"/>
                    <a:pt x="98" y="135"/>
                    <a:pt x="93" y="127"/>
                  </a:cubicBezTo>
                  <a:cubicBezTo>
                    <a:pt x="64" y="95"/>
                    <a:pt x="35" y="148"/>
                    <a:pt x="0" y="132"/>
                  </a:cubicBezTo>
                  <a:cubicBezTo>
                    <a:pt x="13" y="132"/>
                    <a:pt x="24" y="127"/>
                    <a:pt x="32" y="116"/>
                  </a:cubicBezTo>
                  <a:cubicBezTo>
                    <a:pt x="29" y="111"/>
                    <a:pt x="21" y="111"/>
                    <a:pt x="24" y="103"/>
                  </a:cubicBezTo>
                  <a:lnTo>
                    <a:pt x="29" y="98"/>
                  </a:lnTo>
                  <a:lnTo>
                    <a:pt x="24" y="93"/>
                  </a:lnTo>
                  <a:lnTo>
                    <a:pt x="29" y="87"/>
                  </a:lnTo>
                  <a:cubicBezTo>
                    <a:pt x="27" y="85"/>
                    <a:pt x="24" y="82"/>
                    <a:pt x="24" y="79"/>
                  </a:cubicBezTo>
                  <a:cubicBezTo>
                    <a:pt x="40" y="66"/>
                    <a:pt x="64" y="48"/>
                    <a:pt x="90" y="50"/>
                  </a:cubicBezTo>
                  <a:cubicBezTo>
                    <a:pt x="111" y="42"/>
                    <a:pt x="138" y="66"/>
                    <a:pt x="156" y="42"/>
                  </a:cubicBezTo>
                  <a:cubicBezTo>
                    <a:pt x="146" y="42"/>
                    <a:pt x="138" y="29"/>
                    <a:pt x="149" y="21"/>
                  </a:cubicBezTo>
                  <a:cubicBezTo>
                    <a:pt x="154" y="21"/>
                    <a:pt x="162" y="10"/>
                    <a:pt x="167" y="21"/>
                  </a:cubicBezTo>
                  <a:cubicBezTo>
                    <a:pt x="172" y="18"/>
                    <a:pt x="172" y="13"/>
                    <a:pt x="172" y="8"/>
                  </a:cubicBezTo>
                  <a:cubicBezTo>
                    <a:pt x="186" y="0"/>
                    <a:pt x="202" y="24"/>
                    <a:pt x="207" y="3"/>
                  </a:cubicBezTo>
                  <a:lnTo>
                    <a:pt x="215" y="3"/>
                  </a:lnTo>
                  <a:cubicBezTo>
                    <a:pt x="215" y="8"/>
                    <a:pt x="217" y="8"/>
                    <a:pt x="220" y="10"/>
                  </a:cubicBezTo>
                  <a:lnTo>
                    <a:pt x="225" y="5"/>
                  </a:lnTo>
                  <a:lnTo>
                    <a:pt x="231" y="10"/>
                  </a:lnTo>
                  <a:cubicBezTo>
                    <a:pt x="241" y="0"/>
                    <a:pt x="249" y="24"/>
                    <a:pt x="265" y="16"/>
                  </a:cubicBezTo>
                  <a:cubicBezTo>
                    <a:pt x="275" y="24"/>
                    <a:pt x="283" y="40"/>
                    <a:pt x="285" y="55"/>
                  </a:cubicBezTo>
                  <a:cubicBezTo>
                    <a:pt x="280" y="55"/>
                    <a:pt x="275" y="55"/>
                    <a:pt x="273" y="61"/>
                  </a:cubicBezTo>
                  <a:lnTo>
                    <a:pt x="291" y="79"/>
                  </a:lnTo>
                  <a:cubicBezTo>
                    <a:pt x="296" y="77"/>
                    <a:pt x="296" y="71"/>
                    <a:pt x="296" y="66"/>
                  </a:cubicBezTo>
                  <a:cubicBezTo>
                    <a:pt x="317" y="77"/>
                    <a:pt x="330" y="98"/>
                    <a:pt x="341" y="116"/>
                  </a:cubicBezTo>
                  <a:cubicBezTo>
                    <a:pt x="317" y="119"/>
                    <a:pt x="296" y="130"/>
                    <a:pt x="283" y="151"/>
                  </a:cubicBezTo>
                  <a:cubicBezTo>
                    <a:pt x="296" y="185"/>
                    <a:pt x="239" y="185"/>
                    <a:pt x="265" y="220"/>
                  </a:cubicBezTo>
                  <a:lnTo>
                    <a:pt x="257" y="228"/>
                  </a:lnTo>
                  <a:cubicBezTo>
                    <a:pt x="257" y="220"/>
                    <a:pt x="254" y="212"/>
                    <a:pt x="249" y="206"/>
                  </a:cubicBezTo>
                  <a:cubicBezTo>
                    <a:pt x="225" y="220"/>
                    <a:pt x="186" y="193"/>
                    <a:pt x="191" y="236"/>
                  </a:cubicBezTo>
                  <a:cubicBezTo>
                    <a:pt x="196" y="241"/>
                    <a:pt x="196" y="249"/>
                    <a:pt x="204" y="251"/>
                  </a:cubicBezTo>
                  <a:cubicBezTo>
                    <a:pt x="215" y="257"/>
                    <a:pt x="220" y="243"/>
                    <a:pt x="225" y="238"/>
                  </a:cubicBezTo>
                  <a:lnTo>
                    <a:pt x="225" y="233"/>
                  </a:lnTo>
                  <a:lnTo>
                    <a:pt x="244" y="233"/>
                  </a:lnTo>
                  <a:cubicBezTo>
                    <a:pt x="254" y="249"/>
                    <a:pt x="225" y="267"/>
                    <a:pt x="252" y="270"/>
                  </a:cubicBezTo>
                  <a:cubicBezTo>
                    <a:pt x="252" y="275"/>
                    <a:pt x="252" y="281"/>
                    <a:pt x="247" y="283"/>
                  </a:cubicBezTo>
                  <a:cubicBezTo>
                    <a:pt x="249" y="288"/>
                    <a:pt x="252" y="291"/>
                    <a:pt x="257" y="291"/>
                  </a:cubicBezTo>
                  <a:lnTo>
                    <a:pt x="268" y="291"/>
                  </a:lnTo>
                  <a:lnTo>
                    <a:pt x="273" y="291"/>
                  </a:lnTo>
                  <a:cubicBezTo>
                    <a:pt x="275" y="291"/>
                    <a:pt x="280" y="291"/>
                    <a:pt x="280" y="296"/>
                  </a:cubicBezTo>
                  <a:cubicBezTo>
                    <a:pt x="277" y="299"/>
                    <a:pt x="280" y="296"/>
                    <a:pt x="283" y="296"/>
                  </a:cubicBezTo>
                  <a:cubicBezTo>
                    <a:pt x="293" y="291"/>
                    <a:pt x="298" y="286"/>
                    <a:pt x="312" y="283"/>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7" name="Freeform 129">
              <a:extLst>
                <a:ext uri="{FF2B5EF4-FFF2-40B4-BE49-F238E27FC236}">
                  <a16:creationId xmlns:a16="http://schemas.microsoft.com/office/drawing/2014/main" id="{110E7AA2-6C13-484F-880E-FBF5DA5544F7}"/>
                </a:ext>
              </a:extLst>
            </p:cNvPr>
            <p:cNvSpPr>
              <a:spLocks noChangeArrowheads="1"/>
            </p:cNvSpPr>
            <p:nvPr/>
          </p:nvSpPr>
          <p:spPr bwMode="auto">
            <a:xfrm>
              <a:off x="5199063" y="2151063"/>
              <a:ext cx="14287" cy="17462"/>
            </a:xfrm>
            <a:custGeom>
              <a:avLst/>
              <a:gdLst>
                <a:gd name="T0" fmla="*/ 2 w 38"/>
                <a:gd name="T1" fmla="*/ 1 h 47"/>
                <a:gd name="T2" fmla="*/ 18 w 38"/>
                <a:gd name="T3" fmla="*/ 1 h 47"/>
                <a:gd name="T4" fmla="*/ 31 w 38"/>
                <a:gd name="T5" fmla="*/ 3 h 47"/>
                <a:gd name="T6" fmla="*/ 37 w 38"/>
                <a:gd name="T7" fmla="*/ 14 h 47"/>
                <a:gd name="T8" fmla="*/ 31 w 38"/>
                <a:gd name="T9" fmla="*/ 25 h 47"/>
                <a:gd name="T10" fmla="*/ 16 w 38"/>
                <a:gd name="T11" fmla="*/ 30 h 47"/>
                <a:gd name="T12" fmla="*/ 13 w 38"/>
                <a:gd name="T13" fmla="*/ 30 h 47"/>
                <a:gd name="T14" fmla="*/ 13 w 38"/>
                <a:gd name="T15" fmla="*/ 46 h 47"/>
                <a:gd name="T16" fmla="*/ 0 w 38"/>
                <a:gd name="T17" fmla="*/ 46 h 47"/>
                <a:gd name="T18" fmla="*/ 2 w 38"/>
                <a:gd name="T19" fmla="*/ 1 h 47"/>
                <a:gd name="T20" fmla="*/ 13 w 38"/>
                <a:gd name="T21" fmla="*/ 22 h 47"/>
                <a:gd name="T22" fmla="*/ 16 w 38"/>
                <a:gd name="T23" fmla="*/ 22 h 47"/>
                <a:gd name="T24" fmla="*/ 23 w 38"/>
                <a:gd name="T25" fmla="*/ 17 h 47"/>
                <a:gd name="T26" fmla="*/ 16 w 38"/>
                <a:gd name="T27" fmla="*/ 11 h 47"/>
                <a:gd name="T28" fmla="*/ 13 w 38"/>
                <a:gd name="T29" fmla="*/ 11 h 47"/>
                <a:gd name="T30" fmla="*/ 13 w 38"/>
                <a:gd name="T31" fmla="*/ 22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47">
                  <a:moveTo>
                    <a:pt x="2" y="1"/>
                  </a:moveTo>
                  <a:cubicBezTo>
                    <a:pt x="5" y="1"/>
                    <a:pt x="10" y="1"/>
                    <a:pt x="18" y="1"/>
                  </a:cubicBezTo>
                  <a:cubicBezTo>
                    <a:pt x="23" y="1"/>
                    <a:pt x="29" y="0"/>
                    <a:pt x="31" y="3"/>
                  </a:cubicBezTo>
                  <a:cubicBezTo>
                    <a:pt x="34" y="5"/>
                    <a:pt x="37" y="9"/>
                    <a:pt x="37" y="14"/>
                  </a:cubicBezTo>
                  <a:cubicBezTo>
                    <a:pt x="37" y="19"/>
                    <a:pt x="34" y="22"/>
                    <a:pt x="31" y="25"/>
                  </a:cubicBezTo>
                  <a:cubicBezTo>
                    <a:pt x="29" y="27"/>
                    <a:pt x="23" y="30"/>
                    <a:pt x="16" y="30"/>
                  </a:cubicBezTo>
                  <a:lnTo>
                    <a:pt x="13" y="30"/>
                  </a:lnTo>
                  <a:lnTo>
                    <a:pt x="13" y="46"/>
                  </a:lnTo>
                  <a:lnTo>
                    <a:pt x="0" y="46"/>
                  </a:lnTo>
                  <a:lnTo>
                    <a:pt x="2" y="1"/>
                  </a:lnTo>
                  <a:close/>
                  <a:moveTo>
                    <a:pt x="13" y="22"/>
                  </a:moveTo>
                  <a:lnTo>
                    <a:pt x="16" y="22"/>
                  </a:lnTo>
                  <a:cubicBezTo>
                    <a:pt x="21" y="22"/>
                    <a:pt x="23" y="19"/>
                    <a:pt x="23" y="17"/>
                  </a:cubicBezTo>
                  <a:cubicBezTo>
                    <a:pt x="23" y="14"/>
                    <a:pt x="21" y="11"/>
                    <a:pt x="16" y="11"/>
                  </a:cubicBezTo>
                  <a:cubicBezTo>
                    <a:pt x="13" y="11"/>
                    <a:pt x="13" y="11"/>
                    <a:pt x="13" y="11"/>
                  </a:cubicBezTo>
                  <a:lnTo>
                    <a:pt x="13" y="22"/>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8" name="Freeform 130">
              <a:extLst>
                <a:ext uri="{FF2B5EF4-FFF2-40B4-BE49-F238E27FC236}">
                  <a16:creationId xmlns:a16="http://schemas.microsoft.com/office/drawing/2014/main" id="{4C12E53F-72DB-614F-A331-374B1F02FA53}"/>
                </a:ext>
              </a:extLst>
            </p:cNvPr>
            <p:cNvSpPr>
              <a:spLocks noChangeArrowheads="1"/>
            </p:cNvSpPr>
            <p:nvPr/>
          </p:nvSpPr>
          <p:spPr bwMode="auto">
            <a:xfrm>
              <a:off x="5202238" y="2174875"/>
              <a:ext cx="15875" cy="15875"/>
            </a:xfrm>
            <a:custGeom>
              <a:avLst/>
              <a:gdLst>
                <a:gd name="T0" fmla="*/ 16 w 43"/>
                <a:gd name="T1" fmla="*/ 35 h 46"/>
                <a:gd name="T2" fmla="*/ 13 w 43"/>
                <a:gd name="T3" fmla="*/ 45 h 46"/>
                <a:gd name="T4" fmla="*/ 0 w 43"/>
                <a:gd name="T5" fmla="*/ 45 h 46"/>
                <a:gd name="T6" fmla="*/ 13 w 43"/>
                <a:gd name="T7" fmla="*/ 0 h 46"/>
                <a:gd name="T8" fmla="*/ 29 w 43"/>
                <a:gd name="T9" fmla="*/ 0 h 46"/>
                <a:gd name="T10" fmla="*/ 42 w 43"/>
                <a:gd name="T11" fmla="*/ 45 h 46"/>
                <a:gd name="T12" fmla="*/ 32 w 43"/>
                <a:gd name="T13" fmla="*/ 45 h 46"/>
                <a:gd name="T14" fmla="*/ 29 w 43"/>
                <a:gd name="T15" fmla="*/ 35 h 46"/>
                <a:gd name="T16" fmla="*/ 16 w 43"/>
                <a:gd name="T17" fmla="*/ 35 h 46"/>
                <a:gd name="T18" fmla="*/ 26 w 43"/>
                <a:gd name="T19" fmla="*/ 24 h 46"/>
                <a:gd name="T20" fmla="*/ 24 w 43"/>
                <a:gd name="T21" fmla="*/ 16 h 46"/>
                <a:gd name="T22" fmla="*/ 21 w 43"/>
                <a:gd name="T23" fmla="*/ 8 h 46"/>
                <a:gd name="T24" fmla="*/ 21 w 43"/>
                <a:gd name="T25" fmla="*/ 8 h 46"/>
                <a:gd name="T26" fmla="*/ 18 w 43"/>
                <a:gd name="T27" fmla="*/ 16 h 46"/>
                <a:gd name="T28" fmla="*/ 16 w 43"/>
                <a:gd name="T29" fmla="*/ 24 h 46"/>
                <a:gd name="T30" fmla="*/ 26 w 43"/>
                <a:gd name="T31" fmla="*/ 24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3" h="46">
                  <a:moveTo>
                    <a:pt x="16" y="35"/>
                  </a:moveTo>
                  <a:lnTo>
                    <a:pt x="13" y="45"/>
                  </a:lnTo>
                  <a:lnTo>
                    <a:pt x="0" y="45"/>
                  </a:lnTo>
                  <a:lnTo>
                    <a:pt x="13" y="0"/>
                  </a:lnTo>
                  <a:lnTo>
                    <a:pt x="29" y="0"/>
                  </a:lnTo>
                  <a:lnTo>
                    <a:pt x="42" y="45"/>
                  </a:lnTo>
                  <a:lnTo>
                    <a:pt x="32" y="45"/>
                  </a:lnTo>
                  <a:lnTo>
                    <a:pt x="29" y="35"/>
                  </a:lnTo>
                  <a:lnTo>
                    <a:pt x="16" y="35"/>
                  </a:lnTo>
                  <a:close/>
                  <a:moveTo>
                    <a:pt x="26" y="24"/>
                  </a:moveTo>
                  <a:lnTo>
                    <a:pt x="24" y="16"/>
                  </a:lnTo>
                  <a:cubicBezTo>
                    <a:pt x="24" y="13"/>
                    <a:pt x="21" y="11"/>
                    <a:pt x="21" y="8"/>
                  </a:cubicBezTo>
                  <a:lnTo>
                    <a:pt x="21" y="8"/>
                  </a:lnTo>
                  <a:cubicBezTo>
                    <a:pt x="21" y="11"/>
                    <a:pt x="18" y="13"/>
                    <a:pt x="18" y="16"/>
                  </a:cubicBezTo>
                  <a:lnTo>
                    <a:pt x="16" y="24"/>
                  </a:lnTo>
                  <a:lnTo>
                    <a:pt x="26" y="24"/>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39" name="Freeform 131">
              <a:extLst>
                <a:ext uri="{FF2B5EF4-FFF2-40B4-BE49-F238E27FC236}">
                  <a16:creationId xmlns:a16="http://schemas.microsoft.com/office/drawing/2014/main" id="{53C2B563-C2B9-6249-A75B-1ABF7B71F017}"/>
                </a:ext>
              </a:extLst>
            </p:cNvPr>
            <p:cNvSpPr>
              <a:spLocks noChangeArrowheads="1"/>
            </p:cNvSpPr>
            <p:nvPr/>
          </p:nvSpPr>
          <p:spPr bwMode="auto">
            <a:xfrm>
              <a:off x="5199063" y="2197100"/>
              <a:ext cx="14287" cy="15875"/>
            </a:xfrm>
            <a:custGeom>
              <a:avLst/>
              <a:gdLst>
                <a:gd name="T0" fmla="*/ 10 w 40"/>
                <a:gd name="T1" fmla="*/ 0 h 46"/>
                <a:gd name="T2" fmla="*/ 10 w 40"/>
                <a:gd name="T3" fmla="*/ 16 h 46"/>
                <a:gd name="T4" fmla="*/ 26 w 40"/>
                <a:gd name="T5" fmla="*/ 16 h 46"/>
                <a:gd name="T6" fmla="*/ 26 w 40"/>
                <a:gd name="T7" fmla="*/ 0 h 46"/>
                <a:gd name="T8" fmla="*/ 39 w 40"/>
                <a:gd name="T9" fmla="*/ 0 h 46"/>
                <a:gd name="T10" fmla="*/ 39 w 40"/>
                <a:gd name="T11" fmla="*/ 45 h 46"/>
                <a:gd name="T12" fmla="*/ 26 w 40"/>
                <a:gd name="T13" fmla="*/ 45 h 46"/>
                <a:gd name="T14" fmla="*/ 26 w 40"/>
                <a:gd name="T15" fmla="*/ 26 h 46"/>
                <a:gd name="T16" fmla="*/ 10 w 40"/>
                <a:gd name="T17" fmla="*/ 26 h 46"/>
                <a:gd name="T18" fmla="*/ 10 w 40"/>
                <a:gd name="T19" fmla="*/ 45 h 46"/>
                <a:gd name="T20" fmla="*/ 0 w 40"/>
                <a:gd name="T21" fmla="*/ 45 h 46"/>
                <a:gd name="T22" fmla="*/ 0 w 40"/>
                <a:gd name="T23" fmla="*/ 0 h 46"/>
                <a:gd name="T24" fmla="*/ 10 w 40"/>
                <a:gd name="T25"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46">
                  <a:moveTo>
                    <a:pt x="10" y="0"/>
                  </a:moveTo>
                  <a:lnTo>
                    <a:pt x="10" y="16"/>
                  </a:lnTo>
                  <a:lnTo>
                    <a:pt x="26" y="16"/>
                  </a:lnTo>
                  <a:lnTo>
                    <a:pt x="26" y="0"/>
                  </a:lnTo>
                  <a:lnTo>
                    <a:pt x="39" y="0"/>
                  </a:lnTo>
                  <a:lnTo>
                    <a:pt x="39" y="45"/>
                  </a:lnTo>
                  <a:lnTo>
                    <a:pt x="26" y="45"/>
                  </a:lnTo>
                  <a:lnTo>
                    <a:pt x="26" y="26"/>
                  </a:lnTo>
                  <a:lnTo>
                    <a:pt x="10" y="26"/>
                  </a:lnTo>
                  <a:lnTo>
                    <a:pt x="10" y="45"/>
                  </a:lnTo>
                  <a:lnTo>
                    <a:pt x="0" y="45"/>
                  </a:lnTo>
                  <a:lnTo>
                    <a:pt x="0" y="0"/>
                  </a:lnTo>
                  <a:lnTo>
                    <a:pt x="1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0" name="Freeform 132">
              <a:extLst>
                <a:ext uri="{FF2B5EF4-FFF2-40B4-BE49-F238E27FC236}">
                  <a16:creationId xmlns:a16="http://schemas.microsoft.com/office/drawing/2014/main" id="{A0F24BBA-DAAA-DC47-8303-C478ABE01580}"/>
                </a:ext>
              </a:extLst>
            </p:cNvPr>
            <p:cNvSpPr>
              <a:spLocks noChangeArrowheads="1"/>
            </p:cNvSpPr>
            <p:nvPr/>
          </p:nvSpPr>
          <p:spPr bwMode="auto">
            <a:xfrm>
              <a:off x="5194300" y="2219325"/>
              <a:ext cx="15875" cy="17463"/>
            </a:xfrm>
            <a:custGeom>
              <a:avLst/>
              <a:gdLst>
                <a:gd name="T0" fmla="*/ 21 w 46"/>
                <a:gd name="T1" fmla="*/ 47 h 48"/>
                <a:gd name="T2" fmla="*/ 0 w 46"/>
                <a:gd name="T3" fmla="*/ 24 h 48"/>
                <a:gd name="T4" fmla="*/ 24 w 46"/>
                <a:gd name="T5" fmla="*/ 0 h 48"/>
                <a:gd name="T6" fmla="*/ 45 w 46"/>
                <a:gd name="T7" fmla="*/ 24 h 48"/>
                <a:gd name="T8" fmla="*/ 21 w 46"/>
                <a:gd name="T9" fmla="*/ 47 h 48"/>
                <a:gd name="T10" fmla="*/ 24 w 46"/>
                <a:gd name="T11" fmla="*/ 37 h 48"/>
                <a:gd name="T12" fmla="*/ 34 w 46"/>
                <a:gd name="T13" fmla="*/ 24 h 48"/>
                <a:gd name="T14" fmla="*/ 24 w 46"/>
                <a:gd name="T15" fmla="*/ 10 h 48"/>
                <a:gd name="T16" fmla="*/ 13 w 46"/>
                <a:gd name="T17" fmla="*/ 24 h 48"/>
                <a:gd name="T18" fmla="*/ 24 w 46"/>
                <a:gd name="T19" fmla="*/ 37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8">
                  <a:moveTo>
                    <a:pt x="21" y="47"/>
                  </a:moveTo>
                  <a:cubicBezTo>
                    <a:pt x="8" y="47"/>
                    <a:pt x="0" y="37"/>
                    <a:pt x="0" y="24"/>
                  </a:cubicBezTo>
                  <a:cubicBezTo>
                    <a:pt x="0" y="10"/>
                    <a:pt x="8" y="0"/>
                    <a:pt x="24" y="0"/>
                  </a:cubicBezTo>
                  <a:cubicBezTo>
                    <a:pt x="37" y="2"/>
                    <a:pt x="45" y="13"/>
                    <a:pt x="45" y="24"/>
                  </a:cubicBezTo>
                  <a:cubicBezTo>
                    <a:pt x="45" y="37"/>
                    <a:pt x="37" y="47"/>
                    <a:pt x="21" y="47"/>
                  </a:cubicBezTo>
                  <a:close/>
                  <a:moveTo>
                    <a:pt x="24" y="37"/>
                  </a:moveTo>
                  <a:cubicBezTo>
                    <a:pt x="29" y="37"/>
                    <a:pt x="34" y="31"/>
                    <a:pt x="34" y="24"/>
                  </a:cubicBezTo>
                  <a:cubicBezTo>
                    <a:pt x="34" y="16"/>
                    <a:pt x="32" y="10"/>
                    <a:pt x="24" y="10"/>
                  </a:cubicBezTo>
                  <a:cubicBezTo>
                    <a:pt x="16" y="10"/>
                    <a:pt x="13" y="16"/>
                    <a:pt x="13" y="24"/>
                  </a:cubicBezTo>
                  <a:cubicBezTo>
                    <a:pt x="13" y="31"/>
                    <a:pt x="16" y="37"/>
                    <a:pt x="24" y="37"/>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1" name="Freeform 133">
              <a:extLst>
                <a:ext uri="{FF2B5EF4-FFF2-40B4-BE49-F238E27FC236}">
                  <a16:creationId xmlns:a16="http://schemas.microsoft.com/office/drawing/2014/main" id="{8BA36BDF-84FC-8249-8476-BF08C0138906}"/>
                </a:ext>
              </a:extLst>
            </p:cNvPr>
            <p:cNvSpPr>
              <a:spLocks noChangeArrowheads="1"/>
            </p:cNvSpPr>
            <p:nvPr/>
          </p:nvSpPr>
          <p:spPr bwMode="auto">
            <a:xfrm>
              <a:off x="4916488" y="2159000"/>
              <a:ext cx="15875" cy="17463"/>
            </a:xfrm>
            <a:custGeom>
              <a:avLst/>
              <a:gdLst>
                <a:gd name="T0" fmla="*/ 21 w 46"/>
                <a:gd name="T1" fmla="*/ 48 h 49"/>
                <a:gd name="T2" fmla="*/ 0 w 46"/>
                <a:gd name="T3" fmla="*/ 24 h 49"/>
                <a:gd name="T4" fmla="*/ 24 w 46"/>
                <a:gd name="T5" fmla="*/ 0 h 49"/>
                <a:gd name="T6" fmla="*/ 45 w 46"/>
                <a:gd name="T7" fmla="*/ 24 h 49"/>
                <a:gd name="T8" fmla="*/ 21 w 46"/>
                <a:gd name="T9" fmla="*/ 48 h 49"/>
                <a:gd name="T10" fmla="*/ 24 w 46"/>
                <a:gd name="T11" fmla="*/ 37 h 49"/>
                <a:gd name="T12" fmla="*/ 35 w 46"/>
                <a:gd name="T13" fmla="*/ 24 h 49"/>
                <a:gd name="T14" fmla="*/ 24 w 46"/>
                <a:gd name="T15" fmla="*/ 10 h 49"/>
                <a:gd name="T16" fmla="*/ 13 w 46"/>
                <a:gd name="T17" fmla="*/ 24 h 49"/>
                <a:gd name="T18" fmla="*/ 24 w 46"/>
                <a:gd name="T19"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9">
                  <a:moveTo>
                    <a:pt x="21" y="48"/>
                  </a:moveTo>
                  <a:cubicBezTo>
                    <a:pt x="8" y="48"/>
                    <a:pt x="0" y="37"/>
                    <a:pt x="0" y="24"/>
                  </a:cubicBezTo>
                  <a:cubicBezTo>
                    <a:pt x="0" y="10"/>
                    <a:pt x="8" y="0"/>
                    <a:pt x="24" y="0"/>
                  </a:cubicBezTo>
                  <a:cubicBezTo>
                    <a:pt x="37" y="3"/>
                    <a:pt x="45" y="13"/>
                    <a:pt x="45" y="24"/>
                  </a:cubicBezTo>
                  <a:cubicBezTo>
                    <a:pt x="45" y="37"/>
                    <a:pt x="37" y="48"/>
                    <a:pt x="21" y="48"/>
                  </a:cubicBezTo>
                  <a:close/>
                  <a:moveTo>
                    <a:pt x="24" y="37"/>
                  </a:moveTo>
                  <a:cubicBezTo>
                    <a:pt x="29" y="37"/>
                    <a:pt x="35" y="32"/>
                    <a:pt x="35" y="24"/>
                  </a:cubicBezTo>
                  <a:cubicBezTo>
                    <a:pt x="35" y="16"/>
                    <a:pt x="32" y="10"/>
                    <a:pt x="24" y="10"/>
                  </a:cubicBezTo>
                  <a:cubicBezTo>
                    <a:pt x="16" y="10"/>
                    <a:pt x="13" y="16"/>
                    <a:pt x="13" y="24"/>
                  </a:cubicBezTo>
                  <a:cubicBezTo>
                    <a:pt x="13" y="32"/>
                    <a:pt x="16" y="37"/>
                    <a:pt x="24" y="37"/>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2" name="Freeform 134">
              <a:extLst>
                <a:ext uri="{FF2B5EF4-FFF2-40B4-BE49-F238E27FC236}">
                  <a16:creationId xmlns:a16="http://schemas.microsoft.com/office/drawing/2014/main" id="{E2DB0835-2822-5F45-9DF0-4495FDF120A1}"/>
                </a:ext>
              </a:extLst>
            </p:cNvPr>
            <p:cNvSpPr>
              <a:spLocks noChangeArrowheads="1"/>
            </p:cNvSpPr>
            <p:nvPr/>
          </p:nvSpPr>
          <p:spPr bwMode="auto">
            <a:xfrm>
              <a:off x="4916488" y="2185988"/>
              <a:ext cx="14287" cy="15875"/>
            </a:xfrm>
            <a:custGeom>
              <a:avLst/>
              <a:gdLst>
                <a:gd name="T0" fmla="*/ 2 w 38"/>
                <a:gd name="T1" fmla="*/ 0 h 46"/>
                <a:gd name="T2" fmla="*/ 18 w 38"/>
                <a:gd name="T3" fmla="*/ 0 h 46"/>
                <a:gd name="T4" fmla="*/ 31 w 38"/>
                <a:gd name="T5" fmla="*/ 3 h 46"/>
                <a:gd name="T6" fmla="*/ 37 w 38"/>
                <a:gd name="T7" fmla="*/ 13 h 46"/>
                <a:gd name="T8" fmla="*/ 31 w 38"/>
                <a:gd name="T9" fmla="*/ 24 h 46"/>
                <a:gd name="T10" fmla="*/ 15 w 38"/>
                <a:gd name="T11" fmla="*/ 29 h 46"/>
                <a:gd name="T12" fmla="*/ 13 w 38"/>
                <a:gd name="T13" fmla="*/ 29 h 46"/>
                <a:gd name="T14" fmla="*/ 13 w 38"/>
                <a:gd name="T15" fmla="*/ 45 h 46"/>
                <a:gd name="T16" fmla="*/ 0 w 38"/>
                <a:gd name="T17" fmla="*/ 45 h 46"/>
                <a:gd name="T18" fmla="*/ 2 w 38"/>
                <a:gd name="T19" fmla="*/ 0 h 46"/>
                <a:gd name="T20" fmla="*/ 13 w 38"/>
                <a:gd name="T21" fmla="*/ 21 h 46"/>
                <a:gd name="T22" fmla="*/ 15 w 38"/>
                <a:gd name="T23" fmla="*/ 21 h 46"/>
                <a:gd name="T24" fmla="*/ 23 w 38"/>
                <a:gd name="T25" fmla="*/ 16 h 46"/>
                <a:gd name="T26" fmla="*/ 15 w 38"/>
                <a:gd name="T27" fmla="*/ 11 h 46"/>
                <a:gd name="T28" fmla="*/ 13 w 38"/>
                <a:gd name="T29" fmla="*/ 11 h 46"/>
                <a:gd name="T30" fmla="*/ 13 w 38"/>
                <a:gd name="T31" fmla="*/ 2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46">
                  <a:moveTo>
                    <a:pt x="2" y="0"/>
                  </a:moveTo>
                  <a:cubicBezTo>
                    <a:pt x="5" y="0"/>
                    <a:pt x="10" y="0"/>
                    <a:pt x="18" y="0"/>
                  </a:cubicBezTo>
                  <a:cubicBezTo>
                    <a:pt x="23" y="0"/>
                    <a:pt x="28" y="0"/>
                    <a:pt x="31" y="3"/>
                  </a:cubicBezTo>
                  <a:cubicBezTo>
                    <a:pt x="33" y="5"/>
                    <a:pt x="37" y="8"/>
                    <a:pt x="37" y="13"/>
                  </a:cubicBezTo>
                  <a:cubicBezTo>
                    <a:pt x="37" y="19"/>
                    <a:pt x="34" y="21"/>
                    <a:pt x="31" y="24"/>
                  </a:cubicBezTo>
                  <a:cubicBezTo>
                    <a:pt x="29" y="27"/>
                    <a:pt x="23" y="29"/>
                    <a:pt x="15" y="29"/>
                  </a:cubicBezTo>
                  <a:lnTo>
                    <a:pt x="13" y="29"/>
                  </a:lnTo>
                  <a:lnTo>
                    <a:pt x="13" y="45"/>
                  </a:lnTo>
                  <a:lnTo>
                    <a:pt x="0" y="45"/>
                  </a:lnTo>
                  <a:lnTo>
                    <a:pt x="2" y="0"/>
                  </a:lnTo>
                  <a:close/>
                  <a:moveTo>
                    <a:pt x="13" y="21"/>
                  </a:moveTo>
                  <a:lnTo>
                    <a:pt x="15" y="21"/>
                  </a:lnTo>
                  <a:cubicBezTo>
                    <a:pt x="21" y="21"/>
                    <a:pt x="23" y="19"/>
                    <a:pt x="23" y="16"/>
                  </a:cubicBezTo>
                  <a:cubicBezTo>
                    <a:pt x="23" y="13"/>
                    <a:pt x="21" y="11"/>
                    <a:pt x="15" y="11"/>
                  </a:cubicBezTo>
                  <a:cubicBezTo>
                    <a:pt x="13" y="11"/>
                    <a:pt x="13" y="11"/>
                    <a:pt x="13" y="11"/>
                  </a:cubicBezTo>
                  <a:lnTo>
                    <a:pt x="13" y="21"/>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3" name="Freeform 135">
              <a:extLst>
                <a:ext uri="{FF2B5EF4-FFF2-40B4-BE49-F238E27FC236}">
                  <a16:creationId xmlns:a16="http://schemas.microsoft.com/office/drawing/2014/main" id="{1897AC13-439A-094D-830E-40D2AF364494}"/>
                </a:ext>
              </a:extLst>
            </p:cNvPr>
            <p:cNvSpPr>
              <a:spLocks noChangeArrowheads="1"/>
            </p:cNvSpPr>
            <p:nvPr/>
          </p:nvSpPr>
          <p:spPr bwMode="auto">
            <a:xfrm>
              <a:off x="4921250" y="2208213"/>
              <a:ext cx="11113" cy="15875"/>
            </a:xfrm>
            <a:custGeom>
              <a:avLst/>
              <a:gdLst>
                <a:gd name="T0" fmla="*/ 6 w 33"/>
                <a:gd name="T1" fmla="*/ 31 h 46"/>
                <a:gd name="T2" fmla="*/ 16 w 33"/>
                <a:gd name="T3" fmla="*/ 34 h 46"/>
                <a:gd name="T4" fmla="*/ 22 w 33"/>
                <a:gd name="T5" fmla="*/ 31 h 46"/>
                <a:gd name="T6" fmla="*/ 14 w 33"/>
                <a:gd name="T7" fmla="*/ 26 h 46"/>
                <a:gd name="T8" fmla="*/ 0 w 33"/>
                <a:gd name="T9" fmla="*/ 13 h 46"/>
                <a:gd name="T10" fmla="*/ 19 w 33"/>
                <a:gd name="T11" fmla="*/ 0 h 46"/>
                <a:gd name="T12" fmla="*/ 32 w 33"/>
                <a:gd name="T13" fmla="*/ 2 h 46"/>
                <a:gd name="T14" fmla="*/ 30 w 33"/>
                <a:gd name="T15" fmla="*/ 13 h 46"/>
                <a:gd name="T16" fmla="*/ 19 w 33"/>
                <a:gd name="T17" fmla="*/ 10 h 46"/>
                <a:gd name="T18" fmla="*/ 14 w 33"/>
                <a:gd name="T19" fmla="*/ 13 h 46"/>
                <a:gd name="T20" fmla="*/ 22 w 33"/>
                <a:gd name="T21" fmla="*/ 18 h 46"/>
                <a:gd name="T22" fmla="*/ 32 w 33"/>
                <a:gd name="T23" fmla="*/ 31 h 46"/>
                <a:gd name="T24" fmla="*/ 14 w 33"/>
                <a:gd name="T25" fmla="*/ 45 h 46"/>
                <a:gd name="T26" fmla="*/ 0 w 33"/>
                <a:gd name="T27" fmla="*/ 42 h 46"/>
                <a:gd name="T28" fmla="*/ 6 w 33"/>
                <a:gd name="T29" fmla="*/ 3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 h="46">
                  <a:moveTo>
                    <a:pt x="6" y="31"/>
                  </a:moveTo>
                  <a:cubicBezTo>
                    <a:pt x="8" y="34"/>
                    <a:pt x="14" y="34"/>
                    <a:pt x="16" y="34"/>
                  </a:cubicBezTo>
                  <a:cubicBezTo>
                    <a:pt x="22" y="34"/>
                    <a:pt x="22" y="31"/>
                    <a:pt x="22" y="31"/>
                  </a:cubicBezTo>
                  <a:cubicBezTo>
                    <a:pt x="22" y="29"/>
                    <a:pt x="19" y="29"/>
                    <a:pt x="14" y="26"/>
                  </a:cubicBezTo>
                  <a:cubicBezTo>
                    <a:pt x="6" y="23"/>
                    <a:pt x="0" y="18"/>
                    <a:pt x="0" y="13"/>
                  </a:cubicBezTo>
                  <a:cubicBezTo>
                    <a:pt x="0" y="5"/>
                    <a:pt x="8" y="0"/>
                    <a:pt x="19" y="0"/>
                  </a:cubicBezTo>
                  <a:cubicBezTo>
                    <a:pt x="24" y="0"/>
                    <a:pt x="30" y="0"/>
                    <a:pt x="32" y="2"/>
                  </a:cubicBezTo>
                  <a:lnTo>
                    <a:pt x="30" y="13"/>
                  </a:lnTo>
                  <a:cubicBezTo>
                    <a:pt x="27" y="13"/>
                    <a:pt x="24" y="10"/>
                    <a:pt x="19" y="10"/>
                  </a:cubicBezTo>
                  <a:cubicBezTo>
                    <a:pt x="16" y="10"/>
                    <a:pt x="14" y="13"/>
                    <a:pt x="14" y="13"/>
                  </a:cubicBezTo>
                  <a:cubicBezTo>
                    <a:pt x="14" y="15"/>
                    <a:pt x="16" y="15"/>
                    <a:pt x="22" y="18"/>
                  </a:cubicBezTo>
                  <a:cubicBezTo>
                    <a:pt x="30" y="21"/>
                    <a:pt x="32" y="26"/>
                    <a:pt x="32" y="31"/>
                  </a:cubicBezTo>
                  <a:cubicBezTo>
                    <a:pt x="32" y="39"/>
                    <a:pt x="27" y="45"/>
                    <a:pt x="14" y="45"/>
                  </a:cubicBezTo>
                  <a:cubicBezTo>
                    <a:pt x="8" y="45"/>
                    <a:pt x="3" y="42"/>
                    <a:pt x="0" y="42"/>
                  </a:cubicBezTo>
                  <a:lnTo>
                    <a:pt x="6" y="31"/>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4" name="Freeform 136">
              <a:extLst>
                <a:ext uri="{FF2B5EF4-FFF2-40B4-BE49-F238E27FC236}">
                  <a16:creationId xmlns:a16="http://schemas.microsoft.com/office/drawing/2014/main" id="{606BB688-23C2-2941-9CBA-21B71B1ABA73}"/>
                </a:ext>
              </a:extLst>
            </p:cNvPr>
            <p:cNvSpPr>
              <a:spLocks noChangeArrowheads="1"/>
            </p:cNvSpPr>
            <p:nvPr/>
          </p:nvSpPr>
          <p:spPr bwMode="auto">
            <a:xfrm>
              <a:off x="2933700" y="2017713"/>
              <a:ext cx="438150" cy="381000"/>
            </a:xfrm>
            <a:custGeom>
              <a:avLst/>
              <a:gdLst>
                <a:gd name="T0" fmla="*/ 0 w 1219"/>
                <a:gd name="T1" fmla="*/ 0 h 1060"/>
                <a:gd name="T2" fmla="*/ 784 w 1219"/>
                <a:gd name="T3" fmla="*/ 0 h 1060"/>
                <a:gd name="T4" fmla="*/ 1218 w 1219"/>
                <a:gd name="T5" fmla="*/ 365 h 1060"/>
                <a:gd name="T6" fmla="*/ 781 w 1219"/>
                <a:gd name="T7" fmla="*/ 755 h 1060"/>
                <a:gd name="T8" fmla="*/ 455 w 1219"/>
                <a:gd name="T9" fmla="*/ 755 h 1060"/>
                <a:gd name="T10" fmla="*/ 455 w 1219"/>
                <a:gd name="T11" fmla="*/ 1059 h 1060"/>
                <a:gd name="T12" fmla="*/ 0 w 1219"/>
                <a:gd name="T13" fmla="*/ 1059 h 1060"/>
                <a:gd name="T14" fmla="*/ 0 w 1219"/>
                <a:gd name="T15" fmla="*/ 0 h 1060"/>
                <a:gd name="T16" fmla="*/ 543 w 1219"/>
                <a:gd name="T17" fmla="*/ 508 h 1060"/>
                <a:gd name="T18" fmla="*/ 762 w 1219"/>
                <a:gd name="T19" fmla="*/ 371 h 1060"/>
                <a:gd name="T20" fmla="*/ 543 w 1219"/>
                <a:gd name="T21" fmla="*/ 244 h 1060"/>
                <a:gd name="T22" fmla="*/ 445 w 1219"/>
                <a:gd name="T23" fmla="*/ 244 h 1060"/>
                <a:gd name="T24" fmla="*/ 445 w 1219"/>
                <a:gd name="T25" fmla="*/ 508 h 1060"/>
                <a:gd name="T26" fmla="*/ 543 w 1219"/>
                <a:gd name="T27" fmla="*/ 508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9" h="1060">
                  <a:moveTo>
                    <a:pt x="0" y="0"/>
                  </a:moveTo>
                  <a:lnTo>
                    <a:pt x="784" y="0"/>
                  </a:lnTo>
                  <a:cubicBezTo>
                    <a:pt x="969" y="0"/>
                    <a:pt x="1218" y="79"/>
                    <a:pt x="1218" y="365"/>
                  </a:cubicBezTo>
                  <a:cubicBezTo>
                    <a:pt x="1218" y="641"/>
                    <a:pt x="1019" y="755"/>
                    <a:pt x="781" y="755"/>
                  </a:cubicBezTo>
                  <a:lnTo>
                    <a:pt x="455" y="755"/>
                  </a:lnTo>
                  <a:lnTo>
                    <a:pt x="455" y="1059"/>
                  </a:lnTo>
                  <a:lnTo>
                    <a:pt x="0" y="1059"/>
                  </a:lnTo>
                  <a:lnTo>
                    <a:pt x="0" y="0"/>
                  </a:lnTo>
                  <a:close/>
                  <a:moveTo>
                    <a:pt x="543" y="508"/>
                  </a:moveTo>
                  <a:cubicBezTo>
                    <a:pt x="651" y="508"/>
                    <a:pt x="762" y="490"/>
                    <a:pt x="762" y="371"/>
                  </a:cubicBezTo>
                  <a:cubicBezTo>
                    <a:pt x="762" y="259"/>
                    <a:pt x="651" y="244"/>
                    <a:pt x="543" y="244"/>
                  </a:cubicBezTo>
                  <a:lnTo>
                    <a:pt x="445" y="244"/>
                  </a:lnTo>
                  <a:lnTo>
                    <a:pt x="445" y="508"/>
                  </a:lnTo>
                  <a:lnTo>
                    <a:pt x="543" y="508"/>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5" name="Freeform 137">
              <a:extLst>
                <a:ext uri="{FF2B5EF4-FFF2-40B4-BE49-F238E27FC236}">
                  <a16:creationId xmlns:a16="http://schemas.microsoft.com/office/drawing/2014/main" id="{D4A7620A-42A5-7541-8C2C-0AEAD73EDA0F}"/>
                </a:ext>
              </a:extLst>
            </p:cNvPr>
            <p:cNvSpPr>
              <a:spLocks noChangeArrowheads="1"/>
            </p:cNvSpPr>
            <p:nvPr/>
          </p:nvSpPr>
          <p:spPr bwMode="auto">
            <a:xfrm>
              <a:off x="3335338" y="2017713"/>
              <a:ext cx="528637" cy="381000"/>
            </a:xfrm>
            <a:custGeom>
              <a:avLst/>
              <a:gdLst>
                <a:gd name="T0" fmla="*/ 416 w 1468"/>
                <a:gd name="T1" fmla="*/ 0 h 1060"/>
                <a:gd name="T2" fmla="*/ 1044 w 1468"/>
                <a:gd name="T3" fmla="*/ 0 h 1060"/>
                <a:gd name="T4" fmla="*/ 1467 w 1468"/>
                <a:gd name="T5" fmla="*/ 1059 h 1060"/>
                <a:gd name="T6" fmla="*/ 991 w 1468"/>
                <a:gd name="T7" fmla="*/ 1059 h 1060"/>
                <a:gd name="T8" fmla="*/ 911 w 1468"/>
                <a:gd name="T9" fmla="*/ 829 h 1060"/>
                <a:gd name="T10" fmla="*/ 527 w 1468"/>
                <a:gd name="T11" fmla="*/ 829 h 1060"/>
                <a:gd name="T12" fmla="*/ 453 w 1468"/>
                <a:gd name="T13" fmla="*/ 1059 h 1060"/>
                <a:gd name="T14" fmla="*/ 0 w 1468"/>
                <a:gd name="T15" fmla="*/ 1059 h 1060"/>
                <a:gd name="T16" fmla="*/ 416 w 1468"/>
                <a:gd name="T17" fmla="*/ 0 h 1060"/>
                <a:gd name="T18" fmla="*/ 591 w 1468"/>
                <a:gd name="T19" fmla="*/ 575 h 1060"/>
                <a:gd name="T20" fmla="*/ 856 w 1468"/>
                <a:gd name="T21" fmla="*/ 575 h 1060"/>
                <a:gd name="T22" fmla="*/ 726 w 1468"/>
                <a:gd name="T23" fmla="*/ 228 h 1060"/>
                <a:gd name="T24" fmla="*/ 723 w 1468"/>
                <a:gd name="T25" fmla="*/ 228 h 1060"/>
                <a:gd name="T26" fmla="*/ 591 w 1468"/>
                <a:gd name="T27" fmla="*/ 575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68" h="1060">
                  <a:moveTo>
                    <a:pt x="416" y="0"/>
                  </a:moveTo>
                  <a:lnTo>
                    <a:pt x="1044" y="0"/>
                  </a:lnTo>
                  <a:lnTo>
                    <a:pt x="1467" y="1059"/>
                  </a:lnTo>
                  <a:lnTo>
                    <a:pt x="991" y="1059"/>
                  </a:lnTo>
                  <a:lnTo>
                    <a:pt x="911" y="829"/>
                  </a:lnTo>
                  <a:lnTo>
                    <a:pt x="527" y="829"/>
                  </a:lnTo>
                  <a:lnTo>
                    <a:pt x="453" y="1059"/>
                  </a:lnTo>
                  <a:lnTo>
                    <a:pt x="0" y="1059"/>
                  </a:lnTo>
                  <a:lnTo>
                    <a:pt x="416" y="0"/>
                  </a:lnTo>
                  <a:close/>
                  <a:moveTo>
                    <a:pt x="591" y="575"/>
                  </a:moveTo>
                  <a:lnTo>
                    <a:pt x="856" y="575"/>
                  </a:lnTo>
                  <a:lnTo>
                    <a:pt x="726" y="228"/>
                  </a:lnTo>
                  <a:lnTo>
                    <a:pt x="723" y="228"/>
                  </a:lnTo>
                  <a:lnTo>
                    <a:pt x="591" y="575"/>
                  </a:ln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6" name="Freeform 138">
              <a:extLst>
                <a:ext uri="{FF2B5EF4-FFF2-40B4-BE49-F238E27FC236}">
                  <a16:creationId xmlns:a16="http://schemas.microsoft.com/office/drawing/2014/main" id="{327EEBFE-B4DA-324E-BE77-87CC374B3026}"/>
                </a:ext>
              </a:extLst>
            </p:cNvPr>
            <p:cNvSpPr>
              <a:spLocks noChangeArrowheads="1"/>
            </p:cNvSpPr>
            <p:nvPr/>
          </p:nvSpPr>
          <p:spPr bwMode="auto">
            <a:xfrm>
              <a:off x="3886200" y="2017713"/>
              <a:ext cx="438150" cy="381000"/>
            </a:xfrm>
            <a:custGeom>
              <a:avLst/>
              <a:gdLst>
                <a:gd name="T0" fmla="*/ 760 w 1217"/>
                <a:gd name="T1" fmla="*/ 0 h 1060"/>
                <a:gd name="T2" fmla="*/ 1216 w 1217"/>
                <a:gd name="T3" fmla="*/ 0 h 1060"/>
                <a:gd name="T4" fmla="*/ 1216 w 1217"/>
                <a:gd name="T5" fmla="*/ 1059 h 1060"/>
                <a:gd name="T6" fmla="*/ 760 w 1217"/>
                <a:gd name="T7" fmla="*/ 1059 h 1060"/>
                <a:gd name="T8" fmla="*/ 760 w 1217"/>
                <a:gd name="T9" fmla="*/ 678 h 1060"/>
                <a:gd name="T10" fmla="*/ 456 w 1217"/>
                <a:gd name="T11" fmla="*/ 678 h 1060"/>
                <a:gd name="T12" fmla="*/ 456 w 1217"/>
                <a:gd name="T13" fmla="*/ 1059 h 1060"/>
                <a:gd name="T14" fmla="*/ 0 w 1217"/>
                <a:gd name="T15" fmla="*/ 1059 h 1060"/>
                <a:gd name="T16" fmla="*/ 0 w 1217"/>
                <a:gd name="T17" fmla="*/ 0 h 1060"/>
                <a:gd name="T18" fmla="*/ 456 w 1217"/>
                <a:gd name="T19" fmla="*/ 0 h 1060"/>
                <a:gd name="T20" fmla="*/ 456 w 1217"/>
                <a:gd name="T21" fmla="*/ 365 h 1060"/>
                <a:gd name="T22" fmla="*/ 760 w 1217"/>
                <a:gd name="T23" fmla="*/ 365 h 1060"/>
                <a:gd name="T24" fmla="*/ 760 w 1217"/>
                <a:gd name="T25" fmla="*/ 0 h 10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17" h="1060">
                  <a:moveTo>
                    <a:pt x="760" y="0"/>
                  </a:moveTo>
                  <a:lnTo>
                    <a:pt x="1216" y="0"/>
                  </a:lnTo>
                  <a:lnTo>
                    <a:pt x="1216" y="1059"/>
                  </a:lnTo>
                  <a:lnTo>
                    <a:pt x="760" y="1059"/>
                  </a:lnTo>
                  <a:lnTo>
                    <a:pt x="760" y="678"/>
                  </a:lnTo>
                  <a:lnTo>
                    <a:pt x="456" y="678"/>
                  </a:lnTo>
                  <a:lnTo>
                    <a:pt x="456" y="1059"/>
                  </a:lnTo>
                  <a:lnTo>
                    <a:pt x="0" y="1059"/>
                  </a:lnTo>
                  <a:lnTo>
                    <a:pt x="0" y="0"/>
                  </a:lnTo>
                  <a:lnTo>
                    <a:pt x="456" y="0"/>
                  </a:lnTo>
                  <a:lnTo>
                    <a:pt x="456" y="365"/>
                  </a:lnTo>
                  <a:lnTo>
                    <a:pt x="760" y="365"/>
                  </a:lnTo>
                  <a:lnTo>
                    <a:pt x="760" y="0"/>
                  </a:lnTo>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sp>
          <p:nvSpPr>
            <p:cNvPr id="147" name="Freeform 139">
              <a:extLst>
                <a:ext uri="{FF2B5EF4-FFF2-40B4-BE49-F238E27FC236}">
                  <a16:creationId xmlns:a16="http://schemas.microsoft.com/office/drawing/2014/main" id="{747F0B85-9AAD-F341-AD82-A38079F6B3D1}"/>
                </a:ext>
              </a:extLst>
            </p:cNvPr>
            <p:cNvSpPr>
              <a:spLocks noChangeArrowheads="1"/>
            </p:cNvSpPr>
            <p:nvPr/>
          </p:nvSpPr>
          <p:spPr bwMode="auto">
            <a:xfrm>
              <a:off x="4365625" y="2011363"/>
              <a:ext cx="476250" cy="395287"/>
            </a:xfrm>
            <a:custGeom>
              <a:avLst/>
              <a:gdLst>
                <a:gd name="T0" fmla="*/ 657 w 1322"/>
                <a:gd name="T1" fmla="*/ 1097 h 1098"/>
                <a:gd name="T2" fmla="*/ 0 w 1322"/>
                <a:gd name="T3" fmla="*/ 549 h 1098"/>
                <a:gd name="T4" fmla="*/ 657 w 1322"/>
                <a:gd name="T5" fmla="*/ 0 h 1098"/>
                <a:gd name="T6" fmla="*/ 1319 w 1322"/>
                <a:gd name="T7" fmla="*/ 549 h 1098"/>
                <a:gd name="T8" fmla="*/ 657 w 1322"/>
                <a:gd name="T9" fmla="*/ 1097 h 1098"/>
                <a:gd name="T10" fmla="*/ 657 w 1322"/>
                <a:gd name="T11" fmla="*/ 843 h 1098"/>
                <a:gd name="T12" fmla="*/ 845 w 1322"/>
                <a:gd name="T13" fmla="*/ 549 h 1098"/>
                <a:gd name="T14" fmla="*/ 657 w 1322"/>
                <a:gd name="T15" fmla="*/ 255 h 1098"/>
                <a:gd name="T16" fmla="*/ 474 w 1322"/>
                <a:gd name="T17" fmla="*/ 549 h 1098"/>
                <a:gd name="T18" fmla="*/ 657 w 1322"/>
                <a:gd name="T19" fmla="*/ 843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2" h="1098">
                  <a:moveTo>
                    <a:pt x="657" y="1097"/>
                  </a:moveTo>
                  <a:cubicBezTo>
                    <a:pt x="241" y="1097"/>
                    <a:pt x="0" y="909"/>
                    <a:pt x="0" y="549"/>
                  </a:cubicBezTo>
                  <a:cubicBezTo>
                    <a:pt x="0" y="194"/>
                    <a:pt x="244" y="0"/>
                    <a:pt x="657" y="0"/>
                  </a:cubicBezTo>
                  <a:cubicBezTo>
                    <a:pt x="1072" y="0"/>
                    <a:pt x="1319" y="194"/>
                    <a:pt x="1319" y="549"/>
                  </a:cubicBezTo>
                  <a:cubicBezTo>
                    <a:pt x="1321" y="911"/>
                    <a:pt x="1072" y="1097"/>
                    <a:pt x="657" y="1097"/>
                  </a:cubicBezTo>
                  <a:close/>
                  <a:moveTo>
                    <a:pt x="657" y="843"/>
                  </a:moveTo>
                  <a:cubicBezTo>
                    <a:pt x="837" y="843"/>
                    <a:pt x="842" y="662"/>
                    <a:pt x="845" y="549"/>
                  </a:cubicBezTo>
                  <a:cubicBezTo>
                    <a:pt x="842" y="451"/>
                    <a:pt x="831" y="255"/>
                    <a:pt x="657" y="255"/>
                  </a:cubicBezTo>
                  <a:cubicBezTo>
                    <a:pt x="487" y="255"/>
                    <a:pt x="474" y="448"/>
                    <a:pt x="474" y="549"/>
                  </a:cubicBezTo>
                  <a:cubicBezTo>
                    <a:pt x="477" y="662"/>
                    <a:pt x="495" y="843"/>
                    <a:pt x="657" y="843"/>
                  </a:cubicBezTo>
                  <a:close/>
                </a:path>
              </a:pathLst>
            </a:custGeom>
            <a:grp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en-US" sz="1400"/>
            </a:p>
          </p:txBody>
        </p:sp>
      </p:grpSp>
      <p:cxnSp>
        <p:nvCxnSpPr>
          <p:cNvPr id="150" name="Straight Connector 149">
            <a:extLst>
              <a:ext uri="{FF2B5EF4-FFF2-40B4-BE49-F238E27FC236}">
                <a16:creationId xmlns:a16="http://schemas.microsoft.com/office/drawing/2014/main" id="{24B46963-3CAA-7E46-8E4C-A63175F0D3A3}"/>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2" name="Slide Number Placeholder 8">
            <a:extLst>
              <a:ext uri="{FF2B5EF4-FFF2-40B4-BE49-F238E27FC236}">
                <a16:creationId xmlns:a16="http://schemas.microsoft.com/office/drawing/2014/main" id="{082BC86B-79C9-4DE5-A7DF-DDE512D4DD4C}"/>
              </a:ext>
            </a:extLst>
          </p:cNvPr>
          <p:cNvSpPr>
            <a:spLocks noGrp="1"/>
          </p:cNvSpPr>
          <p:nvPr>
            <p:ph type="sldNum" sz="quarter" idx="4"/>
          </p:nvPr>
        </p:nvSpPr>
        <p:spPr>
          <a:xfrm>
            <a:off x="10626571" y="6365289"/>
            <a:ext cx="727229" cy="356187"/>
          </a:xfrm>
          <a:prstGeom prst="rect">
            <a:avLst/>
          </a:prstGeom>
        </p:spPr>
        <p:txBody>
          <a:bodyPr vert="horz" lIns="91440" tIns="45720" rIns="91440" bIns="45720" rtlCol="0" anchor="ctr"/>
          <a:lstStyle>
            <a:lvl1pPr algn="ctr">
              <a:defRPr sz="1200">
                <a:solidFill>
                  <a:schemeClr val="bg1"/>
                </a:solidFill>
              </a:defRPr>
            </a:lvl1pPr>
          </a:lstStyle>
          <a:p>
            <a:r>
              <a:rPr lang="en-US"/>
              <a:t>Slide No.</a:t>
            </a:r>
          </a:p>
        </p:txBody>
      </p:sp>
      <p:sp>
        <p:nvSpPr>
          <p:cNvPr id="149" name="Rectangle 148">
            <a:extLst>
              <a:ext uri="{FF2B5EF4-FFF2-40B4-BE49-F238E27FC236}">
                <a16:creationId xmlns:a16="http://schemas.microsoft.com/office/drawing/2014/main" id="{79D072E2-D414-4E84-A4D6-21A56E430A55}"/>
              </a:ext>
            </a:extLst>
          </p:cNvPr>
          <p:cNvSpPr/>
          <p:nvPr userDrawn="1"/>
        </p:nvSpPr>
        <p:spPr>
          <a:xfrm>
            <a:off x="0" y="6119445"/>
            <a:ext cx="12192000" cy="738555"/>
          </a:xfrm>
          <a:prstGeom prst="rect">
            <a:avLst/>
          </a:prstGeom>
          <a:solidFill>
            <a:srgbClr val="1F6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151" name="Group 3">
            <a:extLst>
              <a:ext uri="{FF2B5EF4-FFF2-40B4-BE49-F238E27FC236}">
                <a16:creationId xmlns:a16="http://schemas.microsoft.com/office/drawing/2014/main" id="{4E6FE107-245B-4594-A74F-63C3B17F7E42}"/>
              </a:ext>
            </a:extLst>
          </p:cNvPr>
          <p:cNvGrpSpPr>
            <a:grpSpLocks/>
          </p:cNvGrpSpPr>
          <p:nvPr userDrawn="1"/>
        </p:nvGrpSpPr>
        <p:grpSpPr bwMode="auto">
          <a:xfrm>
            <a:off x="847086" y="6277553"/>
            <a:ext cx="3681413" cy="423863"/>
            <a:chOff x="2933700" y="4378325"/>
            <a:chExt cx="3681413" cy="423863"/>
          </a:xfrm>
          <a:solidFill>
            <a:schemeClr val="bg1"/>
          </a:solidFill>
        </p:grpSpPr>
        <p:sp>
          <p:nvSpPr>
            <p:cNvPr id="153" name="Freeform 140">
              <a:extLst>
                <a:ext uri="{FF2B5EF4-FFF2-40B4-BE49-F238E27FC236}">
                  <a16:creationId xmlns:a16="http://schemas.microsoft.com/office/drawing/2014/main" id="{DB52BF10-E6FC-4DC6-9E92-24BEF348A944}"/>
                </a:ext>
              </a:extLst>
            </p:cNvPr>
            <p:cNvSpPr>
              <a:spLocks noChangeArrowheads="1"/>
            </p:cNvSpPr>
            <p:nvPr/>
          </p:nvSpPr>
          <p:spPr bwMode="auto">
            <a:xfrm>
              <a:off x="4398963" y="4395788"/>
              <a:ext cx="336550" cy="336550"/>
            </a:xfrm>
            <a:custGeom>
              <a:avLst/>
              <a:gdLst>
                <a:gd name="T0" fmla="*/ 0 w 935"/>
                <a:gd name="T1" fmla="*/ 168095 h 933"/>
                <a:gd name="T2" fmla="*/ 167735 w 935"/>
                <a:gd name="T3" fmla="*/ 0 h 933"/>
                <a:gd name="T4" fmla="*/ 335470 w 935"/>
                <a:gd name="T5" fmla="*/ 168095 h 933"/>
                <a:gd name="T6" fmla="*/ 167735 w 935"/>
                <a:gd name="T7" fmla="*/ 336189 h 933"/>
                <a:gd name="T8" fmla="*/ 0 w 935"/>
                <a:gd name="T9" fmla="*/ 168095 h 933"/>
                <a:gd name="T10" fmla="*/ 7559 w 935"/>
                <a:gd name="T11" fmla="*/ 168095 h 933"/>
                <a:gd name="T12" fmla="*/ 167735 w 935"/>
                <a:gd name="T13" fmla="*/ 328614 h 933"/>
                <a:gd name="T14" fmla="*/ 327911 w 935"/>
                <a:gd name="T15" fmla="*/ 168095 h 933"/>
                <a:gd name="T16" fmla="*/ 167735 w 935"/>
                <a:gd name="T17" fmla="*/ 7575 h 933"/>
                <a:gd name="T18" fmla="*/ 7559 w 935"/>
                <a:gd name="T19" fmla="*/ 168095 h 93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35" h="933">
                  <a:moveTo>
                    <a:pt x="0" y="466"/>
                  </a:moveTo>
                  <a:cubicBezTo>
                    <a:pt x="0" y="209"/>
                    <a:pt x="209" y="0"/>
                    <a:pt x="466" y="0"/>
                  </a:cubicBezTo>
                  <a:cubicBezTo>
                    <a:pt x="723" y="0"/>
                    <a:pt x="932" y="209"/>
                    <a:pt x="932" y="466"/>
                  </a:cubicBezTo>
                  <a:cubicBezTo>
                    <a:pt x="934" y="723"/>
                    <a:pt x="725" y="932"/>
                    <a:pt x="466" y="932"/>
                  </a:cubicBezTo>
                  <a:cubicBezTo>
                    <a:pt x="209" y="932"/>
                    <a:pt x="0" y="723"/>
                    <a:pt x="0" y="466"/>
                  </a:cubicBezTo>
                  <a:close/>
                  <a:moveTo>
                    <a:pt x="21" y="466"/>
                  </a:moveTo>
                  <a:cubicBezTo>
                    <a:pt x="21" y="713"/>
                    <a:pt x="219" y="911"/>
                    <a:pt x="466" y="911"/>
                  </a:cubicBezTo>
                  <a:cubicBezTo>
                    <a:pt x="712" y="911"/>
                    <a:pt x="911" y="713"/>
                    <a:pt x="911" y="466"/>
                  </a:cubicBezTo>
                  <a:cubicBezTo>
                    <a:pt x="913" y="220"/>
                    <a:pt x="712" y="21"/>
                    <a:pt x="466" y="21"/>
                  </a:cubicBezTo>
                  <a:cubicBezTo>
                    <a:pt x="219" y="21"/>
                    <a:pt x="21" y="220"/>
                    <a:pt x="21" y="46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54" name="Freeform 141">
              <a:extLst>
                <a:ext uri="{FF2B5EF4-FFF2-40B4-BE49-F238E27FC236}">
                  <a16:creationId xmlns:a16="http://schemas.microsoft.com/office/drawing/2014/main" id="{FC902055-D1A4-4344-8521-AE4423C9CD4D}"/>
                </a:ext>
              </a:extLst>
            </p:cNvPr>
            <p:cNvSpPr>
              <a:spLocks noChangeArrowheads="1"/>
            </p:cNvSpPr>
            <p:nvPr/>
          </p:nvSpPr>
          <p:spPr bwMode="auto">
            <a:xfrm>
              <a:off x="4441825" y="4440238"/>
              <a:ext cx="250825" cy="244475"/>
            </a:xfrm>
            <a:custGeom>
              <a:avLst/>
              <a:gdLst>
                <a:gd name="T0" fmla="*/ 0 w 697"/>
                <a:gd name="T1" fmla="*/ 122057 h 679"/>
                <a:gd name="T2" fmla="*/ 124873 w 697"/>
                <a:gd name="T3" fmla="*/ 0 h 679"/>
                <a:gd name="T4" fmla="*/ 249745 w 697"/>
                <a:gd name="T5" fmla="*/ 122057 h 679"/>
                <a:gd name="T6" fmla="*/ 124873 w 697"/>
                <a:gd name="T7" fmla="*/ 244115 h 679"/>
                <a:gd name="T8" fmla="*/ 0 w 697"/>
                <a:gd name="T9" fmla="*/ 122057 h 679"/>
                <a:gd name="T10" fmla="*/ 8637 w 697"/>
                <a:gd name="T11" fmla="*/ 122778 h 679"/>
                <a:gd name="T12" fmla="*/ 124873 w 697"/>
                <a:gd name="T13" fmla="*/ 236194 h 679"/>
                <a:gd name="T14" fmla="*/ 241109 w 697"/>
                <a:gd name="T15" fmla="*/ 122778 h 679"/>
                <a:gd name="T16" fmla="*/ 124873 w 697"/>
                <a:gd name="T17" fmla="*/ 9361 h 679"/>
                <a:gd name="T18" fmla="*/ 8637 w 697"/>
                <a:gd name="T19" fmla="*/ 122778 h 67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7" h="679">
                  <a:moveTo>
                    <a:pt x="0" y="339"/>
                  </a:moveTo>
                  <a:cubicBezTo>
                    <a:pt x="0" y="153"/>
                    <a:pt x="156" y="0"/>
                    <a:pt x="347" y="0"/>
                  </a:cubicBezTo>
                  <a:cubicBezTo>
                    <a:pt x="537" y="0"/>
                    <a:pt x="694" y="151"/>
                    <a:pt x="694" y="339"/>
                  </a:cubicBezTo>
                  <a:cubicBezTo>
                    <a:pt x="696" y="527"/>
                    <a:pt x="540" y="678"/>
                    <a:pt x="347" y="678"/>
                  </a:cubicBezTo>
                  <a:cubicBezTo>
                    <a:pt x="156" y="678"/>
                    <a:pt x="0" y="527"/>
                    <a:pt x="0" y="339"/>
                  </a:cubicBezTo>
                  <a:close/>
                  <a:moveTo>
                    <a:pt x="24" y="341"/>
                  </a:moveTo>
                  <a:cubicBezTo>
                    <a:pt x="24" y="513"/>
                    <a:pt x="169" y="656"/>
                    <a:pt x="347" y="656"/>
                  </a:cubicBezTo>
                  <a:cubicBezTo>
                    <a:pt x="524" y="656"/>
                    <a:pt x="670" y="516"/>
                    <a:pt x="670" y="341"/>
                  </a:cubicBezTo>
                  <a:cubicBezTo>
                    <a:pt x="672" y="166"/>
                    <a:pt x="527" y="26"/>
                    <a:pt x="347" y="26"/>
                  </a:cubicBezTo>
                  <a:cubicBezTo>
                    <a:pt x="169" y="26"/>
                    <a:pt x="24" y="166"/>
                    <a:pt x="24" y="341"/>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55" name="Freeform 142">
              <a:extLst>
                <a:ext uri="{FF2B5EF4-FFF2-40B4-BE49-F238E27FC236}">
                  <a16:creationId xmlns:a16="http://schemas.microsoft.com/office/drawing/2014/main" id="{778F0209-09AB-46F2-84A1-5C4A50D8FE3A}"/>
                </a:ext>
              </a:extLst>
            </p:cNvPr>
            <p:cNvSpPr>
              <a:spLocks noChangeArrowheads="1"/>
            </p:cNvSpPr>
            <p:nvPr/>
          </p:nvSpPr>
          <p:spPr bwMode="auto">
            <a:xfrm>
              <a:off x="4422775" y="4505325"/>
              <a:ext cx="20638" cy="20638"/>
            </a:xfrm>
            <a:custGeom>
              <a:avLst/>
              <a:gdLst>
                <a:gd name="T0" fmla="*/ 10144 w 59"/>
                <a:gd name="T1" fmla="*/ 0 h 56"/>
                <a:gd name="T2" fmla="*/ 12942 w 59"/>
                <a:gd name="T3" fmla="*/ 7739 h 56"/>
                <a:gd name="T4" fmla="*/ 20288 w 59"/>
                <a:gd name="T5" fmla="*/ 7739 h 56"/>
                <a:gd name="T6" fmla="*/ 14691 w 59"/>
                <a:gd name="T7" fmla="*/ 12530 h 56"/>
                <a:gd name="T8" fmla="*/ 16440 w 59"/>
                <a:gd name="T9" fmla="*/ 20269 h 56"/>
                <a:gd name="T10" fmla="*/ 10144 w 59"/>
                <a:gd name="T11" fmla="*/ 14373 h 56"/>
                <a:gd name="T12" fmla="*/ 3498 w 59"/>
                <a:gd name="T13" fmla="*/ 20269 h 56"/>
                <a:gd name="T14" fmla="*/ 6296 w 59"/>
                <a:gd name="T15" fmla="*/ 12530 h 56"/>
                <a:gd name="T16" fmla="*/ 0 w 59"/>
                <a:gd name="T17" fmla="*/ 7739 h 56"/>
                <a:gd name="T18" fmla="*/ 7346 w 59"/>
                <a:gd name="T19" fmla="*/ 7739 h 56"/>
                <a:gd name="T20" fmla="*/ 10144 w 59"/>
                <a:gd name="T21" fmla="*/ 0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9" h="56">
                  <a:moveTo>
                    <a:pt x="29" y="0"/>
                  </a:moveTo>
                  <a:lnTo>
                    <a:pt x="37" y="21"/>
                  </a:lnTo>
                  <a:lnTo>
                    <a:pt x="58" y="21"/>
                  </a:lnTo>
                  <a:lnTo>
                    <a:pt x="42" y="34"/>
                  </a:lnTo>
                  <a:lnTo>
                    <a:pt x="47" y="55"/>
                  </a:lnTo>
                  <a:lnTo>
                    <a:pt x="29" y="39"/>
                  </a:lnTo>
                  <a:lnTo>
                    <a:pt x="10" y="55"/>
                  </a:lnTo>
                  <a:lnTo>
                    <a:pt x="18" y="34"/>
                  </a:lnTo>
                  <a:lnTo>
                    <a:pt x="0" y="21"/>
                  </a:lnTo>
                  <a:lnTo>
                    <a:pt x="21" y="21"/>
                  </a:lnTo>
                  <a:lnTo>
                    <a:pt x="29"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56" name="Freeform 143">
              <a:extLst>
                <a:ext uri="{FF2B5EF4-FFF2-40B4-BE49-F238E27FC236}">
                  <a16:creationId xmlns:a16="http://schemas.microsoft.com/office/drawing/2014/main" id="{AB20C72D-B4DA-4B22-A6C3-5E0A935A2B68}"/>
                </a:ext>
              </a:extLst>
            </p:cNvPr>
            <p:cNvSpPr>
              <a:spLocks noChangeArrowheads="1"/>
            </p:cNvSpPr>
            <p:nvPr/>
          </p:nvSpPr>
          <p:spPr bwMode="auto">
            <a:xfrm>
              <a:off x="4421188" y="4502150"/>
              <a:ext cx="25400" cy="23813"/>
            </a:xfrm>
            <a:custGeom>
              <a:avLst/>
              <a:gdLst>
                <a:gd name="T0" fmla="*/ 20320 w 70"/>
                <a:gd name="T1" fmla="*/ 23447 h 65"/>
                <a:gd name="T2" fmla="*/ 12700 w 70"/>
                <a:gd name="T3" fmla="*/ 16486 h 65"/>
                <a:gd name="T4" fmla="*/ 5806 w 70"/>
                <a:gd name="T5" fmla="*/ 22348 h 65"/>
                <a:gd name="T6" fmla="*/ 4717 w 70"/>
                <a:gd name="T7" fmla="*/ 22348 h 65"/>
                <a:gd name="T8" fmla="*/ 7620 w 70"/>
                <a:gd name="T9" fmla="*/ 14654 h 65"/>
                <a:gd name="T10" fmla="*/ 0 w 70"/>
                <a:gd name="T11" fmla="*/ 9892 h 65"/>
                <a:gd name="T12" fmla="*/ 9797 w 70"/>
                <a:gd name="T13" fmla="*/ 9892 h 65"/>
                <a:gd name="T14" fmla="*/ 13426 w 70"/>
                <a:gd name="T15" fmla="*/ 0 h 65"/>
                <a:gd name="T16" fmla="*/ 16329 w 70"/>
                <a:gd name="T17" fmla="*/ 9892 h 65"/>
                <a:gd name="T18" fmla="*/ 25037 w 70"/>
                <a:gd name="T19" fmla="*/ 9892 h 65"/>
                <a:gd name="T20" fmla="*/ 18506 w 70"/>
                <a:gd name="T21" fmla="*/ 14654 h 65"/>
                <a:gd name="T22" fmla="*/ 20320 w 70"/>
                <a:gd name="T23" fmla="*/ 23447 h 65"/>
                <a:gd name="T24" fmla="*/ 2903 w 70"/>
                <a:gd name="T25" fmla="*/ 10991 h 65"/>
                <a:gd name="T26" fmla="*/ 8709 w 70"/>
                <a:gd name="T27" fmla="*/ 14654 h 65"/>
                <a:gd name="T28" fmla="*/ 6894 w 70"/>
                <a:gd name="T29" fmla="*/ 21615 h 65"/>
                <a:gd name="T30" fmla="*/ 12700 w 70"/>
                <a:gd name="T31" fmla="*/ 15753 h 65"/>
                <a:gd name="T32" fmla="*/ 18506 w 70"/>
                <a:gd name="T33" fmla="*/ 20516 h 65"/>
                <a:gd name="T34" fmla="*/ 16329 w 70"/>
                <a:gd name="T35" fmla="*/ 14654 h 65"/>
                <a:gd name="T36" fmla="*/ 21409 w 70"/>
                <a:gd name="T37" fmla="*/ 10991 h 65"/>
                <a:gd name="T38" fmla="*/ 14514 w 70"/>
                <a:gd name="T39" fmla="*/ 10991 h 65"/>
                <a:gd name="T40" fmla="*/ 12700 w 70"/>
                <a:gd name="T41" fmla="*/ 2931 h 65"/>
                <a:gd name="T42" fmla="*/ 9797 w 70"/>
                <a:gd name="T43" fmla="*/ 10991 h 65"/>
                <a:gd name="T44" fmla="*/ 2903 w 70"/>
                <a:gd name="T45" fmla="*/ 10991 h 6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 h="65">
                  <a:moveTo>
                    <a:pt x="56" y="64"/>
                  </a:moveTo>
                  <a:lnTo>
                    <a:pt x="35" y="45"/>
                  </a:lnTo>
                  <a:lnTo>
                    <a:pt x="16" y="61"/>
                  </a:lnTo>
                  <a:lnTo>
                    <a:pt x="13" y="61"/>
                  </a:lnTo>
                  <a:lnTo>
                    <a:pt x="21" y="40"/>
                  </a:lnTo>
                  <a:lnTo>
                    <a:pt x="0" y="27"/>
                  </a:lnTo>
                  <a:lnTo>
                    <a:pt x="27" y="27"/>
                  </a:lnTo>
                  <a:lnTo>
                    <a:pt x="37" y="0"/>
                  </a:lnTo>
                  <a:lnTo>
                    <a:pt x="45" y="27"/>
                  </a:lnTo>
                  <a:lnTo>
                    <a:pt x="69" y="27"/>
                  </a:lnTo>
                  <a:lnTo>
                    <a:pt x="51" y="40"/>
                  </a:lnTo>
                  <a:lnTo>
                    <a:pt x="56" y="64"/>
                  </a:lnTo>
                  <a:close/>
                  <a:moveTo>
                    <a:pt x="8" y="30"/>
                  </a:moveTo>
                  <a:lnTo>
                    <a:pt x="24" y="40"/>
                  </a:lnTo>
                  <a:lnTo>
                    <a:pt x="19" y="59"/>
                  </a:lnTo>
                  <a:lnTo>
                    <a:pt x="35" y="43"/>
                  </a:lnTo>
                  <a:lnTo>
                    <a:pt x="51" y="56"/>
                  </a:lnTo>
                  <a:lnTo>
                    <a:pt x="45" y="40"/>
                  </a:lnTo>
                  <a:lnTo>
                    <a:pt x="59" y="30"/>
                  </a:lnTo>
                  <a:lnTo>
                    <a:pt x="40" y="30"/>
                  </a:lnTo>
                  <a:lnTo>
                    <a:pt x="35" y="8"/>
                  </a:lnTo>
                  <a:lnTo>
                    <a:pt x="27" y="30"/>
                  </a:lnTo>
                  <a:lnTo>
                    <a:pt x="8" y="3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57" name="Freeform 144">
              <a:extLst>
                <a:ext uri="{FF2B5EF4-FFF2-40B4-BE49-F238E27FC236}">
                  <a16:creationId xmlns:a16="http://schemas.microsoft.com/office/drawing/2014/main" id="{476DAFE4-E63D-4E1C-AF97-E5A51B4CB376}"/>
                </a:ext>
              </a:extLst>
            </p:cNvPr>
            <p:cNvSpPr>
              <a:spLocks noChangeArrowheads="1"/>
            </p:cNvSpPr>
            <p:nvPr/>
          </p:nvSpPr>
          <p:spPr bwMode="auto">
            <a:xfrm>
              <a:off x="4678363" y="4621213"/>
              <a:ext cx="22225" cy="20637"/>
            </a:xfrm>
            <a:custGeom>
              <a:avLst/>
              <a:gdLst>
                <a:gd name="T0" fmla="*/ 11471 w 62"/>
                <a:gd name="T1" fmla="*/ 0 h 56"/>
                <a:gd name="T2" fmla="*/ 13263 w 62"/>
                <a:gd name="T3" fmla="*/ 7739 h 56"/>
                <a:gd name="T4" fmla="*/ 21867 w 62"/>
                <a:gd name="T5" fmla="*/ 7739 h 56"/>
                <a:gd name="T6" fmla="*/ 16131 w 62"/>
                <a:gd name="T7" fmla="*/ 12530 h 56"/>
                <a:gd name="T8" fmla="*/ 18282 w 62"/>
                <a:gd name="T9" fmla="*/ 20268 h 56"/>
                <a:gd name="T10" fmla="*/ 11471 w 62"/>
                <a:gd name="T11" fmla="*/ 14741 h 56"/>
                <a:gd name="T12" fmla="*/ 4660 w 62"/>
                <a:gd name="T13" fmla="*/ 20268 h 56"/>
                <a:gd name="T14" fmla="*/ 6811 w 62"/>
                <a:gd name="T15" fmla="*/ 12530 h 56"/>
                <a:gd name="T16" fmla="*/ 0 w 62"/>
                <a:gd name="T17" fmla="*/ 7739 h 56"/>
                <a:gd name="T18" fmla="*/ 8603 w 62"/>
                <a:gd name="T19" fmla="*/ 7739 h 56"/>
                <a:gd name="T20" fmla="*/ 11471 w 62"/>
                <a:gd name="T21" fmla="*/ 0 h 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2" h="56">
                  <a:moveTo>
                    <a:pt x="32" y="0"/>
                  </a:moveTo>
                  <a:lnTo>
                    <a:pt x="37" y="21"/>
                  </a:lnTo>
                  <a:lnTo>
                    <a:pt x="61" y="21"/>
                  </a:lnTo>
                  <a:lnTo>
                    <a:pt x="45" y="34"/>
                  </a:lnTo>
                  <a:lnTo>
                    <a:pt x="51" y="55"/>
                  </a:lnTo>
                  <a:lnTo>
                    <a:pt x="32" y="40"/>
                  </a:lnTo>
                  <a:lnTo>
                    <a:pt x="13" y="55"/>
                  </a:lnTo>
                  <a:lnTo>
                    <a:pt x="19" y="34"/>
                  </a:lnTo>
                  <a:lnTo>
                    <a:pt x="0" y="21"/>
                  </a:lnTo>
                  <a:lnTo>
                    <a:pt x="24" y="21"/>
                  </a:lnTo>
                  <a:lnTo>
                    <a:pt x="32"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58" name="Freeform 145">
              <a:extLst>
                <a:ext uri="{FF2B5EF4-FFF2-40B4-BE49-F238E27FC236}">
                  <a16:creationId xmlns:a16="http://schemas.microsoft.com/office/drawing/2014/main" id="{44EE9DDD-2E2A-4D06-BE70-CDE89ED46C03}"/>
                </a:ext>
              </a:extLst>
            </p:cNvPr>
            <p:cNvSpPr>
              <a:spLocks noChangeArrowheads="1"/>
            </p:cNvSpPr>
            <p:nvPr/>
          </p:nvSpPr>
          <p:spPr bwMode="auto">
            <a:xfrm>
              <a:off x="4678363" y="4619625"/>
              <a:ext cx="25400" cy="23813"/>
            </a:xfrm>
            <a:custGeom>
              <a:avLst/>
              <a:gdLst>
                <a:gd name="T0" fmla="*/ 20246 w 69"/>
                <a:gd name="T1" fmla="*/ 23447 h 65"/>
                <a:gd name="T2" fmla="*/ 12516 w 69"/>
                <a:gd name="T3" fmla="*/ 16852 h 65"/>
                <a:gd name="T4" fmla="*/ 5522 w 69"/>
                <a:gd name="T5" fmla="*/ 22348 h 65"/>
                <a:gd name="T6" fmla="*/ 4786 w 69"/>
                <a:gd name="T7" fmla="*/ 22348 h 65"/>
                <a:gd name="T8" fmla="*/ 7730 w 69"/>
                <a:gd name="T9" fmla="*/ 14654 h 65"/>
                <a:gd name="T10" fmla="*/ 0 w 69"/>
                <a:gd name="T11" fmla="*/ 9892 h 65"/>
                <a:gd name="T12" fmla="*/ 9571 w 69"/>
                <a:gd name="T13" fmla="*/ 9892 h 65"/>
                <a:gd name="T14" fmla="*/ 13620 w 69"/>
                <a:gd name="T15" fmla="*/ 0 h 65"/>
                <a:gd name="T16" fmla="*/ 16565 w 69"/>
                <a:gd name="T17" fmla="*/ 9892 h 65"/>
                <a:gd name="T18" fmla="*/ 25032 w 69"/>
                <a:gd name="T19" fmla="*/ 9892 h 65"/>
                <a:gd name="T20" fmla="*/ 18406 w 69"/>
                <a:gd name="T21" fmla="*/ 14654 h 65"/>
                <a:gd name="T22" fmla="*/ 20246 w 69"/>
                <a:gd name="T23" fmla="*/ 23447 h 65"/>
                <a:gd name="T24" fmla="*/ 2945 w 69"/>
                <a:gd name="T25" fmla="*/ 10991 h 65"/>
                <a:gd name="T26" fmla="*/ 8467 w 69"/>
                <a:gd name="T27" fmla="*/ 14654 h 65"/>
                <a:gd name="T28" fmla="*/ 6626 w 69"/>
                <a:gd name="T29" fmla="*/ 21615 h 65"/>
                <a:gd name="T30" fmla="*/ 12516 w 69"/>
                <a:gd name="T31" fmla="*/ 15753 h 65"/>
                <a:gd name="T32" fmla="*/ 18406 w 69"/>
                <a:gd name="T33" fmla="*/ 20516 h 65"/>
                <a:gd name="T34" fmla="*/ 16565 w 69"/>
                <a:gd name="T35" fmla="*/ 14654 h 65"/>
                <a:gd name="T36" fmla="*/ 21351 w 69"/>
                <a:gd name="T37" fmla="*/ 10991 h 65"/>
                <a:gd name="T38" fmla="*/ 14357 w 69"/>
                <a:gd name="T39" fmla="*/ 10991 h 65"/>
                <a:gd name="T40" fmla="*/ 12516 w 69"/>
                <a:gd name="T41" fmla="*/ 2931 h 65"/>
                <a:gd name="T42" fmla="*/ 9571 w 69"/>
                <a:gd name="T43" fmla="*/ 10991 h 65"/>
                <a:gd name="T44" fmla="*/ 2945 w 69"/>
                <a:gd name="T45" fmla="*/ 10991 h 6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9" h="65">
                  <a:moveTo>
                    <a:pt x="55" y="64"/>
                  </a:moveTo>
                  <a:lnTo>
                    <a:pt x="34" y="46"/>
                  </a:lnTo>
                  <a:lnTo>
                    <a:pt x="15" y="61"/>
                  </a:lnTo>
                  <a:lnTo>
                    <a:pt x="13" y="61"/>
                  </a:lnTo>
                  <a:lnTo>
                    <a:pt x="21" y="40"/>
                  </a:lnTo>
                  <a:lnTo>
                    <a:pt x="0" y="27"/>
                  </a:lnTo>
                  <a:lnTo>
                    <a:pt x="26" y="27"/>
                  </a:lnTo>
                  <a:lnTo>
                    <a:pt x="37" y="0"/>
                  </a:lnTo>
                  <a:lnTo>
                    <a:pt x="45" y="27"/>
                  </a:lnTo>
                  <a:lnTo>
                    <a:pt x="68" y="27"/>
                  </a:lnTo>
                  <a:lnTo>
                    <a:pt x="50" y="40"/>
                  </a:lnTo>
                  <a:lnTo>
                    <a:pt x="55" y="64"/>
                  </a:lnTo>
                  <a:close/>
                  <a:moveTo>
                    <a:pt x="8" y="30"/>
                  </a:moveTo>
                  <a:lnTo>
                    <a:pt x="23" y="40"/>
                  </a:lnTo>
                  <a:lnTo>
                    <a:pt x="18" y="59"/>
                  </a:lnTo>
                  <a:lnTo>
                    <a:pt x="34" y="43"/>
                  </a:lnTo>
                  <a:lnTo>
                    <a:pt x="50" y="56"/>
                  </a:lnTo>
                  <a:lnTo>
                    <a:pt x="45" y="40"/>
                  </a:lnTo>
                  <a:lnTo>
                    <a:pt x="58" y="30"/>
                  </a:lnTo>
                  <a:lnTo>
                    <a:pt x="39" y="30"/>
                  </a:lnTo>
                  <a:lnTo>
                    <a:pt x="34" y="8"/>
                  </a:lnTo>
                  <a:lnTo>
                    <a:pt x="26" y="30"/>
                  </a:lnTo>
                  <a:lnTo>
                    <a:pt x="8" y="3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59" name="Freeform 146">
              <a:extLst>
                <a:ext uri="{FF2B5EF4-FFF2-40B4-BE49-F238E27FC236}">
                  <a16:creationId xmlns:a16="http://schemas.microsoft.com/office/drawing/2014/main" id="{3DACA426-FB00-4B81-988C-4407C691A5A9}"/>
                </a:ext>
              </a:extLst>
            </p:cNvPr>
            <p:cNvSpPr>
              <a:spLocks noChangeArrowheads="1"/>
            </p:cNvSpPr>
            <p:nvPr/>
          </p:nvSpPr>
          <p:spPr bwMode="auto">
            <a:xfrm>
              <a:off x="4432300" y="4619625"/>
              <a:ext cx="22225" cy="20638"/>
            </a:xfrm>
            <a:custGeom>
              <a:avLst/>
              <a:gdLst>
                <a:gd name="T0" fmla="*/ 11113 w 60"/>
                <a:gd name="T1" fmla="*/ 0 h 57"/>
                <a:gd name="T2" fmla="*/ 13705 w 60"/>
                <a:gd name="T3" fmla="*/ 7966 h 57"/>
                <a:gd name="T4" fmla="*/ 21855 w 60"/>
                <a:gd name="T5" fmla="*/ 7966 h 57"/>
                <a:gd name="T6" fmla="*/ 15928 w 60"/>
                <a:gd name="T7" fmla="*/ 12672 h 57"/>
                <a:gd name="T8" fmla="*/ 17780 w 60"/>
                <a:gd name="T9" fmla="*/ 20276 h 57"/>
                <a:gd name="T10" fmla="*/ 11113 w 60"/>
                <a:gd name="T11" fmla="*/ 14483 h 57"/>
                <a:gd name="T12" fmla="*/ 4075 w 60"/>
                <a:gd name="T13" fmla="*/ 20276 h 57"/>
                <a:gd name="T14" fmla="*/ 7038 w 60"/>
                <a:gd name="T15" fmla="*/ 12672 h 57"/>
                <a:gd name="T16" fmla="*/ 0 w 60"/>
                <a:gd name="T17" fmla="*/ 7966 h 57"/>
                <a:gd name="T18" fmla="*/ 8149 w 60"/>
                <a:gd name="T19" fmla="*/ 8690 h 57"/>
                <a:gd name="T20" fmla="*/ 11113 w 60"/>
                <a:gd name="T21" fmla="*/ 0 h 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0" h="57">
                  <a:moveTo>
                    <a:pt x="30" y="0"/>
                  </a:moveTo>
                  <a:lnTo>
                    <a:pt x="37" y="22"/>
                  </a:lnTo>
                  <a:lnTo>
                    <a:pt x="59" y="22"/>
                  </a:lnTo>
                  <a:lnTo>
                    <a:pt x="43" y="35"/>
                  </a:lnTo>
                  <a:lnTo>
                    <a:pt x="48" y="56"/>
                  </a:lnTo>
                  <a:lnTo>
                    <a:pt x="30" y="40"/>
                  </a:lnTo>
                  <a:lnTo>
                    <a:pt x="11" y="56"/>
                  </a:lnTo>
                  <a:lnTo>
                    <a:pt x="19" y="35"/>
                  </a:lnTo>
                  <a:lnTo>
                    <a:pt x="0" y="22"/>
                  </a:lnTo>
                  <a:lnTo>
                    <a:pt x="22" y="24"/>
                  </a:lnTo>
                  <a:lnTo>
                    <a:pt x="3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0" name="Freeform 147">
              <a:extLst>
                <a:ext uri="{FF2B5EF4-FFF2-40B4-BE49-F238E27FC236}">
                  <a16:creationId xmlns:a16="http://schemas.microsoft.com/office/drawing/2014/main" id="{8FD3E304-D597-4224-8A0D-E4835BFA0C0C}"/>
                </a:ext>
              </a:extLst>
            </p:cNvPr>
            <p:cNvSpPr>
              <a:spLocks noChangeArrowheads="1"/>
            </p:cNvSpPr>
            <p:nvPr/>
          </p:nvSpPr>
          <p:spPr bwMode="auto">
            <a:xfrm>
              <a:off x="4429125" y="4618038"/>
              <a:ext cx="25400" cy="23812"/>
            </a:xfrm>
            <a:custGeom>
              <a:avLst/>
              <a:gdLst>
                <a:gd name="T0" fmla="*/ 20320 w 70"/>
                <a:gd name="T1" fmla="*/ 23446 h 65"/>
                <a:gd name="T2" fmla="*/ 12700 w 70"/>
                <a:gd name="T3" fmla="*/ 16485 h 65"/>
                <a:gd name="T4" fmla="*/ 5806 w 70"/>
                <a:gd name="T5" fmla="*/ 22347 h 65"/>
                <a:gd name="T6" fmla="*/ 4717 w 70"/>
                <a:gd name="T7" fmla="*/ 22347 h 65"/>
                <a:gd name="T8" fmla="*/ 7620 w 70"/>
                <a:gd name="T9" fmla="*/ 14654 h 65"/>
                <a:gd name="T10" fmla="*/ 0 w 70"/>
                <a:gd name="T11" fmla="*/ 9891 h 65"/>
                <a:gd name="T12" fmla="*/ 9797 w 70"/>
                <a:gd name="T13" fmla="*/ 9891 h 65"/>
                <a:gd name="T14" fmla="*/ 13426 w 70"/>
                <a:gd name="T15" fmla="*/ 0 h 65"/>
                <a:gd name="T16" fmla="*/ 16329 w 70"/>
                <a:gd name="T17" fmla="*/ 9891 h 65"/>
                <a:gd name="T18" fmla="*/ 25037 w 70"/>
                <a:gd name="T19" fmla="*/ 9891 h 65"/>
                <a:gd name="T20" fmla="*/ 18143 w 70"/>
                <a:gd name="T21" fmla="*/ 14654 h 65"/>
                <a:gd name="T22" fmla="*/ 20320 w 70"/>
                <a:gd name="T23" fmla="*/ 23446 h 65"/>
                <a:gd name="T24" fmla="*/ 2903 w 70"/>
                <a:gd name="T25" fmla="*/ 10624 h 65"/>
                <a:gd name="T26" fmla="*/ 8709 w 70"/>
                <a:gd name="T27" fmla="*/ 14654 h 65"/>
                <a:gd name="T28" fmla="*/ 6894 w 70"/>
                <a:gd name="T29" fmla="*/ 21248 h 65"/>
                <a:gd name="T30" fmla="*/ 12700 w 70"/>
                <a:gd name="T31" fmla="*/ 15753 h 65"/>
                <a:gd name="T32" fmla="*/ 18143 w 70"/>
                <a:gd name="T33" fmla="*/ 20515 h 65"/>
                <a:gd name="T34" fmla="*/ 16329 w 70"/>
                <a:gd name="T35" fmla="*/ 14654 h 65"/>
                <a:gd name="T36" fmla="*/ 21046 w 70"/>
                <a:gd name="T37" fmla="*/ 10624 h 65"/>
                <a:gd name="T38" fmla="*/ 14514 w 70"/>
                <a:gd name="T39" fmla="*/ 10624 h 65"/>
                <a:gd name="T40" fmla="*/ 12700 w 70"/>
                <a:gd name="T41" fmla="*/ 2931 h 65"/>
                <a:gd name="T42" fmla="*/ 9797 w 70"/>
                <a:gd name="T43" fmla="*/ 10624 h 65"/>
                <a:gd name="T44" fmla="*/ 2903 w 70"/>
                <a:gd name="T45" fmla="*/ 10624 h 6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70" h="65">
                  <a:moveTo>
                    <a:pt x="56" y="64"/>
                  </a:moveTo>
                  <a:lnTo>
                    <a:pt x="35" y="45"/>
                  </a:lnTo>
                  <a:lnTo>
                    <a:pt x="16" y="61"/>
                  </a:lnTo>
                  <a:lnTo>
                    <a:pt x="13" y="61"/>
                  </a:lnTo>
                  <a:lnTo>
                    <a:pt x="21" y="40"/>
                  </a:lnTo>
                  <a:lnTo>
                    <a:pt x="0" y="27"/>
                  </a:lnTo>
                  <a:lnTo>
                    <a:pt x="27" y="27"/>
                  </a:lnTo>
                  <a:lnTo>
                    <a:pt x="37" y="0"/>
                  </a:lnTo>
                  <a:lnTo>
                    <a:pt x="45" y="27"/>
                  </a:lnTo>
                  <a:lnTo>
                    <a:pt x="69" y="27"/>
                  </a:lnTo>
                  <a:lnTo>
                    <a:pt x="50" y="40"/>
                  </a:lnTo>
                  <a:lnTo>
                    <a:pt x="56" y="64"/>
                  </a:lnTo>
                  <a:close/>
                  <a:moveTo>
                    <a:pt x="8" y="29"/>
                  </a:moveTo>
                  <a:lnTo>
                    <a:pt x="24" y="40"/>
                  </a:lnTo>
                  <a:lnTo>
                    <a:pt x="19" y="58"/>
                  </a:lnTo>
                  <a:lnTo>
                    <a:pt x="35" y="43"/>
                  </a:lnTo>
                  <a:lnTo>
                    <a:pt x="50" y="56"/>
                  </a:lnTo>
                  <a:lnTo>
                    <a:pt x="45" y="40"/>
                  </a:lnTo>
                  <a:lnTo>
                    <a:pt x="58" y="29"/>
                  </a:lnTo>
                  <a:lnTo>
                    <a:pt x="40" y="29"/>
                  </a:lnTo>
                  <a:lnTo>
                    <a:pt x="35" y="8"/>
                  </a:lnTo>
                  <a:lnTo>
                    <a:pt x="27" y="29"/>
                  </a:lnTo>
                  <a:lnTo>
                    <a:pt x="8" y="2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1" name="Freeform 148">
              <a:extLst>
                <a:ext uri="{FF2B5EF4-FFF2-40B4-BE49-F238E27FC236}">
                  <a16:creationId xmlns:a16="http://schemas.microsoft.com/office/drawing/2014/main" id="{844AA221-075B-463E-8E55-D271D6F461AE}"/>
                </a:ext>
              </a:extLst>
            </p:cNvPr>
            <p:cNvSpPr>
              <a:spLocks noChangeArrowheads="1"/>
            </p:cNvSpPr>
            <p:nvPr/>
          </p:nvSpPr>
          <p:spPr bwMode="auto">
            <a:xfrm>
              <a:off x="4689475" y="4498975"/>
              <a:ext cx="22225" cy="20638"/>
            </a:xfrm>
            <a:custGeom>
              <a:avLst/>
              <a:gdLst>
                <a:gd name="T0" fmla="*/ 10742 w 60"/>
                <a:gd name="T1" fmla="*/ 0 h 59"/>
                <a:gd name="T2" fmla="*/ 14817 w 60"/>
                <a:gd name="T3" fmla="*/ 8395 h 59"/>
                <a:gd name="T4" fmla="*/ 21855 w 60"/>
                <a:gd name="T5" fmla="*/ 8395 h 59"/>
                <a:gd name="T6" fmla="*/ 15928 w 60"/>
                <a:gd name="T7" fmla="*/ 12942 h 59"/>
                <a:gd name="T8" fmla="*/ 17780 w 60"/>
                <a:gd name="T9" fmla="*/ 19589 h 59"/>
                <a:gd name="T10" fmla="*/ 10742 w 60"/>
                <a:gd name="T11" fmla="*/ 13992 h 59"/>
                <a:gd name="T12" fmla="*/ 4075 w 60"/>
                <a:gd name="T13" fmla="*/ 20288 h 59"/>
                <a:gd name="T14" fmla="*/ 7038 w 60"/>
                <a:gd name="T15" fmla="*/ 12942 h 59"/>
                <a:gd name="T16" fmla="*/ 0 w 60"/>
                <a:gd name="T17" fmla="*/ 8395 h 59"/>
                <a:gd name="T18" fmla="*/ 8149 w 60"/>
                <a:gd name="T19" fmla="*/ 8395 h 59"/>
                <a:gd name="T20" fmla="*/ 10742 w 60"/>
                <a:gd name="T21" fmla="*/ 0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0" h="59">
                  <a:moveTo>
                    <a:pt x="29" y="0"/>
                  </a:moveTo>
                  <a:lnTo>
                    <a:pt x="40" y="24"/>
                  </a:lnTo>
                  <a:lnTo>
                    <a:pt x="59" y="24"/>
                  </a:lnTo>
                  <a:lnTo>
                    <a:pt x="43" y="37"/>
                  </a:lnTo>
                  <a:lnTo>
                    <a:pt x="48" y="56"/>
                  </a:lnTo>
                  <a:lnTo>
                    <a:pt x="29" y="40"/>
                  </a:lnTo>
                  <a:lnTo>
                    <a:pt x="11" y="58"/>
                  </a:lnTo>
                  <a:lnTo>
                    <a:pt x="19" y="37"/>
                  </a:lnTo>
                  <a:lnTo>
                    <a:pt x="0" y="24"/>
                  </a:lnTo>
                  <a:lnTo>
                    <a:pt x="22" y="24"/>
                  </a:lnTo>
                  <a:lnTo>
                    <a:pt x="29"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2" name="Freeform 149">
              <a:extLst>
                <a:ext uri="{FF2B5EF4-FFF2-40B4-BE49-F238E27FC236}">
                  <a16:creationId xmlns:a16="http://schemas.microsoft.com/office/drawing/2014/main" id="{BBEE85A4-03FB-4F80-BF72-19B8D17BFFD0}"/>
                </a:ext>
              </a:extLst>
            </p:cNvPr>
            <p:cNvSpPr>
              <a:spLocks noChangeArrowheads="1"/>
            </p:cNvSpPr>
            <p:nvPr/>
          </p:nvSpPr>
          <p:spPr bwMode="auto">
            <a:xfrm>
              <a:off x="4687888" y="4498975"/>
              <a:ext cx="25400" cy="22225"/>
            </a:xfrm>
            <a:custGeom>
              <a:avLst/>
              <a:gdLst>
                <a:gd name="T0" fmla="*/ 20320 w 70"/>
                <a:gd name="T1" fmla="*/ 21867 h 62"/>
                <a:gd name="T2" fmla="*/ 12337 w 70"/>
                <a:gd name="T3" fmla="*/ 15414 h 62"/>
                <a:gd name="T4" fmla="*/ 5806 w 70"/>
                <a:gd name="T5" fmla="*/ 21867 h 62"/>
                <a:gd name="T6" fmla="*/ 4717 w 70"/>
                <a:gd name="T7" fmla="*/ 21867 h 62"/>
                <a:gd name="T8" fmla="*/ 7620 w 70"/>
                <a:gd name="T9" fmla="*/ 14339 h 62"/>
                <a:gd name="T10" fmla="*/ 0 w 70"/>
                <a:gd name="T11" fmla="*/ 9679 h 62"/>
                <a:gd name="T12" fmla="*/ 2903 w 70"/>
                <a:gd name="T13" fmla="*/ 9679 h 62"/>
                <a:gd name="T14" fmla="*/ 9071 w 70"/>
                <a:gd name="T15" fmla="*/ 9679 h 62"/>
                <a:gd name="T16" fmla="*/ 8709 w 70"/>
                <a:gd name="T17" fmla="*/ 10396 h 62"/>
                <a:gd name="T18" fmla="*/ 2903 w 70"/>
                <a:gd name="T19" fmla="*/ 9679 h 62"/>
                <a:gd name="T20" fmla="*/ 8709 w 70"/>
                <a:gd name="T21" fmla="*/ 13263 h 62"/>
                <a:gd name="T22" fmla="*/ 6894 w 70"/>
                <a:gd name="T23" fmla="*/ 20074 h 62"/>
                <a:gd name="T24" fmla="*/ 12337 w 70"/>
                <a:gd name="T25" fmla="*/ 14339 h 62"/>
                <a:gd name="T26" fmla="*/ 18143 w 70"/>
                <a:gd name="T27" fmla="*/ 20074 h 62"/>
                <a:gd name="T28" fmla="*/ 16329 w 70"/>
                <a:gd name="T29" fmla="*/ 14339 h 62"/>
                <a:gd name="T30" fmla="*/ 21046 w 70"/>
                <a:gd name="T31" fmla="*/ 10396 h 62"/>
                <a:gd name="T32" fmla="*/ 14514 w 70"/>
                <a:gd name="T33" fmla="*/ 10396 h 62"/>
                <a:gd name="T34" fmla="*/ 11974 w 70"/>
                <a:gd name="T35" fmla="*/ 3943 h 62"/>
                <a:gd name="T36" fmla="*/ 13426 w 70"/>
                <a:gd name="T37" fmla="*/ 0 h 62"/>
                <a:gd name="T38" fmla="*/ 16329 w 70"/>
                <a:gd name="T39" fmla="*/ 8603 h 62"/>
                <a:gd name="T40" fmla="*/ 25037 w 70"/>
                <a:gd name="T41" fmla="*/ 8603 h 62"/>
                <a:gd name="T42" fmla="*/ 18143 w 70"/>
                <a:gd name="T43" fmla="*/ 13263 h 62"/>
                <a:gd name="T44" fmla="*/ 20320 w 70"/>
                <a:gd name="T45" fmla="*/ 21867 h 62"/>
                <a:gd name="T46" fmla="*/ 9797 w 70"/>
                <a:gd name="T47" fmla="*/ 9679 h 62"/>
                <a:gd name="T48" fmla="*/ 11974 w 70"/>
                <a:gd name="T49" fmla="*/ 3943 h 62"/>
                <a:gd name="T50" fmla="*/ 11611 w 70"/>
                <a:gd name="T51" fmla="*/ 2868 h 62"/>
                <a:gd name="T52" fmla="*/ 9071 w 70"/>
                <a:gd name="T53" fmla="*/ 9679 h 62"/>
                <a:gd name="T54" fmla="*/ 9797 w 70"/>
                <a:gd name="T55" fmla="*/ 9679 h 6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0" h="62">
                  <a:moveTo>
                    <a:pt x="56" y="61"/>
                  </a:moveTo>
                  <a:lnTo>
                    <a:pt x="34" y="43"/>
                  </a:lnTo>
                  <a:lnTo>
                    <a:pt x="16" y="61"/>
                  </a:lnTo>
                  <a:lnTo>
                    <a:pt x="13" y="61"/>
                  </a:lnTo>
                  <a:lnTo>
                    <a:pt x="21" y="40"/>
                  </a:lnTo>
                  <a:lnTo>
                    <a:pt x="0" y="27"/>
                  </a:lnTo>
                  <a:lnTo>
                    <a:pt x="8" y="27"/>
                  </a:lnTo>
                  <a:lnTo>
                    <a:pt x="25" y="27"/>
                  </a:lnTo>
                  <a:lnTo>
                    <a:pt x="24" y="29"/>
                  </a:lnTo>
                  <a:lnTo>
                    <a:pt x="8" y="27"/>
                  </a:lnTo>
                  <a:lnTo>
                    <a:pt x="24" y="37"/>
                  </a:lnTo>
                  <a:lnTo>
                    <a:pt x="19" y="56"/>
                  </a:lnTo>
                  <a:lnTo>
                    <a:pt x="34" y="40"/>
                  </a:lnTo>
                  <a:lnTo>
                    <a:pt x="50" y="56"/>
                  </a:lnTo>
                  <a:lnTo>
                    <a:pt x="45" y="40"/>
                  </a:lnTo>
                  <a:lnTo>
                    <a:pt x="58" y="29"/>
                  </a:lnTo>
                  <a:lnTo>
                    <a:pt x="40" y="29"/>
                  </a:lnTo>
                  <a:lnTo>
                    <a:pt x="33" y="11"/>
                  </a:lnTo>
                  <a:lnTo>
                    <a:pt x="37" y="0"/>
                  </a:lnTo>
                  <a:lnTo>
                    <a:pt x="45" y="24"/>
                  </a:lnTo>
                  <a:lnTo>
                    <a:pt x="69" y="24"/>
                  </a:lnTo>
                  <a:lnTo>
                    <a:pt x="50" y="37"/>
                  </a:lnTo>
                  <a:lnTo>
                    <a:pt x="56" y="61"/>
                  </a:lnTo>
                  <a:close/>
                  <a:moveTo>
                    <a:pt x="27" y="27"/>
                  </a:moveTo>
                  <a:lnTo>
                    <a:pt x="33" y="11"/>
                  </a:lnTo>
                  <a:lnTo>
                    <a:pt x="32" y="8"/>
                  </a:lnTo>
                  <a:lnTo>
                    <a:pt x="25" y="27"/>
                  </a:lnTo>
                  <a:lnTo>
                    <a:pt x="27" y="2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3" name="Freeform 150">
              <a:extLst>
                <a:ext uri="{FF2B5EF4-FFF2-40B4-BE49-F238E27FC236}">
                  <a16:creationId xmlns:a16="http://schemas.microsoft.com/office/drawing/2014/main" id="{9CEA7C23-3143-47EC-8874-1E17DF7BBEBF}"/>
                </a:ext>
              </a:extLst>
            </p:cNvPr>
            <p:cNvSpPr>
              <a:spLocks noChangeArrowheads="1"/>
            </p:cNvSpPr>
            <p:nvPr/>
          </p:nvSpPr>
          <p:spPr bwMode="auto">
            <a:xfrm>
              <a:off x="4452938" y="4648200"/>
              <a:ext cx="31750" cy="31750"/>
            </a:xfrm>
            <a:custGeom>
              <a:avLst/>
              <a:gdLst>
                <a:gd name="T0" fmla="*/ 27469 w 89"/>
                <a:gd name="T1" fmla="*/ 10463 h 88"/>
                <a:gd name="T2" fmla="*/ 31393 w 89"/>
                <a:gd name="T3" fmla="*/ 13349 h 88"/>
                <a:gd name="T4" fmla="*/ 14270 w 89"/>
                <a:gd name="T5" fmla="*/ 31389 h 88"/>
                <a:gd name="T6" fmla="*/ 10346 w 89"/>
                <a:gd name="T7" fmla="*/ 27781 h 88"/>
                <a:gd name="T8" fmla="*/ 15340 w 89"/>
                <a:gd name="T9" fmla="*/ 8659 h 88"/>
                <a:gd name="T10" fmla="*/ 15340 w 89"/>
                <a:gd name="T11" fmla="*/ 8659 h 88"/>
                <a:gd name="T12" fmla="*/ 3924 w 89"/>
                <a:gd name="T13" fmla="*/ 20926 h 88"/>
                <a:gd name="T14" fmla="*/ 0 w 89"/>
                <a:gd name="T15" fmla="*/ 18040 h 88"/>
                <a:gd name="T16" fmla="*/ 17124 w 89"/>
                <a:gd name="T17" fmla="*/ 0 h 88"/>
                <a:gd name="T18" fmla="*/ 21048 w 89"/>
                <a:gd name="T19" fmla="*/ 3969 h 88"/>
                <a:gd name="T20" fmla="*/ 16053 w 89"/>
                <a:gd name="T21" fmla="*/ 22730 h 88"/>
                <a:gd name="T22" fmla="*/ 16053 w 89"/>
                <a:gd name="T23" fmla="*/ 22730 h 88"/>
                <a:gd name="T24" fmla="*/ 27469 w 89"/>
                <a:gd name="T25" fmla="*/ 10463 h 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88">
                  <a:moveTo>
                    <a:pt x="77" y="29"/>
                  </a:moveTo>
                  <a:lnTo>
                    <a:pt x="88" y="37"/>
                  </a:lnTo>
                  <a:lnTo>
                    <a:pt x="40" y="87"/>
                  </a:lnTo>
                  <a:lnTo>
                    <a:pt x="29" y="77"/>
                  </a:lnTo>
                  <a:lnTo>
                    <a:pt x="43" y="24"/>
                  </a:lnTo>
                  <a:lnTo>
                    <a:pt x="11" y="58"/>
                  </a:lnTo>
                  <a:lnTo>
                    <a:pt x="0" y="50"/>
                  </a:lnTo>
                  <a:lnTo>
                    <a:pt x="48" y="0"/>
                  </a:lnTo>
                  <a:lnTo>
                    <a:pt x="59" y="11"/>
                  </a:lnTo>
                  <a:lnTo>
                    <a:pt x="45" y="63"/>
                  </a:lnTo>
                  <a:lnTo>
                    <a:pt x="77" y="2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4" name="Freeform 151">
              <a:extLst>
                <a:ext uri="{FF2B5EF4-FFF2-40B4-BE49-F238E27FC236}">
                  <a16:creationId xmlns:a16="http://schemas.microsoft.com/office/drawing/2014/main" id="{E0FB0BE6-CB57-463F-94B6-F0F9F6BEA96E}"/>
                </a:ext>
              </a:extLst>
            </p:cNvPr>
            <p:cNvSpPr>
              <a:spLocks noChangeArrowheads="1"/>
            </p:cNvSpPr>
            <p:nvPr/>
          </p:nvSpPr>
          <p:spPr bwMode="auto">
            <a:xfrm>
              <a:off x="4567238" y="4410075"/>
              <a:ext cx="23812" cy="25400"/>
            </a:xfrm>
            <a:custGeom>
              <a:avLst/>
              <a:gdLst>
                <a:gd name="T0" fmla="*/ 5603 w 68"/>
                <a:gd name="T1" fmla="*/ 23283 h 72"/>
                <a:gd name="T2" fmla="*/ 0 w 68"/>
                <a:gd name="T3" fmla="*/ 22225 h 72"/>
                <a:gd name="T4" fmla="*/ 11206 w 68"/>
                <a:gd name="T5" fmla="*/ 0 h 72"/>
                <a:gd name="T6" fmla="*/ 16808 w 68"/>
                <a:gd name="T7" fmla="*/ 706 h 72"/>
                <a:gd name="T8" fmla="*/ 23462 w 68"/>
                <a:gd name="T9" fmla="*/ 25047 h 72"/>
                <a:gd name="T10" fmla="*/ 17859 w 68"/>
                <a:gd name="T11" fmla="*/ 23989 h 72"/>
                <a:gd name="T12" fmla="*/ 16808 w 68"/>
                <a:gd name="T13" fmla="*/ 19403 h 72"/>
                <a:gd name="T14" fmla="*/ 7704 w 68"/>
                <a:gd name="T15" fmla="*/ 18697 h 72"/>
                <a:gd name="T16" fmla="*/ 5603 w 68"/>
                <a:gd name="T17" fmla="*/ 23283 h 72"/>
                <a:gd name="T18" fmla="*/ 9455 w 68"/>
                <a:gd name="T19" fmla="*/ 14817 h 72"/>
                <a:gd name="T20" fmla="*/ 15758 w 68"/>
                <a:gd name="T21" fmla="*/ 15875 h 72"/>
                <a:gd name="T22" fmla="*/ 14007 w 68"/>
                <a:gd name="T23" fmla="*/ 6350 h 72"/>
                <a:gd name="T24" fmla="*/ 14007 w 68"/>
                <a:gd name="T25" fmla="*/ 6350 h 72"/>
                <a:gd name="T26" fmla="*/ 9455 w 68"/>
                <a:gd name="T27" fmla="*/ 14817 h 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8" h="72">
                  <a:moveTo>
                    <a:pt x="16" y="66"/>
                  </a:moveTo>
                  <a:lnTo>
                    <a:pt x="0" y="63"/>
                  </a:lnTo>
                  <a:lnTo>
                    <a:pt x="32" y="0"/>
                  </a:lnTo>
                  <a:lnTo>
                    <a:pt x="48" y="2"/>
                  </a:lnTo>
                  <a:lnTo>
                    <a:pt x="67" y="71"/>
                  </a:lnTo>
                  <a:lnTo>
                    <a:pt x="51" y="68"/>
                  </a:lnTo>
                  <a:lnTo>
                    <a:pt x="48" y="55"/>
                  </a:lnTo>
                  <a:lnTo>
                    <a:pt x="22" y="53"/>
                  </a:lnTo>
                  <a:lnTo>
                    <a:pt x="16" y="66"/>
                  </a:lnTo>
                  <a:close/>
                  <a:moveTo>
                    <a:pt x="27" y="42"/>
                  </a:moveTo>
                  <a:lnTo>
                    <a:pt x="45" y="45"/>
                  </a:lnTo>
                  <a:lnTo>
                    <a:pt x="40" y="18"/>
                  </a:lnTo>
                  <a:lnTo>
                    <a:pt x="27" y="4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5" name="Freeform 152">
              <a:extLst>
                <a:ext uri="{FF2B5EF4-FFF2-40B4-BE49-F238E27FC236}">
                  <a16:creationId xmlns:a16="http://schemas.microsoft.com/office/drawing/2014/main" id="{6F1D2B37-B40D-46BD-A232-B34DAA9AD689}"/>
                </a:ext>
              </a:extLst>
            </p:cNvPr>
            <p:cNvSpPr>
              <a:spLocks noChangeArrowheads="1"/>
            </p:cNvSpPr>
            <p:nvPr/>
          </p:nvSpPr>
          <p:spPr bwMode="auto">
            <a:xfrm>
              <a:off x="4600575" y="4414838"/>
              <a:ext cx="19050" cy="28575"/>
            </a:xfrm>
            <a:custGeom>
              <a:avLst/>
              <a:gdLst>
                <a:gd name="T0" fmla="*/ 5976 w 51"/>
                <a:gd name="T1" fmla="*/ 19645 h 80"/>
                <a:gd name="T2" fmla="*/ 18676 w 51"/>
                <a:gd name="T3" fmla="*/ 23574 h 80"/>
                <a:gd name="T4" fmla="*/ 16809 w 51"/>
                <a:gd name="T5" fmla="*/ 28218 h 80"/>
                <a:gd name="T6" fmla="*/ 0 w 51"/>
                <a:gd name="T7" fmla="*/ 22503 h 80"/>
                <a:gd name="T8" fmla="*/ 7844 w 51"/>
                <a:gd name="T9" fmla="*/ 0 h 80"/>
                <a:gd name="T10" fmla="*/ 12700 w 51"/>
                <a:gd name="T11" fmla="*/ 1786 h 80"/>
                <a:gd name="T12" fmla="*/ 5976 w 51"/>
                <a:gd name="T13" fmla="*/ 19645 h 8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 h="80">
                  <a:moveTo>
                    <a:pt x="16" y="55"/>
                  </a:moveTo>
                  <a:lnTo>
                    <a:pt x="50" y="66"/>
                  </a:lnTo>
                  <a:lnTo>
                    <a:pt x="45" y="79"/>
                  </a:lnTo>
                  <a:lnTo>
                    <a:pt x="0" y="63"/>
                  </a:lnTo>
                  <a:lnTo>
                    <a:pt x="21" y="0"/>
                  </a:lnTo>
                  <a:lnTo>
                    <a:pt x="34" y="5"/>
                  </a:lnTo>
                  <a:lnTo>
                    <a:pt x="16" y="5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6" name="Freeform 153">
              <a:extLst>
                <a:ext uri="{FF2B5EF4-FFF2-40B4-BE49-F238E27FC236}">
                  <a16:creationId xmlns:a16="http://schemas.microsoft.com/office/drawing/2014/main" id="{6875CA4C-9E1B-41E6-B430-A7A4E778F227}"/>
                </a:ext>
              </a:extLst>
            </p:cNvPr>
            <p:cNvSpPr>
              <a:spLocks noChangeArrowheads="1"/>
            </p:cNvSpPr>
            <p:nvPr/>
          </p:nvSpPr>
          <p:spPr bwMode="auto">
            <a:xfrm>
              <a:off x="4625975" y="4427538"/>
              <a:ext cx="26988" cy="30162"/>
            </a:xfrm>
            <a:custGeom>
              <a:avLst/>
              <a:gdLst>
                <a:gd name="T0" fmla="*/ 17525 w 77"/>
                <a:gd name="T1" fmla="*/ 23984 h 83"/>
                <a:gd name="T2" fmla="*/ 4556 w 77"/>
                <a:gd name="T3" fmla="*/ 25801 h 83"/>
                <a:gd name="T4" fmla="*/ 0 w 77"/>
                <a:gd name="T5" fmla="*/ 19260 h 83"/>
                <a:gd name="T6" fmla="*/ 1752 w 77"/>
                <a:gd name="T7" fmla="*/ 13446 h 83"/>
                <a:gd name="T8" fmla="*/ 10164 w 77"/>
                <a:gd name="T9" fmla="*/ 0 h 83"/>
                <a:gd name="T10" fmla="*/ 14721 w 77"/>
                <a:gd name="T11" fmla="*/ 2907 h 83"/>
                <a:gd name="T12" fmla="*/ 6309 w 77"/>
                <a:gd name="T13" fmla="*/ 16353 h 83"/>
                <a:gd name="T14" fmla="*/ 7360 w 77"/>
                <a:gd name="T15" fmla="*/ 22894 h 83"/>
                <a:gd name="T16" fmla="*/ 13669 w 77"/>
                <a:gd name="T17" fmla="*/ 21804 h 83"/>
                <a:gd name="T18" fmla="*/ 22081 w 77"/>
                <a:gd name="T19" fmla="*/ 8358 h 83"/>
                <a:gd name="T20" fmla="*/ 26638 w 77"/>
                <a:gd name="T21" fmla="*/ 11265 h 83"/>
                <a:gd name="T22" fmla="*/ 17525 w 77"/>
                <a:gd name="T23" fmla="*/ 23984 h 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7" h="83">
                  <a:moveTo>
                    <a:pt x="50" y="66"/>
                  </a:moveTo>
                  <a:cubicBezTo>
                    <a:pt x="39" y="82"/>
                    <a:pt x="26" y="82"/>
                    <a:pt x="13" y="71"/>
                  </a:cubicBezTo>
                  <a:cubicBezTo>
                    <a:pt x="8" y="68"/>
                    <a:pt x="0" y="60"/>
                    <a:pt x="0" y="53"/>
                  </a:cubicBezTo>
                  <a:cubicBezTo>
                    <a:pt x="0" y="47"/>
                    <a:pt x="0" y="42"/>
                    <a:pt x="5" y="37"/>
                  </a:cubicBezTo>
                  <a:lnTo>
                    <a:pt x="29" y="0"/>
                  </a:lnTo>
                  <a:lnTo>
                    <a:pt x="42" y="8"/>
                  </a:lnTo>
                  <a:lnTo>
                    <a:pt x="18" y="45"/>
                  </a:lnTo>
                  <a:cubicBezTo>
                    <a:pt x="13" y="53"/>
                    <a:pt x="15" y="58"/>
                    <a:pt x="21" y="63"/>
                  </a:cubicBezTo>
                  <a:cubicBezTo>
                    <a:pt x="29" y="68"/>
                    <a:pt x="34" y="66"/>
                    <a:pt x="39" y="60"/>
                  </a:cubicBezTo>
                  <a:lnTo>
                    <a:pt x="63" y="23"/>
                  </a:lnTo>
                  <a:lnTo>
                    <a:pt x="76" y="31"/>
                  </a:lnTo>
                  <a:lnTo>
                    <a:pt x="50" y="6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7" name="Freeform 154">
              <a:extLst>
                <a:ext uri="{FF2B5EF4-FFF2-40B4-BE49-F238E27FC236}">
                  <a16:creationId xmlns:a16="http://schemas.microsoft.com/office/drawing/2014/main" id="{5730E248-F7D7-4236-AAEB-13887CBC5319}"/>
                </a:ext>
              </a:extLst>
            </p:cNvPr>
            <p:cNvSpPr>
              <a:spLocks noChangeArrowheads="1"/>
            </p:cNvSpPr>
            <p:nvPr/>
          </p:nvSpPr>
          <p:spPr bwMode="auto">
            <a:xfrm>
              <a:off x="4651375" y="4443413"/>
              <a:ext cx="26988" cy="26987"/>
            </a:xfrm>
            <a:custGeom>
              <a:avLst/>
              <a:gdLst>
                <a:gd name="T0" fmla="*/ 4067 w 73"/>
                <a:gd name="T1" fmla="*/ 26627 h 75"/>
                <a:gd name="T2" fmla="*/ 0 w 73"/>
                <a:gd name="T3" fmla="*/ 23749 h 75"/>
                <a:gd name="T4" fmla="*/ 12570 w 73"/>
                <a:gd name="T5" fmla="*/ 8276 h 75"/>
                <a:gd name="T6" fmla="*/ 7024 w 73"/>
                <a:gd name="T7" fmla="*/ 3598 h 75"/>
                <a:gd name="T8" fmla="*/ 9982 w 73"/>
                <a:gd name="T9" fmla="*/ 0 h 75"/>
                <a:gd name="T10" fmla="*/ 26618 w 73"/>
                <a:gd name="T11" fmla="*/ 13314 h 75"/>
                <a:gd name="T12" fmla="*/ 23661 w 73"/>
                <a:gd name="T13" fmla="*/ 16192 h 75"/>
                <a:gd name="T14" fmla="*/ 17746 w 73"/>
                <a:gd name="T15" fmla="*/ 11155 h 75"/>
                <a:gd name="T16" fmla="*/ 4067 w 73"/>
                <a:gd name="T17" fmla="*/ 26627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3" h="75">
                  <a:moveTo>
                    <a:pt x="11" y="74"/>
                  </a:moveTo>
                  <a:lnTo>
                    <a:pt x="0" y="66"/>
                  </a:lnTo>
                  <a:lnTo>
                    <a:pt x="34" y="23"/>
                  </a:lnTo>
                  <a:lnTo>
                    <a:pt x="19" y="10"/>
                  </a:lnTo>
                  <a:lnTo>
                    <a:pt x="27" y="0"/>
                  </a:lnTo>
                  <a:lnTo>
                    <a:pt x="72" y="37"/>
                  </a:lnTo>
                  <a:lnTo>
                    <a:pt x="64" y="45"/>
                  </a:lnTo>
                  <a:lnTo>
                    <a:pt x="48" y="31"/>
                  </a:lnTo>
                  <a:lnTo>
                    <a:pt x="11" y="7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8" name="Freeform 155">
              <a:extLst>
                <a:ext uri="{FF2B5EF4-FFF2-40B4-BE49-F238E27FC236}">
                  <a16:creationId xmlns:a16="http://schemas.microsoft.com/office/drawing/2014/main" id="{C18B0214-2DF8-4AED-A2AE-A2FD9149FC2C}"/>
                </a:ext>
              </a:extLst>
            </p:cNvPr>
            <p:cNvSpPr>
              <a:spLocks noChangeArrowheads="1"/>
            </p:cNvSpPr>
            <p:nvPr/>
          </p:nvSpPr>
          <p:spPr bwMode="auto">
            <a:xfrm>
              <a:off x="4540250" y="4410075"/>
              <a:ext cx="23813" cy="28575"/>
            </a:xfrm>
            <a:custGeom>
              <a:avLst/>
              <a:gdLst>
                <a:gd name="T0" fmla="*/ 5581 w 64"/>
                <a:gd name="T1" fmla="*/ 17859 h 80"/>
                <a:gd name="T2" fmla="*/ 11534 w 64"/>
                <a:gd name="T3" fmla="*/ 20717 h 80"/>
                <a:gd name="T4" fmla="*/ 16744 w 64"/>
                <a:gd name="T5" fmla="*/ 16788 h 80"/>
                <a:gd name="T6" fmla="*/ 11534 w 64"/>
                <a:gd name="T7" fmla="*/ 15002 h 80"/>
                <a:gd name="T8" fmla="*/ 8558 w 64"/>
                <a:gd name="T9" fmla="*/ 15002 h 80"/>
                <a:gd name="T10" fmla="*/ 0 w 64"/>
                <a:gd name="T11" fmla="*/ 9287 h 80"/>
                <a:gd name="T12" fmla="*/ 8558 w 64"/>
                <a:gd name="T13" fmla="*/ 714 h 80"/>
                <a:gd name="T14" fmla="*/ 19720 w 64"/>
                <a:gd name="T15" fmla="*/ 7501 h 80"/>
                <a:gd name="T16" fmla="*/ 14511 w 64"/>
                <a:gd name="T17" fmla="*/ 8215 h 80"/>
                <a:gd name="T18" fmla="*/ 8558 w 64"/>
                <a:gd name="T19" fmla="*/ 5358 h 80"/>
                <a:gd name="T20" fmla="*/ 4837 w 64"/>
                <a:gd name="T21" fmla="*/ 9287 h 80"/>
                <a:gd name="T22" fmla="*/ 7814 w 64"/>
                <a:gd name="T23" fmla="*/ 11073 h 80"/>
                <a:gd name="T24" fmla="*/ 14511 w 64"/>
                <a:gd name="T25" fmla="*/ 12144 h 80"/>
                <a:gd name="T26" fmla="*/ 22697 w 64"/>
                <a:gd name="T27" fmla="*/ 17859 h 80"/>
                <a:gd name="T28" fmla="*/ 13767 w 64"/>
                <a:gd name="T29" fmla="*/ 27146 h 80"/>
                <a:gd name="T30" fmla="*/ 1860 w 64"/>
                <a:gd name="T31" fmla="*/ 20717 h 80"/>
                <a:gd name="T32" fmla="*/ 5581 w 64"/>
                <a:gd name="T33" fmla="*/ 17859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4" h="80">
                  <a:moveTo>
                    <a:pt x="15" y="50"/>
                  </a:moveTo>
                  <a:cubicBezTo>
                    <a:pt x="15" y="53"/>
                    <a:pt x="18" y="60"/>
                    <a:pt x="31" y="58"/>
                  </a:cubicBezTo>
                  <a:cubicBezTo>
                    <a:pt x="39" y="58"/>
                    <a:pt x="45" y="55"/>
                    <a:pt x="45" y="47"/>
                  </a:cubicBezTo>
                  <a:cubicBezTo>
                    <a:pt x="45" y="42"/>
                    <a:pt x="39" y="42"/>
                    <a:pt x="31" y="42"/>
                  </a:cubicBezTo>
                  <a:lnTo>
                    <a:pt x="23" y="42"/>
                  </a:lnTo>
                  <a:cubicBezTo>
                    <a:pt x="13" y="42"/>
                    <a:pt x="2" y="39"/>
                    <a:pt x="0" y="26"/>
                  </a:cubicBezTo>
                  <a:cubicBezTo>
                    <a:pt x="0" y="18"/>
                    <a:pt x="0" y="5"/>
                    <a:pt x="23" y="2"/>
                  </a:cubicBezTo>
                  <a:cubicBezTo>
                    <a:pt x="45" y="0"/>
                    <a:pt x="53" y="13"/>
                    <a:pt x="53" y="21"/>
                  </a:cubicBezTo>
                  <a:lnTo>
                    <a:pt x="39" y="23"/>
                  </a:lnTo>
                  <a:cubicBezTo>
                    <a:pt x="39" y="21"/>
                    <a:pt x="37" y="13"/>
                    <a:pt x="23" y="15"/>
                  </a:cubicBezTo>
                  <a:cubicBezTo>
                    <a:pt x="18" y="15"/>
                    <a:pt x="13" y="18"/>
                    <a:pt x="13" y="26"/>
                  </a:cubicBezTo>
                  <a:cubicBezTo>
                    <a:pt x="13" y="31"/>
                    <a:pt x="18" y="31"/>
                    <a:pt x="21" y="31"/>
                  </a:cubicBezTo>
                  <a:lnTo>
                    <a:pt x="39" y="34"/>
                  </a:lnTo>
                  <a:cubicBezTo>
                    <a:pt x="50" y="34"/>
                    <a:pt x="58" y="37"/>
                    <a:pt x="61" y="50"/>
                  </a:cubicBezTo>
                  <a:cubicBezTo>
                    <a:pt x="63" y="71"/>
                    <a:pt x="42" y="74"/>
                    <a:pt x="37" y="76"/>
                  </a:cubicBezTo>
                  <a:cubicBezTo>
                    <a:pt x="13" y="79"/>
                    <a:pt x="5" y="66"/>
                    <a:pt x="5" y="58"/>
                  </a:cubicBezTo>
                  <a:lnTo>
                    <a:pt x="15" y="5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69" name="Freeform 156">
              <a:extLst>
                <a:ext uri="{FF2B5EF4-FFF2-40B4-BE49-F238E27FC236}">
                  <a16:creationId xmlns:a16="http://schemas.microsoft.com/office/drawing/2014/main" id="{0736938C-579A-49C6-8EFE-9A675B587AED}"/>
                </a:ext>
              </a:extLst>
            </p:cNvPr>
            <p:cNvSpPr>
              <a:spLocks noChangeArrowheads="1"/>
            </p:cNvSpPr>
            <p:nvPr/>
          </p:nvSpPr>
          <p:spPr bwMode="auto">
            <a:xfrm>
              <a:off x="4479925" y="4425950"/>
              <a:ext cx="31750" cy="31750"/>
            </a:xfrm>
            <a:custGeom>
              <a:avLst/>
              <a:gdLst>
                <a:gd name="T0" fmla="*/ 25616 w 88"/>
                <a:gd name="T1" fmla="*/ 9599 h 86"/>
                <a:gd name="T2" fmla="*/ 20926 w 88"/>
                <a:gd name="T3" fmla="*/ 27320 h 86"/>
                <a:gd name="T4" fmla="*/ 4690 w 88"/>
                <a:gd name="T5" fmla="*/ 21413 h 86"/>
                <a:gd name="T6" fmla="*/ 9381 w 88"/>
                <a:gd name="T7" fmla="*/ 4061 h 86"/>
                <a:gd name="T8" fmla="*/ 25616 w 88"/>
                <a:gd name="T9" fmla="*/ 9599 h 86"/>
                <a:gd name="T10" fmla="*/ 22009 w 88"/>
                <a:gd name="T11" fmla="*/ 12552 h 86"/>
                <a:gd name="T12" fmla="*/ 12267 w 88"/>
                <a:gd name="T13" fmla="*/ 7753 h 86"/>
                <a:gd name="T14" fmla="*/ 10463 w 88"/>
                <a:gd name="T15" fmla="*/ 18459 h 86"/>
                <a:gd name="T16" fmla="*/ 19844 w 88"/>
                <a:gd name="T17" fmla="*/ 23259 h 86"/>
                <a:gd name="T18" fmla="*/ 22009 w 88"/>
                <a:gd name="T19" fmla="*/ 12552 h 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8" h="86">
                  <a:moveTo>
                    <a:pt x="71" y="26"/>
                  </a:moveTo>
                  <a:cubicBezTo>
                    <a:pt x="87" y="56"/>
                    <a:pt x="66" y="69"/>
                    <a:pt x="58" y="74"/>
                  </a:cubicBezTo>
                  <a:cubicBezTo>
                    <a:pt x="50" y="79"/>
                    <a:pt x="26" y="85"/>
                    <a:pt x="13" y="58"/>
                  </a:cubicBezTo>
                  <a:cubicBezTo>
                    <a:pt x="0" y="29"/>
                    <a:pt x="18" y="13"/>
                    <a:pt x="26" y="11"/>
                  </a:cubicBezTo>
                  <a:cubicBezTo>
                    <a:pt x="34" y="5"/>
                    <a:pt x="58" y="0"/>
                    <a:pt x="71" y="26"/>
                  </a:cubicBezTo>
                  <a:close/>
                  <a:moveTo>
                    <a:pt x="61" y="34"/>
                  </a:moveTo>
                  <a:cubicBezTo>
                    <a:pt x="53" y="18"/>
                    <a:pt x="40" y="18"/>
                    <a:pt x="34" y="21"/>
                  </a:cubicBezTo>
                  <a:cubicBezTo>
                    <a:pt x="26" y="24"/>
                    <a:pt x="21" y="34"/>
                    <a:pt x="29" y="50"/>
                  </a:cubicBezTo>
                  <a:cubicBezTo>
                    <a:pt x="37" y="66"/>
                    <a:pt x="47" y="66"/>
                    <a:pt x="55" y="63"/>
                  </a:cubicBezTo>
                  <a:cubicBezTo>
                    <a:pt x="63" y="61"/>
                    <a:pt x="69" y="50"/>
                    <a:pt x="61" y="3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0" name="Freeform 157">
              <a:extLst>
                <a:ext uri="{FF2B5EF4-FFF2-40B4-BE49-F238E27FC236}">
                  <a16:creationId xmlns:a16="http://schemas.microsoft.com/office/drawing/2014/main" id="{B013C991-6499-4FE7-AB7E-F7C328BBB6AE}"/>
                </a:ext>
              </a:extLst>
            </p:cNvPr>
            <p:cNvSpPr>
              <a:spLocks noChangeArrowheads="1"/>
            </p:cNvSpPr>
            <p:nvPr/>
          </p:nvSpPr>
          <p:spPr bwMode="auto">
            <a:xfrm>
              <a:off x="4452938" y="4446588"/>
              <a:ext cx="31750" cy="30162"/>
            </a:xfrm>
            <a:custGeom>
              <a:avLst/>
              <a:gdLst>
                <a:gd name="T0" fmla="*/ 0 w 89"/>
                <a:gd name="T1" fmla="*/ 13129 h 85"/>
                <a:gd name="T2" fmla="*/ 8562 w 89"/>
                <a:gd name="T3" fmla="*/ 4613 h 85"/>
                <a:gd name="T4" fmla="*/ 18907 w 89"/>
                <a:gd name="T5" fmla="*/ 3548 h 85"/>
                <a:gd name="T6" fmla="*/ 21048 w 89"/>
                <a:gd name="T7" fmla="*/ 10291 h 85"/>
                <a:gd name="T8" fmla="*/ 27469 w 89"/>
                <a:gd name="T9" fmla="*/ 12065 h 85"/>
                <a:gd name="T10" fmla="*/ 31393 w 89"/>
                <a:gd name="T11" fmla="*/ 14904 h 85"/>
                <a:gd name="T12" fmla="*/ 31393 w 89"/>
                <a:gd name="T13" fmla="*/ 14904 h 85"/>
                <a:gd name="T14" fmla="*/ 27469 w 89"/>
                <a:gd name="T15" fmla="*/ 18807 h 85"/>
                <a:gd name="T16" fmla="*/ 23545 w 89"/>
                <a:gd name="T17" fmla="*/ 15968 h 85"/>
                <a:gd name="T18" fmla="*/ 18194 w 89"/>
                <a:gd name="T19" fmla="*/ 15968 h 85"/>
                <a:gd name="T20" fmla="*/ 14270 w 89"/>
                <a:gd name="T21" fmla="*/ 19517 h 85"/>
                <a:gd name="T22" fmla="*/ 21048 w 89"/>
                <a:gd name="T23" fmla="*/ 26259 h 85"/>
                <a:gd name="T24" fmla="*/ 17124 w 89"/>
                <a:gd name="T25" fmla="*/ 29807 h 85"/>
                <a:gd name="T26" fmla="*/ 0 w 89"/>
                <a:gd name="T27" fmla="*/ 13129 h 85"/>
                <a:gd name="T28" fmla="*/ 15340 w 89"/>
                <a:gd name="T29" fmla="*/ 12065 h 85"/>
                <a:gd name="T30" fmla="*/ 15340 w 89"/>
                <a:gd name="T31" fmla="*/ 7452 h 85"/>
                <a:gd name="T32" fmla="*/ 10346 w 89"/>
                <a:gd name="T33" fmla="*/ 7452 h 85"/>
                <a:gd name="T34" fmla="*/ 5708 w 89"/>
                <a:gd name="T35" fmla="*/ 12065 h 85"/>
                <a:gd name="T36" fmla="*/ 10346 w 89"/>
                <a:gd name="T37" fmla="*/ 16678 h 85"/>
                <a:gd name="T38" fmla="*/ 15340 w 89"/>
                <a:gd name="T39" fmla="*/ 12065 h 8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89" h="85">
                  <a:moveTo>
                    <a:pt x="0" y="37"/>
                  </a:moveTo>
                  <a:lnTo>
                    <a:pt x="24" y="13"/>
                  </a:lnTo>
                  <a:cubicBezTo>
                    <a:pt x="37" y="0"/>
                    <a:pt x="48" y="7"/>
                    <a:pt x="53" y="10"/>
                  </a:cubicBezTo>
                  <a:cubicBezTo>
                    <a:pt x="59" y="15"/>
                    <a:pt x="61" y="23"/>
                    <a:pt x="59" y="29"/>
                  </a:cubicBezTo>
                  <a:cubicBezTo>
                    <a:pt x="64" y="26"/>
                    <a:pt x="69" y="26"/>
                    <a:pt x="77" y="34"/>
                  </a:cubicBezTo>
                  <a:cubicBezTo>
                    <a:pt x="85" y="42"/>
                    <a:pt x="85" y="42"/>
                    <a:pt x="88" y="42"/>
                  </a:cubicBezTo>
                  <a:lnTo>
                    <a:pt x="77" y="53"/>
                  </a:lnTo>
                  <a:cubicBezTo>
                    <a:pt x="74" y="50"/>
                    <a:pt x="72" y="50"/>
                    <a:pt x="66" y="45"/>
                  </a:cubicBezTo>
                  <a:cubicBezTo>
                    <a:pt x="59" y="39"/>
                    <a:pt x="56" y="37"/>
                    <a:pt x="51" y="45"/>
                  </a:cubicBezTo>
                  <a:lnTo>
                    <a:pt x="40" y="55"/>
                  </a:lnTo>
                  <a:lnTo>
                    <a:pt x="59" y="74"/>
                  </a:lnTo>
                  <a:lnTo>
                    <a:pt x="48" y="84"/>
                  </a:lnTo>
                  <a:lnTo>
                    <a:pt x="0" y="37"/>
                  </a:lnTo>
                  <a:close/>
                  <a:moveTo>
                    <a:pt x="43" y="34"/>
                  </a:moveTo>
                  <a:cubicBezTo>
                    <a:pt x="48" y="29"/>
                    <a:pt x="48" y="23"/>
                    <a:pt x="43" y="21"/>
                  </a:cubicBezTo>
                  <a:cubicBezTo>
                    <a:pt x="40" y="18"/>
                    <a:pt x="35" y="15"/>
                    <a:pt x="29" y="21"/>
                  </a:cubicBezTo>
                  <a:lnTo>
                    <a:pt x="16" y="34"/>
                  </a:lnTo>
                  <a:lnTo>
                    <a:pt x="29" y="47"/>
                  </a:lnTo>
                  <a:lnTo>
                    <a:pt x="43" y="3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1" name="Freeform 158">
              <a:extLst>
                <a:ext uri="{FF2B5EF4-FFF2-40B4-BE49-F238E27FC236}">
                  <a16:creationId xmlns:a16="http://schemas.microsoft.com/office/drawing/2014/main" id="{D2B8B028-0F4F-4C18-9E1D-3DDB63FE8F3D}"/>
                </a:ext>
              </a:extLst>
            </p:cNvPr>
            <p:cNvSpPr>
              <a:spLocks noChangeArrowheads="1"/>
            </p:cNvSpPr>
            <p:nvPr/>
          </p:nvSpPr>
          <p:spPr bwMode="auto">
            <a:xfrm>
              <a:off x="4621213" y="4670425"/>
              <a:ext cx="30162" cy="31750"/>
            </a:xfrm>
            <a:custGeom>
              <a:avLst/>
              <a:gdLst>
                <a:gd name="T0" fmla="*/ 13446 w 83"/>
                <a:gd name="T1" fmla="*/ 2886 h 88"/>
                <a:gd name="T2" fmla="*/ 18170 w 83"/>
                <a:gd name="T3" fmla="*/ 0 h 88"/>
                <a:gd name="T4" fmla="*/ 29799 w 83"/>
                <a:gd name="T5" fmla="*/ 20926 h 88"/>
                <a:gd name="T6" fmla="*/ 25074 w 83"/>
                <a:gd name="T7" fmla="*/ 23813 h 88"/>
                <a:gd name="T8" fmla="*/ 7631 w 83"/>
                <a:gd name="T9" fmla="*/ 13349 h 88"/>
                <a:gd name="T10" fmla="*/ 7631 w 83"/>
                <a:gd name="T11" fmla="*/ 13349 h 88"/>
                <a:gd name="T12" fmla="*/ 16353 w 83"/>
                <a:gd name="T13" fmla="*/ 28503 h 88"/>
                <a:gd name="T14" fmla="*/ 12356 w 83"/>
                <a:gd name="T15" fmla="*/ 31389 h 88"/>
                <a:gd name="T16" fmla="*/ 0 w 83"/>
                <a:gd name="T17" fmla="*/ 9381 h 88"/>
                <a:gd name="T18" fmla="*/ 4724 w 83"/>
                <a:gd name="T19" fmla="*/ 7577 h 88"/>
                <a:gd name="T20" fmla="*/ 22167 w 83"/>
                <a:gd name="T21" fmla="*/ 17318 h 88"/>
                <a:gd name="T22" fmla="*/ 22167 w 83"/>
                <a:gd name="T23" fmla="*/ 17318 h 88"/>
                <a:gd name="T24" fmla="*/ 13446 w 83"/>
                <a:gd name="T25" fmla="*/ 2886 h 8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3" h="88">
                  <a:moveTo>
                    <a:pt x="37" y="8"/>
                  </a:moveTo>
                  <a:lnTo>
                    <a:pt x="50" y="0"/>
                  </a:lnTo>
                  <a:lnTo>
                    <a:pt x="82" y="58"/>
                  </a:lnTo>
                  <a:lnTo>
                    <a:pt x="69" y="66"/>
                  </a:lnTo>
                  <a:lnTo>
                    <a:pt x="21" y="37"/>
                  </a:lnTo>
                  <a:lnTo>
                    <a:pt x="45" y="79"/>
                  </a:lnTo>
                  <a:lnTo>
                    <a:pt x="34" y="87"/>
                  </a:lnTo>
                  <a:lnTo>
                    <a:pt x="0" y="26"/>
                  </a:lnTo>
                  <a:lnTo>
                    <a:pt x="13" y="21"/>
                  </a:lnTo>
                  <a:lnTo>
                    <a:pt x="61" y="48"/>
                  </a:lnTo>
                  <a:lnTo>
                    <a:pt x="37" y="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2" name="Freeform 159">
              <a:extLst>
                <a:ext uri="{FF2B5EF4-FFF2-40B4-BE49-F238E27FC236}">
                  <a16:creationId xmlns:a16="http://schemas.microsoft.com/office/drawing/2014/main" id="{9FDEAA2F-D328-4A40-96F2-F4C638365406}"/>
                </a:ext>
              </a:extLst>
            </p:cNvPr>
            <p:cNvSpPr>
              <a:spLocks noChangeArrowheads="1"/>
            </p:cNvSpPr>
            <p:nvPr/>
          </p:nvSpPr>
          <p:spPr bwMode="auto">
            <a:xfrm>
              <a:off x="4643438" y="4654550"/>
              <a:ext cx="31750" cy="31750"/>
            </a:xfrm>
            <a:custGeom>
              <a:avLst/>
              <a:gdLst>
                <a:gd name="T0" fmla="*/ 0 w 86"/>
                <a:gd name="T1" fmla="*/ 11814 h 86"/>
                <a:gd name="T2" fmla="*/ 8860 w 86"/>
                <a:gd name="T3" fmla="*/ 5169 h 86"/>
                <a:gd name="T4" fmla="*/ 24366 w 86"/>
                <a:gd name="T5" fmla="*/ 8122 h 86"/>
                <a:gd name="T6" fmla="*/ 24366 w 86"/>
                <a:gd name="T7" fmla="*/ 24735 h 86"/>
                <a:gd name="T8" fmla="*/ 15875 w 86"/>
                <a:gd name="T9" fmla="*/ 31381 h 86"/>
                <a:gd name="T10" fmla="*/ 0 w 86"/>
                <a:gd name="T11" fmla="*/ 11814 h 86"/>
                <a:gd name="T12" fmla="*/ 16613 w 86"/>
                <a:gd name="T13" fmla="*/ 24735 h 86"/>
                <a:gd name="T14" fmla="*/ 20674 w 86"/>
                <a:gd name="T15" fmla="*/ 21782 h 86"/>
                <a:gd name="T16" fmla="*/ 19567 w 86"/>
                <a:gd name="T17" fmla="*/ 11814 h 86"/>
                <a:gd name="T18" fmla="*/ 9968 w 86"/>
                <a:gd name="T19" fmla="*/ 8860 h 86"/>
                <a:gd name="T20" fmla="*/ 5907 w 86"/>
                <a:gd name="T21" fmla="*/ 11814 h 86"/>
                <a:gd name="T22" fmla="*/ 16613 w 86"/>
                <a:gd name="T23" fmla="*/ 24735 h 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6" h="86">
                  <a:moveTo>
                    <a:pt x="0" y="32"/>
                  </a:moveTo>
                  <a:lnTo>
                    <a:pt x="24" y="14"/>
                  </a:lnTo>
                  <a:cubicBezTo>
                    <a:pt x="43" y="0"/>
                    <a:pt x="58" y="11"/>
                    <a:pt x="66" y="22"/>
                  </a:cubicBezTo>
                  <a:cubicBezTo>
                    <a:pt x="74" y="32"/>
                    <a:pt x="85" y="53"/>
                    <a:pt x="66" y="67"/>
                  </a:cubicBezTo>
                  <a:lnTo>
                    <a:pt x="43" y="85"/>
                  </a:lnTo>
                  <a:lnTo>
                    <a:pt x="0" y="32"/>
                  </a:lnTo>
                  <a:close/>
                  <a:moveTo>
                    <a:pt x="45" y="67"/>
                  </a:moveTo>
                  <a:lnTo>
                    <a:pt x="56" y="59"/>
                  </a:lnTo>
                  <a:cubicBezTo>
                    <a:pt x="64" y="51"/>
                    <a:pt x="61" y="40"/>
                    <a:pt x="53" y="32"/>
                  </a:cubicBezTo>
                  <a:cubicBezTo>
                    <a:pt x="40" y="16"/>
                    <a:pt x="32" y="22"/>
                    <a:pt x="27" y="24"/>
                  </a:cubicBezTo>
                  <a:lnTo>
                    <a:pt x="16" y="32"/>
                  </a:lnTo>
                  <a:lnTo>
                    <a:pt x="45" y="6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3" name="Freeform 160">
              <a:extLst>
                <a:ext uri="{FF2B5EF4-FFF2-40B4-BE49-F238E27FC236}">
                  <a16:creationId xmlns:a16="http://schemas.microsoft.com/office/drawing/2014/main" id="{ED9ADEF2-84EC-4804-B60D-5D763D3E7BC1}"/>
                </a:ext>
              </a:extLst>
            </p:cNvPr>
            <p:cNvSpPr>
              <a:spLocks noChangeArrowheads="1"/>
            </p:cNvSpPr>
            <p:nvPr/>
          </p:nvSpPr>
          <p:spPr bwMode="auto">
            <a:xfrm>
              <a:off x="4662488" y="4646613"/>
              <a:ext cx="22225" cy="20637"/>
            </a:xfrm>
            <a:custGeom>
              <a:avLst/>
              <a:gdLst>
                <a:gd name="T0" fmla="*/ 21867 w 62"/>
                <a:gd name="T1" fmla="*/ 16583 h 56"/>
                <a:gd name="T2" fmla="*/ 18282 w 62"/>
                <a:gd name="T3" fmla="*/ 20268 h 56"/>
                <a:gd name="T4" fmla="*/ 0 w 62"/>
                <a:gd name="T5" fmla="*/ 3685 h 56"/>
                <a:gd name="T6" fmla="*/ 2868 w 62"/>
                <a:gd name="T7" fmla="*/ 0 h 56"/>
                <a:gd name="T8" fmla="*/ 21867 w 62"/>
                <a:gd name="T9" fmla="*/ 16583 h 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56">
                  <a:moveTo>
                    <a:pt x="61" y="45"/>
                  </a:moveTo>
                  <a:lnTo>
                    <a:pt x="51" y="55"/>
                  </a:lnTo>
                  <a:lnTo>
                    <a:pt x="0" y="10"/>
                  </a:lnTo>
                  <a:lnTo>
                    <a:pt x="8" y="0"/>
                  </a:lnTo>
                  <a:lnTo>
                    <a:pt x="61" y="4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4" name="Freeform 161">
              <a:extLst>
                <a:ext uri="{FF2B5EF4-FFF2-40B4-BE49-F238E27FC236}">
                  <a16:creationId xmlns:a16="http://schemas.microsoft.com/office/drawing/2014/main" id="{21460971-34CE-4416-BDB1-1DCA067FE617}"/>
                </a:ext>
              </a:extLst>
            </p:cNvPr>
            <p:cNvSpPr>
              <a:spLocks noChangeArrowheads="1"/>
            </p:cNvSpPr>
            <p:nvPr/>
          </p:nvSpPr>
          <p:spPr bwMode="auto">
            <a:xfrm>
              <a:off x="4665663" y="4465638"/>
              <a:ext cx="31750" cy="30162"/>
            </a:xfrm>
            <a:custGeom>
              <a:avLst/>
              <a:gdLst>
                <a:gd name="T0" fmla="*/ 27320 w 86"/>
                <a:gd name="T1" fmla="*/ 17080 h 83"/>
                <a:gd name="T2" fmla="*/ 19567 w 86"/>
                <a:gd name="T3" fmla="*/ 6541 h 83"/>
                <a:gd name="T4" fmla="*/ 15875 w 86"/>
                <a:gd name="T5" fmla="*/ 9448 h 83"/>
                <a:gd name="T6" fmla="*/ 22520 w 86"/>
                <a:gd name="T7" fmla="*/ 18897 h 83"/>
                <a:gd name="T8" fmla="*/ 19567 w 86"/>
                <a:gd name="T9" fmla="*/ 21804 h 83"/>
                <a:gd name="T10" fmla="*/ 11814 w 86"/>
                <a:gd name="T11" fmla="*/ 12356 h 83"/>
                <a:gd name="T12" fmla="*/ 7015 w 86"/>
                <a:gd name="T13" fmla="*/ 16353 h 83"/>
                <a:gd name="T14" fmla="*/ 14767 w 86"/>
                <a:gd name="T15" fmla="*/ 26891 h 83"/>
                <a:gd name="T16" fmla="*/ 11814 w 86"/>
                <a:gd name="T17" fmla="*/ 29799 h 83"/>
                <a:gd name="T18" fmla="*/ 0 w 86"/>
                <a:gd name="T19" fmla="*/ 15263 h 83"/>
                <a:gd name="T20" fmla="*/ 19567 w 86"/>
                <a:gd name="T21" fmla="*/ 0 h 83"/>
                <a:gd name="T22" fmla="*/ 31381 w 86"/>
                <a:gd name="T23" fmla="*/ 14173 h 83"/>
                <a:gd name="T24" fmla="*/ 27320 w 86"/>
                <a:gd name="T25" fmla="*/ 17080 h 8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6" h="83">
                  <a:moveTo>
                    <a:pt x="74" y="47"/>
                  </a:moveTo>
                  <a:lnTo>
                    <a:pt x="53" y="18"/>
                  </a:lnTo>
                  <a:lnTo>
                    <a:pt x="43" y="26"/>
                  </a:lnTo>
                  <a:lnTo>
                    <a:pt x="61" y="52"/>
                  </a:lnTo>
                  <a:lnTo>
                    <a:pt x="53" y="60"/>
                  </a:lnTo>
                  <a:lnTo>
                    <a:pt x="32" y="34"/>
                  </a:lnTo>
                  <a:lnTo>
                    <a:pt x="19" y="45"/>
                  </a:lnTo>
                  <a:lnTo>
                    <a:pt x="40" y="74"/>
                  </a:lnTo>
                  <a:lnTo>
                    <a:pt x="32" y="82"/>
                  </a:lnTo>
                  <a:lnTo>
                    <a:pt x="0" y="42"/>
                  </a:lnTo>
                  <a:lnTo>
                    <a:pt x="53" y="0"/>
                  </a:lnTo>
                  <a:lnTo>
                    <a:pt x="85" y="39"/>
                  </a:lnTo>
                  <a:lnTo>
                    <a:pt x="74" y="4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5" name="Freeform 162">
              <a:extLst>
                <a:ext uri="{FF2B5EF4-FFF2-40B4-BE49-F238E27FC236}">
                  <a16:creationId xmlns:a16="http://schemas.microsoft.com/office/drawing/2014/main" id="{DB9EEE36-3FC4-45FE-9651-57C5F3A83303}"/>
                </a:ext>
              </a:extLst>
            </p:cNvPr>
            <p:cNvSpPr>
              <a:spLocks noChangeArrowheads="1"/>
            </p:cNvSpPr>
            <p:nvPr/>
          </p:nvSpPr>
          <p:spPr bwMode="auto">
            <a:xfrm>
              <a:off x="4475163" y="4665663"/>
              <a:ext cx="33337" cy="33337"/>
            </a:xfrm>
            <a:custGeom>
              <a:avLst/>
              <a:gdLst>
                <a:gd name="T0" fmla="*/ 26010 w 91"/>
                <a:gd name="T1" fmla="*/ 23079 h 91"/>
                <a:gd name="T2" fmla="*/ 8426 w 91"/>
                <a:gd name="T3" fmla="*/ 27109 h 91"/>
                <a:gd name="T4" fmla="*/ 6594 w 91"/>
                <a:gd name="T5" fmla="*/ 9525 h 91"/>
                <a:gd name="T6" fmla="*/ 24178 w 91"/>
                <a:gd name="T7" fmla="*/ 5495 h 91"/>
                <a:gd name="T8" fmla="*/ 26010 w 91"/>
                <a:gd name="T9" fmla="*/ 23079 h 91"/>
                <a:gd name="T10" fmla="*/ 21980 w 91"/>
                <a:gd name="T11" fmla="*/ 20149 h 91"/>
                <a:gd name="T12" fmla="*/ 21248 w 91"/>
                <a:gd name="T13" fmla="*/ 9525 h 91"/>
                <a:gd name="T14" fmla="*/ 10624 w 91"/>
                <a:gd name="T15" fmla="*/ 12456 h 91"/>
                <a:gd name="T16" fmla="*/ 11357 w 91"/>
                <a:gd name="T17" fmla="*/ 23079 h 91"/>
                <a:gd name="T18" fmla="*/ 21980 w 91"/>
                <a:gd name="T19" fmla="*/ 20149 h 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1" h="91">
                  <a:moveTo>
                    <a:pt x="71" y="63"/>
                  </a:moveTo>
                  <a:cubicBezTo>
                    <a:pt x="53" y="90"/>
                    <a:pt x="31" y="79"/>
                    <a:pt x="23" y="74"/>
                  </a:cubicBezTo>
                  <a:cubicBezTo>
                    <a:pt x="15" y="68"/>
                    <a:pt x="0" y="53"/>
                    <a:pt x="18" y="26"/>
                  </a:cubicBezTo>
                  <a:cubicBezTo>
                    <a:pt x="34" y="0"/>
                    <a:pt x="58" y="10"/>
                    <a:pt x="66" y="15"/>
                  </a:cubicBezTo>
                  <a:cubicBezTo>
                    <a:pt x="74" y="21"/>
                    <a:pt x="90" y="37"/>
                    <a:pt x="71" y="63"/>
                  </a:cubicBezTo>
                  <a:close/>
                  <a:moveTo>
                    <a:pt x="60" y="55"/>
                  </a:moveTo>
                  <a:cubicBezTo>
                    <a:pt x="70" y="39"/>
                    <a:pt x="66" y="29"/>
                    <a:pt x="58" y="26"/>
                  </a:cubicBezTo>
                  <a:cubicBezTo>
                    <a:pt x="53" y="21"/>
                    <a:pt x="39" y="18"/>
                    <a:pt x="29" y="34"/>
                  </a:cubicBezTo>
                  <a:cubicBezTo>
                    <a:pt x="18" y="50"/>
                    <a:pt x="23" y="61"/>
                    <a:pt x="31" y="63"/>
                  </a:cubicBezTo>
                  <a:cubicBezTo>
                    <a:pt x="37" y="68"/>
                    <a:pt x="49" y="71"/>
                    <a:pt x="60" y="55"/>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6" name="Freeform 163">
              <a:extLst>
                <a:ext uri="{FF2B5EF4-FFF2-40B4-BE49-F238E27FC236}">
                  <a16:creationId xmlns:a16="http://schemas.microsoft.com/office/drawing/2014/main" id="{01146AEE-F071-4F3D-959A-D00DB4324483}"/>
                </a:ext>
              </a:extLst>
            </p:cNvPr>
            <p:cNvSpPr>
              <a:spLocks noChangeArrowheads="1"/>
            </p:cNvSpPr>
            <p:nvPr/>
          </p:nvSpPr>
          <p:spPr bwMode="auto">
            <a:xfrm>
              <a:off x="4508500" y="4678363"/>
              <a:ext cx="20638" cy="26987"/>
            </a:xfrm>
            <a:custGeom>
              <a:avLst/>
              <a:gdLst>
                <a:gd name="T0" fmla="*/ 15741 w 59"/>
                <a:gd name="T1" fmla="*/ 5757 h 75"/>
                <a:gd name="T2" fmla="*/ 20288 w 59"/>
                <a:gd name="T3" fmla="*/ 7556 h 75"/>
                <a:gd name="T4" fmla="*/ 4547 w 59"/>
                <a:gd name="T5" fmla="*/ 26627 h 75"/>
                <a:gd name="T6" fmla="*/ 0 w 59"/>
                <a:gd name="T7" fmla="*/ 25548 h 75"/>
                <a:gd name="T8" fmla="*/ 1049 w 59"/>
                <a:gd name="T9" fmla="*/ 0 h 75"/>
                <a:gd name="T10" fmla="*/ 6646 w 59"/>
                <a:gd name="T11" fmla="*/ 1799 h 75"/>
                <a:gd name="T12" fmla="*/ 4547 w 59"/>
                <a:gd name="T13" fmla="*/ 20870 h 75"/>
                <a:gd name="T14" fmla="*/ 4547 w 59"/>
                <a:gd name="T15" fmla="*/ 20870 h 75"/>
                <a:gd name="T16" fmla="*/ 15741 w 59"/>
                <a:gd name="T17" fmla="*/ 5757 h 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59" h="75">
                  <a:moveTo>
                    <a:pt x="45" y="16"/>
                  </a:moveTo>
                  <a:lnTo>
                    <a:pt x="58" y="21"/>
                  </a:lnTo>
                  <a:lnTo>
                    <a:pt x="13" y="74"/>
                  </a:lnTo>
                  <a:lnTo>
                    <a:pt x="0" y="71"/>
                  </a:lnTo>
                  <a:lnTo>
                    <a:pt x="3" y="0"/>
                  </a:lnTo>
                  <a:lnTo>
                    <a:pt x="19" y="5"/>
                  </a:lnTo>
                  <a:lnTo>
                    <a:pt x="13" y="58"/>
                  </a:lnTo>
                  <a:lnTo>
                    <a:pt x="45" y="1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7" name="Freeform 164">
              <a:extLst>
                <a:ext uri="{FF2B5EF4-FFF2-40B4-BE49-F238E27FC236}">
                  <a16:creationId xmlns:a16="http://schemas.microsoft.com/office/drawing/2014/main" id="{A425899E-DFE2-42FF-A566-453FBDC5E627}"/>
                </a:ext>
              </a:extLst>
            </p:cNvPr>
            <p:cNvSpPr>
              <a:spLocks noChangeArrowheads="1"/>
            </p:cNvSpPr>
            <p:nvPr/>
          </p:nvSpPr>
          <p:spPr bwMode="auto">
            <a:xfrm>
              <a:off x="4527550" y="4687888"/>
              <a:ext cx="11113" cy="25400"/>
            </a:xfrm>
            <a:custGeom>
              <a:avLst/>
              <a:gdLst>
                <a:gd name="T0" fmla="*/ 4378 w 33"/>
                <a:gd name="T1" fmla="*/ 25032 h 69"/>
                <a:gd name="T2" fmla="*/ 0 w 33"/>
                <a:gd name="T3" fmla="*/ 23191 h 69"/>
                <a:gd name="T4" fmla="*/ 5388 w 33"/>
                <a:gd name="T5" fmla="*/ 0 h 69"/>
                <a:gd name="T6" fmla="*/ 10776 w 33"/>
                <a:gd name="T7" fmla="*/ 736 h 69"/>
                <a:gd name="T8" fmla="*/ 4378 w 33"/>
                <a:gd name="T9" fmla="*/ 25032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69">
                  <a:moveTo>
                    <a:pt x="13" y="68"/>
                  </a:moveTo>
                  <a:lnTo>
                    <a:pt x="0" y="63"/>
                  </a:lnTo>
                  <a:lnTo>
                    <a:pt x="16" y="0"/>
                  </a:lnTo>
                  <a:lnTo>
                    <a:pt x="32" y="2"/>
                  </a:lnTo>
                  <a:lnTo>
                    <a:pt x="13" y="6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8" name="Freeform 165">
              <a:extLst>
                <a:ext uri="{FF2B5EF4-FFF2-40B4-BE49-F238E27FC236}">
                  <a16:creationId xmlns:a16="http://schemas.microsoft.com/office/drawing/2014/main" id="{EE8A5353-416F-401F-BD30-DEBDA6F79B80}"/>
                </a:ext>
              </a:extLst>
            </p:cNvPr>
            <p:cNvSpPr>
              <a:spLocks noChangeArrowheads="1"/>
            </p:cNvSpPr>
            <p:nvPr/>
          </p:nvSpPr>
          <p:spPr bwMode="auto">
            <a:xfrm>
              <a:off x="4565650" y="4689475"/>
              <a:ext cx="26988" cy="25400"/>
            </a:xfrm>
            <a:custGeom>
              <a:avLst/>
              <a:gdLst>
                <a:gd name="T0" fmla="*/ 26618 w 73"/>
                <a:gd name="T1" fmla="*/ 24342 h 72"/>
                <a:gd name="T2" fmla="*/ 21443 w 73"/>
                <a:gd name="T3" fmla="*/ 24342 h 72"/>
                <a:gd name="T4" fmla="*/ 20703 w 73"/>
                <a:gd name="T5" fmla="*/ 4586 h 72"/>
                <a:gd name="T6" fmla="*/ 20703 w 73"/>
                <a:gd name="T7" fmla="*/ 4586 h 72"/>
                <a:gd name="T8" fmla="*/ 16636 w 73"/>
                <a:gd name="T9" fmla="*/ 24342 h 72"/>
                <a:gd name="T10" fmla="*/ 11830 w 73"/>
                <a:gd name="T11" fmla="*/ 25047 h 72"/>
                <a:gd name="T12" fmla="*/ 5915 w 73"/>
                <a:gd name="T13" fmla="*/ 5644 h 72"/>
                <a:gd name="T14" fmla="*/ 5915 w 73"/>
                <a:gd name="T15" fmla="*/ 5644 h 72"/>
                <a:gd name="T16" fmla="*/ 7024 w 73"/>
                <a:gd name="T17" fmla="*/ 25047 h 72"/>
                <a:gd name="T18" fmla="*/ 1848 w 73"/>
                <a:gd name="T19" fmla="*/ 25047 h 72"/>
                <a:gd name="T20" fmla="*/ 0 w 73"/>
                <a:gd name="T21" fmla="*/ 1764 h 72"/>
                <a:gd name="T22" fmla="*/ 7764 w 73"/>
                <a:gd name="T23" fmla="*/ 706 h 72"/>
                <a:gd name="T24" fmla="*/ 13679 w 73"/>
                <a:gd name="T25" fmla="*/ 19403 h 72"/>
                <a:gd name="T26" fmla="*/ 14788 w 73"/>
                <a:gd name="T27" fmla="*/ 19403 h 72"/>
                <a:gd name="T28" fmla="*/ 17746 w 73"/>
                <a:gd name="T29" fmla="*/ 706 h 72"/>
                <a:gd name="T30" fmla="*/ 25509 w 73"/>
                <a:gd name="T31" fmla="*/ 0 h 72"/>
                <a:gd name="T32" fmla="*/ 26618 w 73"/>
                <a:gd name="T33" fmla="*/ 24342 h 7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3" h="72">
                  <a:moveTo>
                    <a:pt x="72" y="69"/>
                  </a:moveTo>
                  <a:lnTo>
                    <a:pt x="58" y="69"/>
                  </a:lnTo>
                  <a:lnTo>
                    <a:pt x="56" y="13"/>
                  </a:lnTo>
                  <a:lnTo>
                    <a:pt x="45" y="69"/>
                  </a:lnTo>
                  <a:lnTo>
                    <a:pt x="32" y="71"/>
                  </a:lnTo>
                  <a:lnTo>
                    <a:pt x="16" y="16"/>
                  </a:lnTo>
                  <a:lnTo>
                    <a:pt x="19" y="71"/>
                  </a:lnTo>
                  <a:lnTo>
                    <a:pt x="5" y="71"/>
                  </a:lnTo>
                  <a:lnTo>
                    <a:pt x="0" y="5"/>
                  </a:lnTo>
                  <a:lnTo>
                    <a:pt x="21" y="2"/>
                  </a:lnTo>
                  <a:lnTo>
                    <a:pt x="37" y="55"/>
                  </a:lnTo>
                  <a:lnTo>
                    <a:pt x="40" y="55"/>
                  </a:lnTo>
                  <a:lnTo>
                    <a:pt x="48" y="2"/>
                  </a:lnTo>
                  <a:lnTo>
                    <a:pt x="69" y="0"/>
                  </a:lnTo>
                  <a:lnTo>
                    <a:pt x="72" y="6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79" name="Freeform 166">
              <a:extLst>
                <a:ext uri="{FF2B5EF4-FFF2-40B4-BE49-F238E27FC236}">
                  <a16:creationId xmlns:a16="http://schemas.microsoft.com/office/drawing/2014/main" id="{B373C053-E10A-40A6-ABF6-C45A6D2F13A0}"/>
                </a:ext>
              </a:extLst>
            </p:cNvPr>
            <p:cNvSpPr>
              <a:spLocks noChangeArrowheads="1"/>
            </p:cNvSpPr>
            <p:nvPr/>
          </p:nvSpPr>
          <p:spPr bwMode="auto">
            <a:xfrm>
              <a:off x="4595813" y="4684713"/>
              <a:ext cx="26987" cy="26987"/>
            </a:xfrm>
            <a:custGeom>
              <a:avLst/>
              <a:gdLst>
                <a:gd name="T0" fmla="*/ 24769 w 73"/>
                <a:gd name="T1" fmla="*/ 14033 h 75"/>
                <a:gd name="T2" fmla="*/ 16636 w 73"/>
                <a:gd name="T3" fmla="*/ 25548 h 75"/>
                <a:gd name="T4" fmla="*/ 8133 w 73"/>
                <a:gd name="T5" fmla="*/ 24468 h 75"/>
                <a:gd name="T6" fmla="*/ 4067 w 73"/>
                <a:gd name="T7" fmla="*/ 19071 h 75"/>
                <a:gd name="T8" fmla="*/ 0 w 73"/>
                <a:gd name="T9" fmla="*/ 3598 h 75"/>
                <a:gd name="T10" fmla="*/ 5176 w 73"/>
                <a:gd name="T11" fmla="*/ 2879 h 75"/>
                <a:gd name="T12" fmla="*/ 8872 w 73"/>
                <a:gd name="T13" fmla="*/ 17991 h 75"/>
                <a:gd name="T14" fmla="*/ 14787 w 73"/>
                <a:gd name="T15" fmla="*/ 21590 h 75"/>
                <a:gd name="T16" fmla="*/ 18854 w 73"/>
                <a:gd name="T17" fmla="*/ 16192 h 75"/>
                <a:gd name="T18" fmla="*/ 14787 w 73"/>
                <a:gd name="T19" fmla="*/ 720 h 75"/>
                <a:gd name="T20" fmla="*/ 19593 w 73"/>
                <a:gd name="T21" fmla="*/ 0 h 75"/>
                <a:gd name="T22" fmla="*/ 24769 w 73"/>
                <a:gd name="T23" fmla="*/ 14033 h 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3" h="75">
                  <a:moveTo>
                    <a:pt x="67" y="39"/>
                  </a:moveTo>
                  <a:cubicBezTo>
                    <a:pt x="72" y="58"/>
                    <a:pt x="61" y="66"/>
                    <a:pt x="45" y="71"/>
                  </a:cubicBezTo>
                  <a:cubicBezTo>
                    <a:pt x="40" y="74"/>
                    <a:pt x="30" y="74"/>
                    <a:pt x="22" y="68"/>
                  </a:cubicBezTo>
                  <a:cubicBezTo>
                    <a:pt x="16" y="66"/>
                    <a:pt x="14" y="60"/>
                    <a:pt x="11" y="53"/>
                  </a:cubicBezTo>
                  <a:lnTo>
                    <a:pt x="0" y="10"/>
                  </a:lnTo>
                  <a:lnTo>
                    <a:pt x="14" y="8"/>
                  </a:lnTo>
                  <a:lnTo>
                    <a:pt x="24" y="50"/>
                  </a:lnTo>
                  <a:cubicBezTo>
                    <a:pt x="27" y="58"/>
                    <a:pt x="32" y="60"/>
                    <a:pt x="40" y="60"/>
                  </a:cubicBezTo>
                  <a:cubicBezTo>
                    <a:pt x="51" y="58"/>
                    <a:pt x="53" y="53"/>
                    <a:pt x="51" y="45"/>
                  </a:cubicBezTo>
                  <a:lnTo>
                    <a:pt x="40" y="2"/>
                  </a:lnTo>
                  <a:lnTo>
                    <a:pt x="53" y="0"/>
                  </a:lnTo>
                  <a:lnTo>
                    <a:pt x="67" y="3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0" name="Freeform 167">
              <a:extLst>
                <a:ext uri="{FF2B5EF4-FFF2-40B4-BE49-F238E27FC236}">
                  <a16:creationId xmlns:a16="http://schemas.microsoft.com/office/drawing/2014/main" id="{D2833136-EABC-407E-95C9-3C5F130D5D4D}"/>
                </a:ext>
              </a:extLst>
            </p:cNvPr>
            <p:cNvSpPr>
              <a:spLocks noChangeArrowheads="1"/>
            </p:cNvSpPr>
            <p:nvPr/>
          </p:nvSpPr>
          <p:spPr bwMode="auto">
            <a:xfrm>
              <a:off x="4432300" y="4470400"/>
              <a:ext cx="23813" cy="28575"/>
            </a:xfrm>
            <a:custGeom>
              <a:avLst/>
              <a:gdLst>
                <a:gd name="T0" fmla="*/ 23447 w 65"/>
                <a:gd name="T1" fmla="*/ 24545 h 78"/>
                <a:gd name="T2" fmla="*/ 20516 w 65"/>
                <a:gd name="T3" fmla="*/ 28209 h 78"/>
                <a:gd name="T4" fmla="*/ 0 w 65"/>
                <a:gd name="T5" fmla="*/ 14654 h 78"/>
                <a:gd name="T6" fmla="*/ 6961 w 65"/>
                <a:gd name="T7" fmla="*/ 5129 h 78"/>
                <a:gd name="T8" fmla="*/ 17585 w 65"/>
                <a:gd name="T9" fmla="*/ 2931 h 78"/>
                <a:gd name="T10" fmla="*/ 19417 w 65"/>
                <a:gd name="T11" fmla="*/ 13555 h 78"/>
                <a:gd name="T12" fmla="*/ 16486 w 65"/>
                <a:gd name="T13" fmla="*/ 18684 h 78"/>
                <a:gd name="T14" fmla="*/ 23447 w 65"/>
                <a:gd name="T15" fmla="*/ 24545 h 78"/>
                <a:gd name="T16" fmla="*/ 15387 w 65"/>
                <a:gd name="T17" fmla="*/ 12822 h 78"/>
                <a:gd name="T18" fmla="*/ 14654 w 65"/>
                <a:gd name="T19" fmla="*/ 6961 h 78"/>
                <a:gd name="T20" fmla="*/ 8792 w 65"/>
                <a:gd name="T21" fmla="*/ 8792 h 78"/>
                <a:gd name="T22" fmla="*/ 6961 w 65"/>
                <a:gd name="T23" fmla="*/ 12822 h 78"/>
                <a:gd name="T24" fmla="*/ 12456 w 65"/>
                <a:gd name="T25" fmla="*/ 16486 h 78"/>
                <a:gd name="T26" fmla="*/ 15387 w 65"/>
                <a:gd name="T27" fmla="*/ 12822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5" h="78">
                  <a:moveTo>
                    <a:pt x="64" y="67"/>
                  </a:moveTo>
                  <a:lnTo>
                    <a:pt x="56" y="77"/>
                  </a:lnTo>
                  <a:lnTo>
                    <a:pt x="0" y="40"/>
                  </a:lnTo>
                  <a:lnTo>
                    <a:pt x="19" y="14"/>
                  </a:lnTo>
                  <a:cubicBezTo>
                    <a:pt x="27" y="3"/>
                    <a:pt x="37" y="0"/>
                    <a:pt x="48" y="8"/>
                  </a:cubicBezTo>
                  <a:cubicBezTo>
                    <a:pt x="53" y="11"/>
                    <a:pt x="64" y="24"/>
                    <a:pt x="53" y="37"/>
                  </a:cubicBezTo>
                  <a:lnTo>
                    <a:pt x="45" y="51"/>
                  </a:lnTo>
                  <a:lnTo>
                    <a:pt x="64" y="67"/>
                  </a:lnTo>
                  <a:close/>
                  <a:moveTo>
                    <a:pt x="42" y="35"/>
                  </a:moveTo>
                  <a:cubicBezTo>
                    <a:pt x="48" y="27"/>
                    <a:pt x="42" y="22"/>
                    <a:pt x="40" y="19"/>
                  </a:cubicBezTo>
                  <a:cubicBezTo>
                    <a:pt x="34" y="16"/>
                    <a:pt x="29" y="16"/>
                    <a:pt x="24" y="24"/>
                  </a:cubicBezTo>
                  <a:lnTo>
                    <a:pt x="19" y="35"/>
                  </a:lnTo>
                  <a:lnTo>
                    <a:pt x="34" y="45"/>
                  </a:lnTo>
                  <a:lnTo>
                    <a:pt x="42" y="35"/>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1" name="Freeform 168">
              <a:extLst>
                <a:ext uri="{FF2B5EF4-FFF2-40B4-BE49-F238E27FC236}">
                  <a16:creationId xmlns:a16="http://schemas.microsoft.com/office/drawing/2014/main" id="{1116A349-58B8-4C81-944B-796F656C1E86}"/>
                </a:ext>
              </a:extLst>
            </p:cNvPr>
            <p:cNvSpPr>
              <a:spLocks noChangeArrowheads="1"/>
            </p:cNvSpPr>
            <p:nvPr/>
          </p:nvSpPr>
          <p:spPr bwMode="auto">
            <a:xfrm>
              <a:off x="4584700" y="4656138"/>
              <a:ext cx="9525" cy="6350"/>
            </a:xfrm>
            <a:custGeom>
              <a:avLst/>
              <a:gdLst>
                <a:gd name="T0" fmla="*/ 1905 w 25"/>
                <a:gd name="T1" fmla="*/ 6016 h 19"/>
                <a:gd name="T2" fmla="*/ 0 w 25"/>
                <a:gd name="T3" fmla="*/ 6016 h 19"/>
                <a:gd name="T4" fmla="*/ 7239 w 25"/>
                <a:gd name="T5" fmla="*/ 1671 h 19"/>
                <a:gd name="T6" fmla="*/ 1905 w 25"/>
                <a:gd name="T7" fmla="*/ 6016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 h="19">
                  <a:moveTo>
                    <a:pt x="5" y="18"/>
                  </a:moveTo>
                  <a:lnTo>
                    <a:pt x="0" y="18"/>
                  </a:lnTo>
                  <a:cubicBezTo>
                    <a:pt x="3" y="10"/>
                    <a:pt x="11" y="0"/>
                    <a:pt x="19" y="5"/>
                  </a:cubicBezTo>
                  <a:cubicBezTo>
                    <a:pt x="24" y="16"/>
                    <a:pt x="11" y="13"/>
                    <a:pt x="5" y="18"/>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2" name="Freeform 169">
              <a:extLst>
                <a:ext uri="{FF2B5EF4-FFF2-40B4-BE49-F238E27FC236}">
                  <a16:creationId xmlns:a16="http://schemas.microsoft.com/office/drawing/2014/main" id="{1DDC3CA7-DA02-47FD-811B-2A1088E734DC}"/>
                </a:ext>
              </a:extLst>
            </p:cNvPr>
            <p:cNvSpPr>
              <a:spLocks noChangeArrowheads="1"/>
            </p:cNvSpPr>
            <p:nvPr/>
          </p:nvSpPr>
          <p:spPr bwMode="auto">
            <a:xfrm>
              <a:off x="4557713" y="4581525"/>
              <a:ext cx="6350" cy="4763"/>
            </a:xfrm>
            <a:custGeom>
              <a:avLst/>
              <a:gdLst>
                <a:gd name="T0" fmla="*/ 6016 w 19"/>
                <a:gd name="T1" fmla="*/ 4366 h 12"/>
                <a:gd name="T2" fmla="*/ 0 w 19"/>
                <a:gd name="T3" fmla="*/ 4366 h 12"/>
                <a:gd name="T4" fmla="*/ 6016 w 19"/>
                <a:gd name="T5" fmla="*/ 2382 h 12"/>
                <a:gd name="T6" fmla="*/ 6016 w 19"/>
                <a:gd name="T7" fmla="*/ 4366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12">
                  <a:moveTo>
                    <a:pt x="18" y="11"/>
                  </a:moveTo>
                  <a:lnTo>
                    <a:pt x="0" y="11"/>
                  </a:lnTo>
                  <a:cubicBezTo>
                    <a:pt x="0" y="0"/>
                    <a:pt x="16" y="0"/>
                    <a:pt x="18" y="6"/>
                  </a:cubicBezTo>
                  <a:lnTo>
                    <a:pt x="18" y="1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3" name="Freeform 170">
              <a:extLst>
                <a:ext uri="{FF2B5EF4-FFF2-40B4-BE49-F238E27FC236}">
                  <a16:creationId xmlns:a16="http://schemas.microsoft.com/office/drawing/2014/main" id="{A10F6F1A-87FD-4663-BC44-C7E53278F5AE}"/>
                </a:ext>
              </a:extLst>
            </p:cNvPr>
            <p:cNvSpPr>
              <a:spLocks noChangeArrowheads="1"/>
            </p:cNvSpPr>
            <p:nvPr/>
          </p:nvSpPr>
          <p:spPr bwMode="auto">
            <a:xfrm>
              <a:off x="4575175" y="4537075"/>
              <a:ext cx="15875" cy="6350"/>
            </a:xfrm>
            <a:custGeom>
              <a:avLst/>
              <a:gdLst>
                <a:gd name="T0" fmla="*/ 0 w 44"/>
                <a:gd name="T1" fmla="*/ 5976 h 17"/>
                <a:gd name="T2" fmla="*/ 2886 w 44"/>
                <a:gd name="T3" fmla="*/ 1868 h 17"/>
                <a:gd name="T4" fmla="*/ 11545 w 44"/>
                <a:gd name="T5" fmla="*/ 1121 h 17"/>
                <a:gd name="T6" fmla="*/ 15514 w 44"/>
                <a:gd name="T7" fmla="*/ 0 h 17"/>
                <a:gd name="T8" fmla="*/ 13349 w 44"/>
                <a:gd name="T9" fmla="*/ 4109 h 17"/>
                <a:gd name="T10" fmla="*/ 8659 w 44"/>
                <a:gd name="T11" fmla="*/ 5976 h 17"/>
                <a:gd name="T12" fmla="*/ 9741 w 44"/>
                <a:gd name="T13" fmla="*/ 4109 h 17"/>
                <a:gd name="T14" fmla="*/ 3969 w 44"/>
                <a:gd name="T15" fmla="*/ 4109 h 17"/>
                <a:gd name="T16" fmla="*/ 2165 w 44"/>
                <a:gd name="T17" fmla="*/ 5976 h 17"/>
                <a:gd name="T18" fmla="*/ 0 w 44"/>
                <a:gd name="T19" fmla="*/ 5976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 h="17">
                  <a:moveTo>
                    <a:pt x="0" y="16"/>
                  </a:moveTo>
                  <a:lnTo>
                    <a:pt x="8" y="5"/>
                  </a:lnTo>
                  <a:lnTo>
                    <a:pt x="32" y="3"/>
                  </a:lnTo>
                  <a:lnTo>
                    <a:pt x="43" y="0"/>
                  </a:lnTo>
                  <a:lnTo>
                    <a:pt x="37" y="11"/>
                  </a:lnTo>
                  <a:lnTo>
                    <a:pt x="24" y="16"/>
                  </a:lnTo>
                  <a:lnTo>
                    <a:pt x="27" y="11"/>
                  </a:lnTo>
                  <a:lnTo>
                    <a:pt x="11" y="11"/>
                  </a:lnTo>
                  <a:lnTo>
                    <a:pt x="6" y="16"/>
                  </a:lnTo>
                  <a:lnTo>
                    <a:pt x="0" y="1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4" name="Freeform 171">
              <a:extLst>
                <a:ext uri="{FF2B5EF4-FFF2-40B4-BE49-F238E27FC236}">
                  <a16:creationId xmlns:a16="http://schemas.microsoft.com/office/drawing/2014/main" id="{550CA478-EFF3-4E35-B283-CC877B4D219C}"/>
                </a:ext>
              </a:extLst>
            </p:cNvPr>
            <p:cNvSpPr>
              <a:spLocks noChangeArrowheads="1"/>
            </p:cNvSpPr>
            <p:nvPr/>
          </p:nvSpPr>
          <p:spPr bwMode="auto">
            <a:xfrm>
              <a:off x="4591050" y="4537075"/>
              <a:ext cx="11113" cy="7938"/>
            </a:xfrm>
            <a:custGeom>
              <a:avLst/>
              <a:gdLst>
                <a:gd name="T0" fmla="*/ 4816 w 30"/>
                <a:gd name="T1" fmla="*/ 1191 h 20"/>
                <a:gd name="T2" fmla="*/ 7779 w 30"/>
                <a:gd name="T3" fmla="*/ 0 h 20"/>
                <a:gd name="T4" fmla="*/ 10743 w 30"/>
                <a:gd name="T5" fmla="*/ 1985 h 20"/>
                <a:gd name="T6" fmla="*/ 8520 w 30"/>
                <a:gd name="T7" fmla="*/ 4366 h 20"/>
                <a:gd name="T8" fmla="*/ 5557 w 30"/>
                <a:gd name="T9" fmla="*/ 5160 h 20"/>
                <a:gd name="T10" fmla="*/ 4816 w 30"/>
                <a:gd name="T11" fmla="*/ 7541 h 20"/>
                <a:gd name="T12" fmla="*/ 2963 w 30"/>
                <a:gd name="T13" fmla="*/ 5160 h 20"/>
                <a:gd name="T14" fmla="*/ 0 w 30"/>
                <a:gd name="T15" fmla="*/ 6350 h 20"/>
                <a:gd name="T16" fmla="*/ 0 w 30"/>
                <a:gd name="T17" fmla="*/ 4366 h 20"/>
                <a:gd name="T18" fmla="*/ 1852 w 30"/>
                <a:gd name="T19" fmla="*/ 4366 h 20"/>
                <a:gd name="T20" fmla="*/ 741 w 30"/>
                <a:gd name="T21" fmla="*/ 1985 h 20"/>
                <a:gd name="T22" fmla="*/ 1852 w 30"/>
                <a:gd name="T23" fmla="*/ 1191 h 20"/>
                <a:gd name="T24" fmla="*/ 4816 w 30"/>
                <a:gd name="T25" fmla="*/ 1191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0">
                  <a:moveTo>
                    <a:pt x="13" y="3"/>
                  </a:moveTo>
                  <a:lnTo>
                    <a:pt x="21" y="0"/>
                  </a:lnTo>
                  <a:lnTo>
                    <a:pt x="29" y="5"/>
                  </a:lnTo>
                  <a:lnTo>
                    <a:pt x="23" y="11"/>
                  </a:lnTo>
                  <a:lnTo>
                    <a:pt x="15" y="13"/>
                  </a:lnTo>
                  <a:lnTo>
                    <a:pt x="13" y="19"/>
                  </a:lnTo>
                  <a:lnTo>
                    <a:pt x="8" y="13"/>
                  </a:lnTo>
                  <a:lnTo>
                    <a:pt x="0" y="16"/>
                  </a:lnTo>
                  <a:lnTo>
                    <a:pt x="0" y="11"/>
                  </a:lnTo>
                  <a:lnTo>
                    <a:pt x="5" y="11"/>
                  </a:lnTo>
                  <a:lnTo>
                    <a:pt x="2" y="5"/>
                  </a:lnTo>
                  <a:lnTo>
                    <a:pt x="5" y="3"/>
                  </a:lnTo>
                  <a:lnTo>
                    <a:pt x="13" y="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5" name="Freeform 172">
              <a:extLst>
                <a:ext uri="{FF2B5EF4-FFF2-40B4-BE49-F238E27FC236}">
                  <a16:creationId xmlns:a16="http://schemas.microsoft.com/office/drawing/2014/main" id="{70EBF822-380E-41D2-BC67-4D1C042EC690}"/>
                </a:ext>
              </a:extLst>
            </p:cNvPr>
            <p:cNvSpPr>
              <a:spLocks noChangeArrowheads="1"/>
            </p:cNvSpPr>
            <p:nvPr/>
          </p:nvSpPr>
          <p:spPr bwMode="auto">
            <a:xfrm>
              <a:off x="4603750" y="4538663"/>
              <a:ext cx="6350" cy="3175"/>
            </a:xfrm>
            <a:custGeom>
              <a:avLst/>
              <a:gdLst>
                <a:gd name="T0" fmla="*/ 1121 w 17"/>
                <a:gd name="T1" fmla="*/ 1058 h 9"/>
                <a:gd name="T2" fmla="*/ 2988 w 17"/>
                <a:gd name="T3" fmla="*/ 0 h 9"/>
                <a:gd name="T4" fmla="*/ 5976 w 17"/>
                <a:gd name="T5" fmla="*/ 0 h 9"/>
                <a:gd name="T6" fmla="*/ 4856 w 17"/>
                <a:gd name="T7" fmla="*/ 1764 h 9"/>
                <a:gd name="T8" fmla="*/ 0 w 17"/>
                <a:gd name="T9" fmla="*/ 2822 h 9"/>
                <a:gd name="T10" fmla="*/ 1121 w 17"/>
                <a:gd name="T11" fmla="*/ 1058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 h="9">
                  <a:moveTo>
                    <a:pt x="3" y="3"/>
                  </a:moveTo>
                  <a:lnTo>
                    <a:pt x="8" y="0"/>
                  </a:lnTo>
                  <a:lnTo>
                    <a:pt x="16" y="0"/>
                  </a:lnTo>
                  <a:lnTo>
                    <a:pt x="13" y="5"/>
                  </a:lnTo>
                  <a:lnTo>
                    <a:pt x="0" y="8"/>
                  </a:lnTo>
                  <a:lnTo>
                    <a:pt x="3" y="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6" name="Freeform 173">
              <a:extLst>
                <a:ext uri="{FF2B5EF4-FFF2-40B4-BE49-F238E27FC236}">
                  <a16:creationId xmlns:a16="http://schemas.microsoft.com/office/drawing/2014/main" id="{9398A892-399F-490C-A040-3DDCDED61D85}"/>
                </a:ext>
              </a:extLst>
            </p:cNvPr>
            <p:cNvSpPr>
              <a:spLocks noChangeArrowheads="1"/>
            </p:cNvSpPr>
            <p:nvPr/>
          </p:nvSpPr>
          <p:spPr bwMode="auto">
            <a:xfrm>
              <a:off x="4579938" y="4543425"/>
              <a:ext cx="3175" cy="3175"/>
            </a:xfrm>
            <a:custGeom>
              <a:avLst/>
              <a:gdLst>
                <a:gd name="T0" fmla="*/ 0 w 11"/>
                <a:gd name="T1" fmla="*/ 0 h 7"/>
                <a:gd name="T2" fmla="*/ 2886 w 11"/>
                <a:gd name="T3" fmla="*/ 0 h 7"/>
                <a:gd name="T4" fmla="*/ 2309 w 11"/>
                <a:gd name="T5" fmla="*/ 2721 h 7"/>
                <a:gd name="T6" fmla="*/ 0 w 11"/>
                <a:gd name="T7" fmla="*/ 2721 h 7"/>
                <a:gd name="T8" fmla="*/ 0 w 11"/>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0" y="0"/>
                  </a:moveTo>
                  <a:lnTo>
                    <a:pt x="10" y="0"/>
                  </a:lnTo>
                  <a:lnTo>
                    <a:pt x="8" y="6"/>
                  </a:lnTo>
                  <a:lnTo>
                    <a:pt x="0" y="6"/>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7" name="Freeform 174">
              <a:extLst>
                <a:ext uri="{FF2B5EF4-FFF2-40B4-BE49-F238E27FC236}">
                  <a16:creationId xmlns:a16="http://schemas.microsoft.com/office/drawing/2014/main" id="{0B04452E-9CBA-439B-BCC7-FD8C5448CE34}"/>
                </a:ext>
              </a:extLst>
            </p:cNvPr>
            <p:cNvSpPr>
              <a:spLocks noChangeArrowheads="1"/>
            </p:cNvSpPr>
            <p:nvPr/>
          </p:nvSpPr>
          <p:spPr bwMode="auto">
            <a:xfrm>
              <a:off x="4603750" y="4541838"/>
              <a:ext cx="3175" cy="3175"/>
            </a:xfrm>
            <a:custGeom>
              <a:avLst/>
              <a:gdLst>
                <a:gd name="T0" fmla="*/ 0 w 9"/>
                <a:gd name="T1" fmla="*/ 1764 h 9"/>
                <a:gd name="T2" fmla="*/ 1764 w 9"/>
                <a:gd name="T3" fmla="*/ 0 h 9"/>
                <a:gd name="T4" fmla="*/ 2822 w 9"/>
                <a:gd name="T5" fmla="*/ 1058 h 9"/>
                <a:gd name="T6" fmla="*/ 1764 w 9"/>
                <a:gd name="T7" fmla="*/ 2822 h 9"/>
                <a:gd name="T8" fmla="*/ 0 w 9"/>
                <a:gd name="T9" fmla="*/ 1764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9">
                  <a:moveTo>
                    <a:pt x="0" y="5"/>
                  </a:moveTo>
                  <a:lnTo>
                    <a:pt x="5" y="0"/>
                  </a:lnTo>
                  <a:lnTo>
                    <a:pt x="8" y="3"/>
                  </a:lnTo>
                  <a:lnTo>
                    <a:pt x="5" y="8"/>
                  </a:lnTo>
                  <a:lnTo>
                    <a:pt x="0" y="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8" name="Freeform 175">
              <a:extLst>
                <a:ext uri="{FF2B5EF4-FFF2-40B4-BE49-F238E27FC236}">
                  <a16:creationId xmlns:a16="http://schemas.microsoft.com/office/drawing/2014/main" id="{A653AE82-C2D9-4AAB-A428-712614E141A5}"/>
                </a:ext>
              </a:extLst>
            </p:cNvPr>
            <p:cNvSpPr>
              <a:spLocks noChangeArrowheads="1"/>
            </p:cNvSpPr>
            <p:nvPr/>
          </p:nvSpPr>
          <p:spPr bwMode="auto">
            <a:xfrm>
              <a:off x="4602163" y="4545013"/>
              <a:ext cx="3175" cy="4762"/>
            </a:xfrm>
            <a:custGeom>
              <a:avLst/>
              <a:gdLst>
                <a:gd name="T0" fmla="*/ 0 w 9"/>
                <a:gd name="T1" fmla="*/ 1984 h 12"/>
                <a:gd name="T2" fmla="*/ 1764 w 9"/>
                <a:gd name="T3" fmla="*/ 4365 h 12"/>
                <a:gd name="T4" fmla="*/ 2822 w 9"/>
                <a:gd name="T5" fmla="*/ 4365 h 12"/>
                <a:gd name="T6" fmla="*/ 1764 w 9"/>
                <a:gd name="T7" fmla="*/ 0 h 12"/>
                <a:gd name="T8" fmla="*/ 0 w 9"/>
                <a:gd name="T9" fmla="*/ 1984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12">
                  <a:moveTo>
                    <a:pt x="0" y="5"/>
                  </a:moveTo>
                  <a:lnTo>
                    <a:pt x="5" y="11"/>
                  </a:lnTo>
                  <a:lnTo>
                    <a:pt x="8" y="11"/>
                  </a:lnTo>
                  <a:lnTo>
                    <a:pt x="5" y="0"/>
                  </a:lnTo>
                  <a:lnTo>
                    <a:pt x="0" y="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89" name="Freeform 176">
              <a:extLst>
                <a:ext uri="{FF2B5EF4-FFF2-40B4-BE49-F238E27FC236}">
                  <a16:creationId xmlns:a16="http://schemas.microsoft.com/office/drawing/2014/main" id="{9D7F38CF-7058-40A1-B866-87C3F5E84FEB}"/>
                </a:ext>
              </a:extLst>
            </p:cNvPr>
            <p:cNvSpPr>
              <a:spLocks noChangeArrowheads="1"/>
            </p:cNvSpPr>
            <p:nvPr/>
          </p:nvSpPr>
          <p:spPr bwMode="auto">
            <a:xfrm>
              <a:off x="4605338" y="4545013"/>
              <a:ext cx="3175" cy="4762"/>
            </a:xfrm>
            <a:custGeom>
              <a:avLst/>
              <a:gdLst>
                <a:gd name="T0" fmla="*/ 2117 w 9"/>
                <a:gd name="T1" fmla="*/ 4365 h 12"/>
                <a:gd name="T2" fmla="*/ 2822 w 9"/>
                <a:gd name="T3" fmla="*/ 1984 h 12"/>
                <a:gd name="T4" fmla="*/ 0 w 9"/>
                <a:gd name="T5" fmla="*/ 0 h 12"/>
                <a:gd name="T6" fmla="*/ 2117 w 9"/>
                <a:gd name="T7" fmla="*/ 4365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12">
                  <a:moveTo>
                    <a:pt x="6" y="11"/>
                  </a:moveTo>
                  <a:lnTo>
                    <a:pt x="8" y="5"/>
                  </a:lnTo>
                  <a:lnTo>
                    <a:pt x="0" y="0"/>
                  </a:lnTo>
                  <a:lnTo>
                    <a:pt x="6" y="1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0" name="Freeform 177">
              <a:extLst>
                <a:ext uri="{FF2B5EF4-FFF2-40B4-BE49-F238E27FC236}">
                  <a16:creationId xmlns:a16="http://schemas.microsoft.com/office/drawing/2014/main" id="{F2848EF3-D299-4C23-A5EA-6AA3C46F02DF}"/>
                </a:ext>
              </a:extLst>
            </p:cNvPr>
            <p:cNvSpPr>
              <a:spLocks noChangeArrowheads="1"/>
            </p:cNvSpPr>
            <p:nvPr/>
          </p:nvSpPr>
          <p:spPr bwMode="auto">
            <a:xfrm>
              <a:off x="4610100" y="4546600"/>
              <a:ext cx="1588" cy="6350"/>
            </a:xfrm>
            <a:custGeom>
              <a:avLst/>
              <a:gdLst>
                <a:gd name="T0" fmla="*/ 529 w 6"/>
                <a:gd name="T1" fmla="*/ 0 h 17"/>
                <a:gd name="T2" fmla="*/ 1323 w 6"/>
                <a:gd name="T3" fmla="*/ 1121 h 17"/>
                <a:gd name="T4" fmla="*/ 1323 w 6"/>
                <a:gd name="T5" fmla="*/ 5976 h 17"/>
                <a:gd name="T6" fmla="*/ 0 w 6"/>
                <a:gd name="T7" fmla="*/ 1121 h 17"/>
                <a:gd name="T8" fmla="*/ 529 w 6"/>
                <a:gd name="T9" fmla="*/ 0 h 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7">
                  <a:moveTo>
                    <a:pt x="2" y="0"/>
                  </a:moveTo>
                  <a:lnTo>
                    <a:pt x="5" y="3"/>
                  </a:lnTo>
                  <a:lnTo>
                    <a:pt x="5" y="16"/>
                  </a:lnTo>
                  <a:lnTo>
                    <a:pt x="0" y="3"/>
                  </a:lnTo>
                  <a:lnTo>
                    <a:pt x="2"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1" name="Freeform 178">
              <a:extLst>
                <a:ext uri="{FF2B5EF4-FFF2-40B4-BE49-F238E27FC236}">
                  <a16:creationId xmlns:a16="http://schemas.microsoft.com/office/drawing/2014/main" id="{B883D7A6-159A-4D6B-840D-89B847010FB0}"/>
                </a:ext>
              </a:extLst>
            </p:cNvPr>
            <p:cNvSpPr>
              <a:spLocks noChangeArrowheads="1"/>
            </p:cNvSpPr>
            <p:nvPr/>
          </p:nvSpPr>
          <p:spPr bwMode="auto">
            <a:xfrm>
              <a:off x="4483100" y="4456113"/>
              <a:ext cx="171450" cy="211137"/>
            </a:xfrm>
            <a:custGeom>
              <a:avLst/>
              <a:gdLst>
                <a:gd name="T0" fmla="*/ 71829 w 475"/>
                <a:gd name="T1" fmla="*/ 6485 h 586"/>
                <a:gd name="T2" fmla="*/ 73633 w 475"/>
                <a:gd name="T3" fmla="*/ 14052 h 586"/>
                <a:gd name="T4" fmla="*/ 78687 w 475"/>
                <a:gd name="T5" fmla="*/ 25581 h 586"/>
                <a:gd name="T6" fmla="*/ 74716 w 475"/>
                <a:gd name="T7" fmla="*/ 22699 h 586"/>
                <a:gd name="T8" fmla="*/ 76521 w 475"/>
                <a:gd name="T9" fmla="*/ 24861 h 586"/>
                <a:gd name="T10" fmla="*/ 71829 w 475"/>
                <a:gd name="T11" fmla="*/ 31346 h 586"/>
                <a:gd name="T12" fmla="*/ 76521 w 475"/>
                <a:gd name="T13" fmla="*/ 34229 h 586"/>
                <a:gd name="T14" fmla="*/ 84101 w 475"/>
                <a:gd name="T15" fmla="*/ 32427 h 586"/>
                <a:gd name="T16" fmla="*/ 86266 w 475"/>
                <a:gd name="T17" fmla="*/ 19817 h 586"/>
                <a:gd name="T18" fmla="*/ 86266 w 475"/>
                <a:gd name="T19" fmla="*/ 19817 h 586"/>
                <a:gd name="T20" fmla="*/ 85184 w 475"/>
                <a:gd name="T21" fmla="*/ 15133 h 586"/>
                <a:gd name="T22" fmla="*/ 84462 w 475"/>
                <a:gd name="T23" fmla="*/ 23780 h 586"/>
                <a:gd name="T24" fmla="*/ 111894 w 475"/>
                <a:gd name="T25" fmla="*/ 101965 h 586"/>
                <a:gd name="T26" fmla="*/ 122361 w 475"/>
                <a:gd name="T27" fmla="*/ 106649 h 586"/>
                <a:gd name="T28" fmla="*/ 128136 w 475"/>
                <a:gd name="T29" fmla="*/ 106649 h 586"/>
                <a:gd name="T30" fmla="*/ 142574 w 475"/>
                <a:gd name="T31" fmla="*/ 122142 h 586"/>
                <a:gd name="T32" fmla="*/ 150154 w 475"/>
                <a:gd name="T33" fmla="*/ 157452 h 586"/>
                <a:gd name="T34" fmla="*/ 121639 w 475"/>
                <a:gd name="T35" fmla="*/ 180151 h 586"/>
                <a:gd name="T36" fmla="*/ 93846 w 475"/>
                <a:gd name="T37" fmla="*/ 206093 h 586"/>
                <a:gd name="T38" fmla="*/ 86266 w 475"/>
                <a:gd name="T39" fmla="*/ 201049 h 586"/>
                <a:gd name="T40" fmla="*/ 92763 w 475"/>
                <a:gd name="T41" fmla="*/ 123944 h 586"/>
                <a:gd name="T42" fmla="*/ 96734 w 475"/>
                <a:gd name="T43" fmla="*/ 108811 h 586"/>
                <a:gd name="T44" fmla="*/ 85184 w 475"/>
                <a:gd name="T45" fmla="*/ 105929 h 586"/>
                <a:gd name="T46" fmla="*/ 59556 w 475"/>
                <a:gd name="T47" fmla="*/ 93318 h 586"/>
                <a:gd name="T48" fmla="*/ 48006 w 475"/>
                <a:gd name="T49" fmla="*/ 85752 h 586"/>
                <a:gd name="T50" fmla="*/ 37539 w 475"/>
                <a:gd name="T51" fmla="*/ 53325 h 586"/>
                <a:gd name="T52" fmla="*/ 0 w 475"/>
                <a:gd name="T53" fmla="*/ 47560 h 586"/>
                <a:gd name="T54" fmla="*/ 7941 w 475"/>
                <a:gd name="T55" fmla="*/ 37111 h 586"/>
                <a:gd name="T56" fmla="*/ 7941 w 475"/>
                <a:gd name="T57" fmla="*/ 33148 h 586"/>
                <a:gd name="T58" fmla="*/ 7941 w 475"/>
                <a:gd name="T59" fmla="*/ 28464 h 586"/>
                <a:gd name="T60" fmla="*/ 55586 w 475"/>
                <a:gd name="T61" fmla="*/ 15133 h 586"/>
                <a:gd name="T62" fmla="*/ 59556 w 475"/>
                <a:gd name="T63" fmla="*/ 7566 h 586"/>
                <a:gd name="T64" fmla="*/ 73633 w 475"/>
                <a:gd name="T65" fmla="*/ 721 h 586"/>
                <a:gd name="T66" fmla="*/ 78687 w 475"/>
                <a:gd name="T67" fmla="*/ 3603 h 586"/>
                <a:gd name="T68" fmla="*/ 82296 w 475"/>
                <a:gd name="T69" fmla="*/ 3603 h 586"/>
                <a:gd name="T70" fmla="*/ 102509 w 475"/>
                <a:gd name="T71" fmla="*/ 19817 h 586"/>
                <a:gd name="T72" fmla="*/ 104314 w 475"/>
                <a:gd name="T73" fmla="*/ 28464 h 586"/>
                <a:gd name="T74" fmla="*/ 122361 w 475"/>
                <a:gd name="T75" fmla="*/ 41795 h 586"/>
                <a:gd name="T76" fmla="*/ 95651 w 475"/>
                <a:gd name="T77" fmla="*/ 78906 h 586"/>
                <a:gd name="T78" fmla="*/ 89876 w 475"/>
                <a:gd name="T79" fmla="*/ 74222 h 586"/>
                <a:gd name="T80" fmla="*/ 74716 w 475"/>
                <a:gd name="T81" fmla="*/ 90436 h 586"/>
                <a:gd name="T82" fmla="*/ 82296 w 475"/>
                <a:gd name="T83" fmla="*/ 83950 h 586"/>
                <a:gd name="T84" fmla="*/ 92042 w 475"/>
                <a:gd name="T85" fmla="*/ 97282 h 586"/>
                <a:gd name="T86" fmla="*/ 93846 w 475"/>
                <a:gd name="T87" fmla="*/ 104848 h 586"/>
                <a:gd name="T88" fmla="*/ 99621 w 475"/>
                <a:gd name="T89" fmla="*/ 104848 h 586"/>
                <a:gd name="T90" fmla="*/ 111894 w 475"/>
                <a:gd name="T91" fmla="*/ 101965 h 58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75" h="586">
                  <a:moveTo>
                    <a:pt x="204" y="39"/>
                  </a:moveTo>
                  <a:cubicBezTo>
                    <a:pt x="207" y="37"/>
                    <a:pt x="204" y="21"/>
                    <a:pt x="199" y="18"/>
                  </a:cubicBezTo>
                  <a:cubicBezTo>
                    <a:pt x="194" y="29"/>
                    <a:pt x="212" y="31"/>
                    <a:pt x="199" y="39"/>
                  </a:cubicBezTo>
                  <a:lnTo>
                    <a:pt x="204" y="39"/>
                  </a:lnTo>
                  <a:close/>
                  <a:moveTo>
                    <a:pt x="234" y="66"/>
                  </a:moveTo>
                  <a:cubicBezTo>
                    <a:pt x="233" y="69"/>
                    <a:pt x="229" y="71"/>
                    <a:pt x="218" y="71"/>
                  </a:cubicBezTo>
                  <a:cubicBezTo>
                    <a:pt x="215" y="69"/>
                    <a:pt x="212" y="66"/>
                    <a:pt x="212" y="63"/>
                  </a:cubicBezTo>
                  <a:lnTo>
                    <a:pt x="207" y="63"/>
                  </a:lnTo>
                  <a:lnTo>
                    <a:pt x="207" y="69"/>
                  </a:lnTo>
                  <a:lnTo>
                    <a:pt x="212" y="69"/>
                  </a:lnTo>
                  <a:cubicBezTo>
                    <a:pt x="210" y="71"/>
                    <a:pt x="207" y="74"/>
                    <a:pt x="204" y="74"/>
                  </a:cubicBezTo>
                  <a:cubicBezTo>
                    <a:pt x="204" y="79"/>
                    <a:pt x="204" y="84"/>
                    <a:pt x="199" y="87"/>
                  </a:cubicBezTo>
                  <a:lnTo>
                    <a:pt x="207" y="87"/>
                  </a:lnTo>
                  <a:cubicBezTo>
                    <a:pt x="210" y="90"/>
                    <a:pt x="212" y="92"/>
                    <a:pt x="212" y="95"/>
                  </a:cubicBezTo>
                  <a:cubicBezTo>
                    <a:pt x="217" y="98"/>
                    <a:pt x="227" y="93"/>
                    <a:pt x="230" y="99"/>
                  </a:cubicBezTo>
                  <a:cubicBezTo>
                    <a:pt x="229" y="95"/>
                    <a:pt x="233" y="92"/>
                    <a:pt x="233" y="90"/>
                  </a:cubicBezTo>
                  <a:cubicBezTo>
                    <a:pt x="233" y="84"/>
                    <a:pt x="232" y="75"/>
                    <a:pt x="234" y="66"/>
                  </a:cubicBezTo>
                  <a:close/>
                  <a:moveTo>
                    <a:pt x="239" y="55"/>
                  </a:moveTo>
                  <a:lnTo>
                    <a:pt x="244" y="50"/>
                  </a:lnTo>
                  <a:cubicBezTo>
                    <a:pt x="241" y="50"/>
                    <a:pt x="241" y="53"/>
                    <a:pt x="239" y="55"/>
                  </a:cubicBezTo>
                  <a:lnTo>
                    <a:pt x="231" y="47"/>
                  </a:lnTo>
                  <a:lnTo>
                    <a:pt x="236" y="42"/>
                  </a:lnTo>
                  <a:cubicBezTo>
                    <a:pt x="231" y="45"/>
                    <a:pt x="228" y="37"/>
                    <a:pt x="223" y="34"/>
                  </a:cubicBezTo>
                  <a:cubicBezTo>
                    <a:pt x="219" y="45"/>
                    <a:pt x="235" y="58"/>
                    <a:pt x="234" y="66"/>
                  </a:cubicBezTo>
                  <a:cubicBezTo>
                    <a:pt x="235" y="62"/>
                    <a:pt x="236" y="58"/>
                    <a:pt x="239" y="55"/>
                  </a:cubicBezTo>
                  <a:close/>
                  <a:moveTo>
                    <a:pt x="310" y="283"/>
                  </a:moveTo>
                  <a:cubicBezTo>
                    <a:pt x="310" y="288"/>
                    <a:pt x="313" y="288"/>
                    <a:pt x="315" y="291"/>
                  </a:cubicBezTo>
                  <a:cubicBezTo>
                    <a:pt x="326" y="280"/>
                    <a:pt x="331" y="288"/>
                    <a:pt x="339" y="296"/>
                  </a:cubicBezTo>
                  <a:cubicBezTo>
                    <a:pt x="342" y="299"/>
                    <a:pt x="347" y="302"/>
                    <a:pt x="353" y="302"/>
                  </a:cubicBezTo>
                  <a:cubicBezTo>
                    <a:pt x="353" y="299"/>
                    <a:pt x="353" y="299"/>
                    <a:pt x="355" y="296"/>
                  </a:cubicBezTo>
                  <a:lnTo>
                    <a:pt x="360" y="296"/>
                  </a:lnTo>
                  <a:cubicBezTo>
                    <a:pt x="366" y="312"/>
                    <a:pt x="392" y="323"/>
                    <a:pt x="395" y="339"/>
                  </a:cubicBezTo>
                  <a:cubicBezTo>
                    <a:pt x="411" y="347"/>
                    <a:pt x="432" y="339"/>
                    <a:pt x="443" y="355"/>
                  </a:cubicBezTo>
                  <a:cubicBezTo>
                    <a:pt x="474" y="389"/>
                    <a:pt x="406" y="402"/>
                    <a:pt x="416" y="437"/>
                  </a:cubicBezTo>
                  <a:cubicBezTo>
                    <a:pt x="411" y="460"/>
                    <a:pt x="392" y="463"/>
                    <a:pt x="371" y="466"/>
                  </a:cubicBezTo>
                  <a:cubicBezTo>
                    <a:pt x="363" y="484"/>
                    <a:pt x="350" y="490"/>
                    <a:pt x="337" y="500"/>
                  </a:cubicBezTo>
                  <a:cubicBezTo>
                    <a:pt x="315" y="500"/>
                    <a:pt x="313" y="516"/>
                    <a:pt x="292" y="521"/>
                  </a:cubicBezTo>
                  <a:cubicBezTo>
                    <a:pt x="284" y="543"/>
                    <a:pt x="265" y="550"/>
                    <a:pt x="260" y="572"/>
                  </a:cubicBezTo>
                  <a:cubicBezTo>
                    <a:pt x="263" y="580"/>
                    <a:pt x="276" y="574"/>
                    <a:pt x="273" y="585"/>
                  </a:cubicBezTo>
                  <a:cubicBezTo>
                    <a:pt x="257" y="585"/>
                    <a:pt x="239" y="577"/>
                    <a:pt x="239" y="558"/>
                  </a:cubicBezTo>
                  <a:cubicBezTo>
                    <a:pt x="244" y="511"/>
                    <a:pt x="278" y="474"/>
                    <a:pt x="284" y="426"/>
                  </a:cubicBezTo>
                  <a:cubicBezTo>
                    <a:pt x="260" y="407"/>
                    <a:pt x="257" y="376"/>
                    <a:pt x="257" y="344"/>
                  </a:cubicBezTo>
                  <a:cubicBezTo>
                    <a:pt x="273" y="336"/>
                    <a:pt x="268" y="320"/>
                    <a:pt x="276" y="309"/>
                  </a:cubicBezTo>
                  <a:lnTo>
                    <a:pt x="268" y="302"/>
                  </a:lnTo>
                  <a:cubicBezTo>
                    <a:pt x="260" y="315"/>
                    <a:pt x="252" y="296"/>
                    <a:pt x="241" y="302"/>
                  </a:cubicBezTo>
                  <a:cubicBezTo>
                    <a:pt x="241" y="299"/>
                    <a:pt x="239" y="296"/>
                    <a:pt x="236" y="294"/>
                  </a:cubicBezTo>
                  <a:cubicBezTo>
                    <a:pt x="231" y="288"/>
                    <a:pt x="223" y="283"/>
                    <a:pt x="218" y="275"/>
                  </a:cubicBezTo>
                  <a:cubicBezTo>
                    <a:pt x="199" y="270"/>
                    <a:pt x="180" y="270"/>
                    <a:pt x="165" y="259"/>
                  </a:cubicBezTo>
                  <a:cubicBezTo>
                    <a:pt x="146" y="257"/>
                    <a:pt x="157" y="235"/>
                    <a:pt x="138" y="230"/>
                  </a:cubicBezTo>
                  <a:cubicBezTo>
                    <a:pt x="135" y="233"/>
                    <a:pt x="133" y="235"/>
                    <a:pt x="133" y="238"/>
                  </a:cubicBezTo>
                  <a:cubicBezTo>
                    <a:pt x="104" y="230"/>
                    <a:pt x="117" y="201"/>
                    <a:pt x="104" y="182"/>
                  </a:cubicBezTo>
                  <a:cubicBezTo>
                    <a:pt x="106" y="169"/>
                    <a:pt x="106" y="159"/>
                    <a:pt x="104" y="148"/>
                  </a:cubicBezTo>
                  <a:cubicBezTo>
                    <a:pt x="101" y="140"/>
                    <a:pt x="98" y="135"/>
                    <a:pt x="93" y="127"/>
                  </a:cubicBezTo>
                  <a:cubicBezTo>
                    <a:pt x="67" y="95"/>
                    <a:pt x="35" y="148"/>
                    <a:pt x="0" y="132"/>
                  </a:cubicBezTo>
                  <a:cubicBezTo>
                    <a:pt x="14" y="132"/>
                    <a:pt x="22" y="124"/>
                    <a:pt x="30" y="116"/>
                  </a:cubicBezTo>
                  <a:cubicBezTo>
                    <a:pt x="27" y="111"/>
                    <a:pt x="19" y="108"/>
                    <a:pt x="22" y="103"/>
                  </a:cubicBezTo>
                  <a:lnTo>
                    <a:pt x="27" y="98"/>
                  </a:lnTo>
                  <a:lnTo>
                    <a:pt x="22" y="92"/>
                  </a:lnTo>
                  <a:lnTo>
                    <a:pt x="27" y="87"/>
                  </a:lnTo>
                  <a:cubicBezTo>
                    <a:pt x="24" y="84"/>
                    <a:pt x="22" y="82"/>
                    <a:pt x="22" y="79"/>
                  </a:cubicBezTo>
                  <a:cubicBezTo>
                    <a:pt x="37" y="66"/>
                    <a:pt x="61" y="47"/>
                    <a:pt x="88" y="50"/>
                  </a:cubicBezTo>
                  <a:cubicBezTo>
                    <a:pt x="109" y="42"/>
                    <a:pt x="135" y="66"/>
                    <a:pt x="154" y="42"/>
                  </a:cubicBezTo>
                  <a:cubicBezTo>
                    <a:pt x="146" y="42"/>
                    <a:pt x="135" y="29"/>
                    <a:pt x="146" y="21"/>
                  </a:cubicBezTo>
                  <a:cubicBezTo>
                    <a:pt x="151" y="21"/>
                    <a:pt x="159" y="10"/>
                    <a:pt x="165" y="21"/>
                  </a:cubicBezTo>
                  <a:cubicBezTo>
                    <a:pt x="170" y="18"/>
                    <a:pt x="170" y="13"/>
                    <a:pt x="170" y="8"/>
                  </a:cubicBezTo>
                  <a:cubicBezTo>
                    <a:pt x="183" y="0"/>
                    <a:pt x="199" y="24"/>
                    <a:pt x="204" y="2"/>
                  </a:cubicBezTo>
                  <a:lnTo>
                    <a:pt x="212" y="2"/>
                  </a:lnTo>
                  <a:cubicBezTo>
                    <a:pt x="212" y="8"/>
                    <a:pt x="215" y="8"/>
                    <a:pt x="218" y="10"/>
                  </a:cubicBezTo>
                  <a:lnTo>
                    <a:pt x="223" y="5"/>
                  </a:lnTo>
                  <a:lnTo>
                    <a:pt x="228" y="10"/>
                  </a:lnTo>
                  <a:cubicBezTo>
                    <a:pt x="239" y="0"/>
                    <a:pt x="247" y="24"/>
                    <a:pt x="263" y="16"/>
                  </a:cubicBezTo>
                  <a:cubicBezTo>
                    <a:pt x="273" y="24"/>
                    <a:pt x="281" y="39"/>
                    <a:pt x="284" y="55"/>
                  </a:cubicBezTo>
                  <a:cubicBezTo>
                    <a:pt x="278" y="55"/>
                    <a:pt x="273" y="55"/>
                    <a:pt x="270" y="61"/>
                  </a:cubicBezTo>
                  <a:lnTo>
                    <a:pt x="289" y="79"/>
                  </a:lnTo>
                  <a:cubicBezTo>
                    <a:pt x="294" y="76"/>
                    <a:pt x="294" y="71"/>
                    <a:pt x="294" y="66"/>
                  </a:cubicBezTo>
                  <a:cubicBezTo>
                    <a:pt x="315" y="76"/>
                    <a:pt x="329" y="98"/>
                    <a:pt x="339" y="116"/>
                  </a:cubicBezTo>
                  <a:cubicBezTo>
                    <a:pt x="315" y="119"/>
                    <a:pt x="297" y="129"/>
                    <a:pt x="284" y="151"/>
                  </a:cubicBezTo>
                  <a:cubicBezTo>
                    <a:pt x="297" y="185"/>
                    <a:pt x="239" y="185"/>
                    <a:pt x="265" y="219"/>
                  </a:cubicBezTo>
                  <a:lnTo>
                    <a:pt x="257" y="227"/>
                  </a:lnTo>
                  <a:cubicBezTo>
                    <a:pt x="257" y="219"/>
                    <a:pt x="255" y="212"/>
                    <a:pt x="249" y="206"/>
                  </a:cubicBezTo>
                  <a:cubicBezTo>
                    <a:pt x="225" y="219"/>
                    <a:pt x="186" y="193"/>
                    <a:pt x="194" y="235"/>
                  </a:cubicBezTo>
                  <a:cubicBezTo>
                    <a:pt x="199" y="241"/>
                    <a:pt x="199" y="249"/>
                    <a:pt x="207" y="251"/>
                  </a:cubicBezTo>
                  <a:cubicBezTo>
                    <a:pt x="218" y="257"/>
                    <a:pt x="223" y="243"/>
                    <a:pt x="228" y="238"/>
                  </a:cubicBezTo>
                  <a:lnTo>
                    <a:pt x="228" y="233"/>
                  </a:lnTo>
                  <a:lnTo>
                    <a:pt x="247" y="233"/>
                  </a:lnTo>
                  <a:cubicBezTo>
                    <a:pt x="255" y="249"/>
                    <a:pt x="228" y="267"/>
                    <a:pt x="255" y="270"/>
                  </a:cubicBezTo>
                  <a:cubicBezTo>
                    <a:pt x="255" y="275"/>
                    <a:pt x="255" y="280"/>
                    <a:pt x="249" y="283"/>
                  </a:cubicBezTo>
                  <a:cubicBezTo>
                    <a:pt x="252" y="288"/>
                    <a:pt x="255" y="291"/>
                    <a:pt x="260" y="291"/>
                  </a:cubicBezTo>
                  <a:lnTo>
                    <a:pt x="270" y="291"/>
                  </a:lnTo>
                  <a:lnTo>
                    <a:pt x="276" y="291"/>
                  </a:lnTo>
                  <a:cubicBezTo>
                    <a:pt x="278" y="291"/>
                    <a:pt x="281" y="291"/>
                    <a:pt x="283" y="295"/>
                  </a:cubicBezTo>
                  <a:cubicBezTo>
                    <a:pt x="292" y="290"/>
                    <a:pt x="298" y="285"/>
                    <a:pt x="310" y="28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2" name="Freeform 179">
              <a:extLst>
                <a:ext uri="{FF2B5EF4-FFF2-40B4-BE49-F238E27FC236}">
                  <a16:creationId xmlns:a16="http://schemas.microsoft.com/office/drawing/2014/main" id="{D2012A08-9325-411A-B2D5-DD3B3234B8F9}"/>
                </a:ext>
              </a:extLst>
            </p:cNvPr>
            <p:cNvSpPr>
              <a:spLocks noChangeArrowheads="1"/>
            </p:cNvSpPr>
            <p:nvPr/>
          </p:nvSpPr>
          <p:spPr bwMode="auto">
            <a:xfrm>
              <a:off x="4699000" y="4532313"/>
              <a:ext cx="14288" cy="15875"/>
            </a:xfrm>
            <a:custGeom>
              <a:avLst/>
              <a:gdLst>
                <a:gd name="T0" fmla="*/ 1099 w 39"/>
                <a:gd name="T1" fmla="*/ 0 h 46"/>
                <a:gd name="T2" fmla="*/ 6961 w 39"/>
                <a:gd name="T3" fmla="*/ 0 h 46"/>
                <a:gd name="T4" fmla="*/ 11723 w 39"/>
                <a:gd name="T5" fmla="*/ 690 h 46"/>
                <a:gd name="T6" fmla="*/ 13922 w 39"/>
                <a:gd name="T7" fmla="*/ 4486 h 46"/>
                <a:gd name="T8" fmla="*/ 11723 w 39"/>
                <a:gd name="T9" fmla="*/ 7938 h 46"/>
                <a:gd name="T10" fmla="*/ 5862 w 39"/>
                <a:gd name="T11" fmla="*/ 10008 h 46"/>
                <a:gd name="T12" fmla="*/ 5129 w 39"/>
                <a:gd name="T13" fmla="*/ 10008 h 46"/>
                <a:gd name="T14" fmla="*/ 5129 w 39"/>
                <a:gd name="T15" fmla="*/ 15530 h 46"/>
                <a:gd name="T16" fmla="*/ 0 w 39"/>
                <a:gd name="T17" fmla="*/ 15530 h 46"/>
                <a:gd name="T18" fmla="*/ 0 w 39"/>
                <a:gd name="T19" fmla="*/ 0 h 46"/>
                <a:gd name="T20" fmla="*/ 1099 w 39"/>
                <a:gd name="T21" fmla="*/ 0 h 46"/>
                <a:gd name="T22" fmla="*/ 5129 w 39"/>
                <a:gd name="T23" fmla="*/ 6212 h 46"/>
                <a:gd name="T24" fmla="*/ 5862 w 39"/>
                <a:gd name="T25" fmla="*/ 6212 h 46"/>
                <a:gd name="T26" fmla="*/ 8793 w 39"/>
                <a:gd name="T27" fmla="*/ 4486 h 46"/>
                <a:gd name="T28" fmla="*/ 5862 w 39"/>
                <a:gd name="T29" fmla="*/ 2416 h 46"/>
                <a:gd name="T30" fmla="*/ 5129 w 39"/>
                <a:gd name="T31" fmla="*/ 2416 h 46"/>
                <a:gd name="T32" fmla="*/ 5129 w 39"/>
                <a:gd name="T33" fmla="*/ 6212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 h="46">
                  <a:moveTo>
                    <a:pt x="3" y="0"/>
                  </a:moveTo>
                  <a:cubicBezTo>
                    <a:pt x="6" y="0"/>
                    <a:pt x="11" y="0"/>
                    <a:pt x="19" y="0"/>
                  </a:cubicBezTo>
                  <a:cubicBezTo>
                    <a:pt x="24" y="0"/>
                    <a:pt x="29" y="0"/>
                    <a:pt x="32" y="2"/>
                  </a:cubicBezTo>
                  <a:cubicBezTo>
                    <a:pt x="34" y="5"/>
                    <a:pt x="38" y="8"/>
                    <a:pt x="38" y="13"/>
                  </a:cubicBezTo>
                  <a:cubicBezTo>
                    <a:pt x="38" y="19"/>
                    <a:pt x="34" y="21"/>
                    <a:pt x="32" y="23"/>
                  </a:cubicBezTo>
                  <a:cubicBezTo>
                    <a:pt x="29" y="26"/>
                    <a:pt x="24" y="29"/>
                    <a:pt x="16" y="29"/>
                  </a:cubicBezTo>
                  <a:lnTo>
                    <a:pt x="14" y="29"/>
                  </a:lnTo>
                  <a:lnTo>
                    <a:pt x="14" y="45"/>
                  </a:lnTo>
                  <a:lnTo>
                    <a:pt x="0" y="45"/>
                  </a:lnTo>
                  <a:lnTo>
                    <a:pt x="0" y="0"/>
                  </a:lnTo>
                  <a:lnTo>
                    <a:pt x="3" y="0"/>
                  </a:lnTo>
                  <a:close/>
                  <a:moveTo>
                    <a:pt x="14" y="18"/>
                  </a:moveTo>
                  <a:lnTo>
                    <a:pt x="16" y="18"/>
                  </a:lnTo>
                  <a:cubicBezTo>
                    <a:pt x="22" y="18"/>
                    <a:pt x="24" y="15"/>
                    <a:pt x="24" y="13"/>
                  </a:cubicBezTo>
                  <a:cubicBezTo>
                    <a:pt x="24" y="10"/>
                    <a:pt x="22" y="7"/>
                    <a:pt x="16" y="7"/>
                  </a:cubicBezTo>
                  <a:cubicBezTo>
                    <a:pt x="14" y="7"/>
                    <a:pt x="14" y="7"/>
                    <a:pt x="14" y="7"/>
                  </a:cubicBezTo>
                  <a:lnTo>
                    <a:pt x="14" y="18"/>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3" name="Freeform 180">
              <a:extLst>
                <a:ext uri="{FF2B5EF4-FFF2-40B4-BE49-F238E27FC236}">
                  <a16:creationId xmlns:a16="http://schemas.microsoft.com/office/drawing/2014/main" id="{63D3EEF3-4DCB-4CAE-B283-06A5FEFB8766}"/>
                </a:ext>
              </a:extLst>
            </p:cNvPr>
            <p:cNvSpPr>
              <a:spLocks noChangeArrowheads="1"/>
            </p:cNvSpPr>
            <p:nvPr/>
          </p:nvSpPr>
          <p:spPr bwMode="auto">
            <a:xfrm>
              <a:off x="4702175" y="4554538"/>
              <a:ext cx="15875" cy="15875"/>
            </a:xfrm>
            <a:custGeom>
              <a:avLst/>
              <a:gdLst>
                <a:gd name="T0" fmla="*/ 5907 w 43"/>
                <a:gd name="T1" fmla="*/ 12079 h 46"/>
                <a:gd name="T2" fmla="*/ 4799 w 43"/>
                <a:gd name="T3" fmla="*/ 15530 h 46"/>
                <a:gd name="T4" fmla="*/ 0 w 43"/>
                <a:gd name="T5" fmla="*/ 15530 h 46"/>
                <a:gd name="T6" fmla="*/ 4799 w 43"/>
                <a:gd name="T7" fmla="*/ 0 h 46"/>
                <a:gd name="T8" fmla="*/ 10706 w 43"/>
                <a:gd name="T9" fmla="*/ 0 h 46"/>
                <a:gd name="T10" fmla="*/ 15506 w 43"/>
                <a:gd name="T11" fmla="*/ 15530 h 46"/>
                <a:gd name="T12" fmla="*/ 10706 w 43"/>
                <a:gd name="T13" fmla="*/ 15530 h 46"/>
                <a:gd name="T14" fmla="*/ 9599 w 43"/>
                <a:gd name="T15" fmla="*/ 12079 h 46"/>
                <a:gd name="T16" fmla="*/ 5907 w 43"/>
                <a:gd name="T17" fmla="*/ 12079 h 46"/>
                <a:gd name="T18" fmla="*/ 9599 w 43"/>
                <a:gd name="T19" fmla="*/ 9318 h 46"/>
                <a:gd name="T20" fmla="*/ 8860 w 43"/>
                <a:gd name="T21" fmla="*/ 6557 h 46"/>
                <a:gd name="T22" fmla="*/ 7753 w 43"/>
                <a:gd name="T23" fmla="*/ 3796 h 46"/>
                <a:gd name="T24" fmla="*/ 7753 w 43"/>
                <a:gd name="T25" fmla="*/ 3796 h 46"/>
                <a:gd name="T26" fmla="*/ 6645 w 43"/>
                <a:gd name="T27" fmla="*/ 6557 h 46"/>
                <a:gd name="T28" fmla="*/ 5907 w 43"/>
                <a:gd name="T29" fmla="*/ 9318 h 46"/>
                <a:gd name="T30" fmla="*/ 9599 w 43"/>
                <a:gd name="T31" fmla="*/ 9318 h 4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3" h="46">
                  <a:moveTo>
                    <a:pt x="16" y="35"/>
                  </a:moveTo>
                  <a:lnTo>
                    <a:pt x="13" y="45"/>
                  </a:lnTo>
                  <a:lnTo>
                    <a:pt x="0" y="45"/>
                  </a:lnTo>
                  <a:lnTo>
                    <a:pt x="13" y="0"/>
                  </a:lnTo>
                  <a:lnTo>
                    <a:pt x="29" y="0"/>
                  </a:lnTo>
                  <a:lnTo>
                    <a:pt x="42" y="45"/>
                  </a:lnTo>
                  <a:lnTo>
                    <a:pt x="29" y="45"/>
                  </a:lnTo>
                  <a:lnTo>
                    <a:pt x="26" y="35"/>
                  </a:lnTo>
                  <a:lnTo>
                    <a:pt x="16" y="35"/>
                  </a:lnTo>
                  <a:close/>
                  <a:moveTo>
                    <a:pt x="26" y="27"/>
                  </a:moveTo>
                  <a:lnTo>
                    <a:pt x="24" y="19"/>
                  </a:lnTo>
                  <a:cubicBezTo>
                    <a:pt x="24" y="16"/>
                    <a:pt x="21" y="14"/>
                    <a:pt x="21" y="11"/>
                  </a:cubicBezTo>
                  <a:cubicBezTo>
                    <a:pt x="21" y="14"/>
                    <a:pt x="21" y="16"/>
                    <a:pt x="18" y="19"/>
                  </a:cubicBezTo>
                  <a:lnTo>
                    <a:pt x="16" y="27"/>
                  </a:lnTo>
                  <a:lnTo>
                    <a:pt x="26" y="2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4" name="Freeform 181">
              <a:extLst>
                <a:ext uri="{FF2B5EF4-FFF2-40B4-BE49-F238E27FC236}">
                  <a16:creationId xmlns:a16="http://schemas.microsoft.com/office/drawing/2014/main" id="{E6AD715F-4A8E-4A58-8B22-B64C54123FF3}"/>
                </a:ext>
              </a:extLst>
            </p:cNvPr>
            <p:cNvSpPr>
              <a:spLocks noChangeArrowheads="1"/>
            </p:cNvSpPr>
            <p:nvPr/>
          </p:nvSpPr>
          <p:spPr bwMode="auto">
            <a:xfrm>
              <a:off x="4699000" y="4578350"/>
              <a:ext cx="14288" cy="15875"/>
            </a:xfrm>
            <a:custGeom>
              <a:avLst/>
              <a:gdLst>
                <a:gd name="T0" fmla="*/ 3833 w 41"/>
                <a:gd name="T1" fmla="*/ 0 h 46"/>
                <a:gd name="T2" fmla="*/ 3833 w 41"/>
                <a:gd name="T3" fmla="*/ 5522 h 46"/>
                <a:gd name="T4" fmla="*/ 9409 w 41"/>
                <a:gd name="T5" fmla="*/ 5522 h 46"/>
                <a:gd name="T6" fmla="*/ 9409 w 41"/>
                <a:gd name="T7" fmla="*/ 0 h 46"/>
                <a:gd name="T8" fmla="*/ 13940 w 41"/>
                <a:gd name="T9" fmla="*/ 0 h 46"/>
                <a:gd name="T10" fmla="*/ 13940 w 41"/>
                <a:gd name="T11" fmla="*/ 15530 h 46"/>
                <a:gd name="T12" fmla="*/ 9409 w 41"/>
                <a:gd name="T13" fmla="*/ 15530 h 46"/>
                <a:gd name="T14" fmla="*/ 9409 w 41"/>
                <a:gd name="T15" fmla="*/ 8973 h 46"/>
                <a:gd name="T16" fmla="*/ 3833 w 41"/>
                <a:gd name="T17" fmla="*/ 8973 h 46"/>
                <a:gd name="T18" fmla="*/ 3833 w 41"/>
                <a:gd name="T19" fmla="*/ 15530 h 46"/>
                <a:gd name="T20" fmla="*/ 0 w 41"/>
                <a:gd name="T21" fmla="*/ 15530 h 46"/>
                <a:gd name="T22" fmla="*/ 0 w 41"/>
                <a:gd name="T23" fmla="*/ 0 h 46"/>
                <a:gd name="T24" fmla="*/ 3833 w 41"/>
                <a:gd name="T25" fmla="*/ 0 h 4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46">
                  <a:moveTo>
                    <a:pt x="11" y="0"/>
                  </a:moveTo>
                  <a:lnTo>
                    <a:pt x="11" y="16"/>
                  </a:lnTo>
                  <a:lnTo>
                    <a:pt x="27" y="16"/>
                  </a:lnTo>
                  <a:lnTo>
                    <a:pt x="27" y="0"/>
                  </a:lnTo>
                  <a:lnTo>
                    <a:pt x="40" y="0"/>
                  </a:lnTo>
                  <a:lnTo>
                    <a:pt x="40" y="45"/>
                  </a:lnTo>
                  <a:lnTo>
                    <a:pt x="27" y="45"/>
                  </a:lnTo>
                  <a:lnTo>
                    <a:pt x="27" y="26"/>
                  </a:lnTo>
                  <a:lnTo>
                    <a:pt x="11" y="26"/>
                  </a:lnTo>
                  <a:lnTo>
                    <a:pt x="11" y="45"/>
                  </a:lnTo>
                  <a:lnTo>
                    <a:pt x="0" y="45"/>
                  </a:lnTo>
                  <a:lnTo>
                    <a:pt x="0" y="0"/>
                  </a:lnTo>
                  <a:lnTo>
                    <a:pt x="1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5" name="Freeform 182">
              <a:extLst>
                <a:ext uri="{FF2B5EF4-FFF2-40B4-BE49-F238E27FC236}">
                  <a16:creationId xmlns:a16="http://schemas.microsoft.com/office/drawing/2014/main" id="{7A8943F5-846C-4BEE-99ED-D1FC4196F943}"/>
                </a:ext>
              </a:extLst>
            </p:cNvPr>
            <p:cNvSpPr>
              <a:spLocks noChangeArrowheads="1"/>
            </p:cNvSpPr>
            <p:nvPr/>
          </p:nvSpPr>
          <p:spPr bwMode="auto">
            <a:xfrm>
              <a:off x="4692650" y="4600575"/>
              <a:ext cx="15875" cy="17463"/>
            </a:xfrm>
            <a:custGeom>
              <a:avLst/>
              <a:gdLst>
                <a:gd name="T0" fmla="*/ 7247 w 46"/>
                <a:gd name="T1" fmla="*/ 17099 h 48"/>
                <a:gd name="T2" fmla="*/ 0 w 46"/>
                <a:gd name="T3" fmla="*/ 8368 h 48"/>
                <a:gd name="T4" fmla="*/ 7247 w 46"/>
                <a:gd name="T5" fmla="*/ 0 h 48"/>
                <a:gd name="T6" fmla="*/ 15530 w 46"/>
                <a:gd name="T7" fmla="*/ 8368 h 48"/>
                <a:gd name="T8" fmla="*/ 7247 w 46"/>
                <a:gd name="T9" fmla="*/ 17099 h 48"/>
                <a:gd name="T10" fmla="*/ 8973 w 46"/>
                <a:gd name="T11" fmla="*/ 13461 h 48"/>
                <a:gd name="T12" fmla="*/ 11734 w 46"/>
                <a:gd name="T13" fmla="*/ 8368 h 48"/>
                <a:gd name="T14" fmla="*/ 8283 w 46"/>
                <a:gd name="T15" fmla="*/ 3638 h 48"/>
                <a:gd name="T16" fmla="*/ 5522 w 46"/>
                <a:gd name="T17" fmla="*/ 8368 h 48"/>
                <a:gd name="T18" fmla="*/ 8973 w 46"/>
                <a:gd name="T19" fmla="*/ 13461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 h="48">
                  <a:moveTo>
                    <a:pt x="21" y="47"/>
                  </a:moveTo>
                  <a:cubicBezTo>
                    <a:pt x="8" y="47"/>
                    <a:pt x="0" y="37"/>
                    <a:pt x="0" y="23"/>
                  </a:cubicBezTo>
                  <a:cubicBezTo>
                    <a:pt x="0" y="10"/>
                    <a:pt x="8" y="0"/>
                    <a:pt x="21" y="0"/>
                  </a:cubicBezTo>
                  <a:cubicBezTo>
                    <a:pt x="40" y="0"/>
                    <a:pt x="45" y="10"/>
                    <a:pt x="45" y="23"/>
                  </a:cubicBezTo>
                  <a:cubicBezTo>
                    <a:pt x="45" y="37"/>
                    <a:pt x="37" y="47"/>
                    <a:pt x="21" y="47"/>
                  </a:cubicBezTo>
                  <a:close/>
                  <a:moveTo>
                    <a:pt x="26" y="37"/>
                  </a:moveTo>
                  <a:cubicBezTo>
                    <a:pt x="32" y="37"/>
                    <a:pt x="34" y="31"/>
                    <a:pt x="34" y="23"/>
                  </a:cubicBezTo>
                  <a:cubicBezTo>
                    <a:pt x="34" y="15"/>
                    <a:pt x="32" y="10"/>
                    <a:pt x="24" y="10"/>
                  </a:cubicBezTo>
                  <a:cubicBezTo>
                    <a:pt x="18" y="10"/>
                    <a:pt x="16" y="15"/>
                    <a:pt x="16" y="23"/>
                  </a:cubicBezTo>
                  <a:cubicBezTo>
                    <a:pt x="16" y="31"/>
                    <a:pt x="18" y="37"/>
                    <a:pt x="26" y="37"/>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6" name="Freeform 183">
              <a:extLst>
                <a:ext uri="{FF2B5EF4-FFF2-40B4-BE49-F238E27FC236}">
                  <a16:creationId xmlns:a16="http://schemas.microsoft.com/office/drawing/2014/main" id="{4EB732F8-481E-4EF7-BEE7-FEE661FA95FC}"/>
                </a:ext>
              </a:extLst>
            </p:cNvPr>
            <p:cNvSpPr>
              <a:spLocks noChangeArrowheads="1"/>
            </p:cNvSpPr>
            <p:nvPr/>
          </p:nvSpPr>
          <p:spPr bwMode="auto">
            <a:xfrm>
              <a:off x="4419600" y="4540250"/>
              <a:ext cx="15875" cy="17463"/>
            </a:xfrm>
            <a:custGeom>
              <a:avLst/>
              <a:gdLst>
                <a:gd name="T0" fmla="*/ 7247 w 46"/>
                <a:gd name="T1" fmla="*/ 17099 h 48"/>
                <a:gd name="T2" fmla="*/ 0 w 46"/>
                <a:gd name="T3" fmla="*/ 8732 h 48"/>
                <a:gd name="T4" fmla="*/ 7247 w 46"/>
                <a:gd name="T5" fmla="*/ 0 h 48"/>
                <a:gd name="T6" fmla="*/ 15530 w 46"/>
                <a:gd name="T7" fmla="*/ 8732 h 48"/>
                <a:gd name="T8" fmla="*/ 7247 w 46"/>
                <a:gd name="T9" fmla="*/ 17099 h 48"/>
                <a:gd name="T10" fmla="*/ 8283 w 46"/>
                <a:gd name="T11" fmla="*/ 13461 h 48"/>
                <a:gd name="T12" fmla="*/ 11043 w 46"/>
                <a:gd name="T13" fmla="*/ 8732 h 48"/>
                <a:gd name="T14" fmla="*/ 7247 w 46"/>
                <a:gd name="T15" fmla="*/ 3638 h 48"/>
                <a:gd name="T16" fmla="*/ 4486 w 46"/>
                <a:gd name="T17" fmla="*/ 8732 h 48"/>
                <a:gd name="T18" fmla="*/ 8283 w 46"/>
                <a:gd name="T19" fmla="*/ 13461 h 4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6" h="48">
                  <a:moveTo>
                    <a:pt x="21" y="47"/>
                  </a:moveTo>
                  <a:cubicBezTo>
                    <a:pt x="8" y="47"/>
                    <a:pt x="0" y="38"/>
                    <a:pt x="0" y="24"/>
                  </a:cubicBezTo>
                  <a:cubicBezTo>
                    <a:pt x="0" y="11"/>
                    <a:pt x="8" y="0"/>
                    <a:pt x="21" y="0"/>
                  </a:cubicBezTo>
                  <a:cubicBezTo>
                    <a:pt x="37" y="0"/>
                    <a:pt x="45" y="11"/>
                    <a:pt x="45" y="24"/>
                  </a:cubicBezTo>
                  <a:cubicBezTo>
                    <a:pt x="45" y="38"/>
                    <a:pt x="37" y="47"/>
                    <a:pt x="21" y="47"/>
                  </a:cubicBezTo>
                  <a:close/>
                  <a:moveTo>
                    <a:pt x="24" y="37"/>
                  </a:moveTo>
                  <a:cubicBezTo>
                    <a:pt x="29" y="37"/>
                    <a:pt x="32" y="32"/>
                    <a:pt x="32" y="24"/>
                  </a:cubicBezTo>
                  <a:cubicBezTo>
                    <a:pt x="32" y="17"/>
                    <a:pt x="29" y="10"/>
                    <a:pt x="21" y="10"/>
                  </a:cubicBezTo>
                  <a:cubicBezTo>
                    <a:pt x="16" y="10"/>
                    <a:pt x="13" y="17"/>
                    <a:pt x="13" y="24"/>
                  </a:cubicBezTo>
                  <a:cubicBezTo>
                    <a:pt x="13" y="32"/>
                    <a:pt x="16" y="37"/>
                    <a:pt x="24" y="37"/>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7" name="Freeform 184">
              <a:extLst>
                <a:ext uri="{FF2B5EF4-FFF2-40B4-BE49-F238E27FC236}">
                  <a16:creationId xmlns:a16="http://schemas.microsoft.com/office/drawing/2014/main" id="{FDDA405C-E389-4D9A-B0F9-83F6DD743B51}"/>
                </a:ext>
              </a:extLst>
            </p:cNvPr>
            <p:cNvSpPr>
              <a:spLocks noChangeArrowheads="1"/>
            </p:cNvSpPr>
            <p:nvPr/>
          </p:nvSpPr>
          <p:spPr bwMode="auto">
            <a:xfrm>
              <a:off x="4418013" y="4567238"/>
              <a:ext cx="14287" cy="15875"/>
            </a:xfrm>
            <a:custGeom>
              <a:avLst/>
              <a:gdLst>
                <a:gd name="T0" fmla="*/ 1128 w 38"/>
                <a:gd name="T1" fmla="*/ 0 h 46"/>
                <a:gd name="T2" fmla="*/ 7144 w 38"/>
                <a:gd name="T3" fmla="*/ 0 h 46"/>
                <a:gd name="T4" fmla="*/ 12031 w 38"/>
                <a:gd name="T5" fmla="*/ 690 h 46"/>
                <a:gd name="T6" fmla="*/ 13911 w 38"/>
                <a:gd name="T7" fmla="*/ 4486 h 46"/>
                <a:gd name="T8" fmla="*/ 12031 w 38"/>
                <a:gd name="T9" fmla="*/ 8283 h 46"/>
                <a:gd name="T10" fmla="*/ 6016 w 38"/>
                <a:gd name="T11" fmla="*/ 10008 h 46"/>
                <a:gd name="T12" fmla="*/ 5264 w 38"/>
                <a:gd name="T13" fmla="*/ 10008 h 46"/>
                <a:gd name="T14" fmla="*/ 5264 w 38"/>
                <a:gd name="T15" fmla="*/ 15530 h 46"/>
                <a:gd name="T16" fmla="*/ 0 w 38"/>
                <a:gd name="T17" fmla="*/ 15530 h 46"/>
                <a:gd name="T18" fmla="*/ 0 w 38"/>
                <a:gd name="T19" fmla="*/ 0 h 46"/>
                <a:gd name="T20" fmla="*/ 1128 w 38"/>
                <a:gd name="T21" fmla="*/ 0 h 46"/>
                <a:gd name="T22" fmla="*/ 5264 w 38"/>
                <a:gd name="T23" fmla="*/ 7247 h 46"/>
                <a:gd name="T24" fmla="*/ 6016 w 38"/>
                <a:gd name="T25" fmla="*/ 7247 h 46"/>
                <a:gd name="T26" fmla="*/ 9023 w 38"/>
                <a:gd name="T27" fmla="*/ 5522 h 46"/>
                <a:gd name="T28" fmla="*/ 6016 w 38"/>
                <a:gd name="T29" fmla="*/ 3451 h 46"/>
                <a:gd name="T30" fmla="*/ 5264 w 38"/>
                <a:gd name="T31" fmla="*/ 3451 h 46"/>
                <a:gd name="T32" fmla="*/ 5264 w 38"/>
                <a:gd name="T33" fmla="*/ 7247 h 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8" h="46">
                  <a:moveTo>
                    <a:pt x="3" y="0"/>
                  </a:moveTo>
                  <a:cubicBezTo>
                    <a:pt x="6" y="0"/>
                    <a:pt x="11" y="0"/>
                    <a:pt x="19" y="0"/>
                  </a:cubicBezTo>
                  <a:cubicBezTo>
                    <a:pt x="24" y="0"/>
                    <a:pt x="29" y="0"/>
                    <a:pt x="32" y="2"/>
                  </a:cubicBezTo>
                  <a:cubicBezTo>
                    <a:pt x="35" y="5"/>
                    <a:pt x="37" y="8"/>
                    <a:pt x="37" y="13"/>
                  </a:cubicBezTo>
                  <a:cubicBezTo>
                    <a:pt x="37" y="18"/>
                    <a:pt x="35" y="21"/>
                    <a:pt x="32" y="24"/>
                  </a:cubicBezTo>
                  <a:cubicBezTo>
                    <a:pt x="29" y="26"/>
                    <a:pt x="24" y="29"/>
                    <a:pt x="16" y="29"/>
                  </a:cubicBezTo>
                  <a:lnTo>
                    <a:pt x="14" y="29"/>
                  </a:lnTo>
                  <a:lnTo>
                    <a:pt x="14" y="45"/>
                  </a:lnTo>
                  <a:lnTo>
                    <a:pt x="0" y="45"/>
                  </a:lnTo>
                  <a:lnTo>
                    <a:pt x="0" y="0"/>
                  </a:lnTo>
                  <a:lnTo>
                    <a:pt x="3" y="0"/>
                  </a:lnTo>
                  <a:close/>
                  <a:moveTo>
                    <a:pt x="14" y="21"/>
                  </a:moveTo>
                  <a:lnTo>
                    <a:pt x="16" y="21"/>
                  </a:lnTo>
                  <a:cubicBezTo>
                    <a:pt x="21" y="21"/>
                    <a:pt x="24" y="18"/>
                    <a:pt x="24" y="16"/>
                  </a:cubicBezTo>
                  <a:cubicBezTo>
                    <a:pt x="24" y="13"/>
                    <a:pt x="21" y="10"/>
                    <a:pt x="16" y="10"/>
                  </a:cubicBezTo>
                  <a:cubicBezTo>
                    <a:pt x="14" y="10"/>
                    <a:pt x="14" y="10"/>
                    <a:pt x="14" y="10"/>
                  </a:cubicBezTo>
                  <a:lnTo>
                    <a:pt x="14" y="2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8" name="Freeform 185">
              <a:extLst>
                <a:ext uri="{FF2B5EF4-FFF2-40B4-BE49-F238E27FC236}">
                  <a16:creationId xmlns:a16="http://schemas.microsoft.com/office/drawing/2014/main" id="{4D31DE53-6615-4010-95AA-A07EB8582D36}"/>
                </a:ext>
              </a:extLst>
            </p:cNvPr>
            <p:cNvSpPr>
              <a:spLocks noChangeArrowheads="1"/>
            </p:cNvSpPr>
            <p:nvPr/>
          </p:nvSpPr>
          <p:spPr bwMode="auto">
            <a:xfrm>
              <a:off x="4424363" y="4589463"/>
              <a:ext cx="11112" cy="15875"/>
            </a:xfrm>
            <a:custGeom>
              <a:avLst/>
              <a:gdLst>
                <a:gd name="T0" fmla="*/ 1684 w 33"/>
                <a:gd name="T1" fmla="*/ 11043 h 46"/>
                <a:gd name="T2" fmla="*/ 5388 w 33"/>
                <a:gd name="T3" fmla="*/ 12079 h 46"/>
                <a:gd name="T4" fmla="*/ 7071 w 33"/>
                <a:gd name="T5" fmla="*/ 11043 h 46"/>
                <a:gd name="T6" fmla="*/ 4377 w 33"/>
                <a:gd name="T7" fmla="*/ 9318 h 46"/>
                <a:gd name="T8" fmla="*/ 0 w 33"/>
                <a:gd name="T9" fmla="*/ 4832 h 46"/>
                <a:gd name="T10" fmla="*/ 6398 w 33"/>
                <a:gd name="T11" fmla="*/ 0 h 46"/>
                <a:gd name="T12" fmla="*/ 10775 w 33"/>
                <a:gd name="T13" fmla="*/ 1035 h 46"/>
                <a:gd name="T14" fmla="*/ 9765 w 33"/>
                <a:gd name="T15" fmla="*/ 4832 h 46"/>
                <a:gd name="T16" fmla="*/ 6398 w 33"/>
                <a:gd name="T17" fmla="*/ 3796 h 46"/>
                <a:gd name="T18" fmla="*/ 4377 w 33"/>
                <a:gd name="T19" fmla="*/ 4832 h 46"/>
                <a:gd name="T20" fmla="*/ 7071 w 33"/>
                <a:gd name="T21" fmla="*/ 6557 h 46"/>
                <a:gd name="T22" fmla="*/ 10775 w 33"/>
                <a:gd name="T23" fmla="*/ 11043 h 46"/>
                <a:gd name="T24" fmla="*/ 4377 w 33"/>
                <a:gd name="T25" fmla="*/ 15530 h 46"/>
                <a:gd name="T26" fmla="*/ 0 w 33"/>
                <a:gd name="T27" fmla="*/ 14840 h 46"/>
                <a:gd name="T28" fmla="*/ 1684 w 33"/>
                <a:gd name="T29" fmla="*/ 11043 h 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 h="46">
                  <a:moveTo>
                    <a:pt x="5" y="32"/>
                  </a:moveTo>
                  <a:cubicBezTo>
                    <a:pt x="8" y="35"/>
                    <a:pt x="13" y="35"/>
                    <a:pt x="16" y="35"/>
                  </a:cubicBezTo>
                  <a:cubicBezTo>
                    <a:pt x="21" y="35"/>
                    <a:pt x="21" y="32"/>
                    <a:pt x="21" y="32"/>
                  </a:cubicBezTo>
                  <a:cubicBezTo>
                    <a:pt x="21" y="30"/>
                    <a:pt x="19" y="30"/>
                    <a:pt x="13" y="27"/>
                  </a:cubicBezTo>
                  <a:cubicBezTo>
                    <a:pt x="5" y="24"/>
                    <a:pt x="0" y="19"/>
                    <a:pt x="0" y="14"/>
                  </a:cubicBezTo>
                  <a:cubicBezTo>
                    <a:pt x="0" y="6"/>
                    <a:pt x="8" y="0"/>
                    <a:pt x="19" y="0"/>
                  </a:cubicBezTo>
                  <a:cubicBezTo>
                    <a:pt x="24" y="0"/>
                    <a:pt x="27" y="0"/>
                    <a:pt x="32" y="3"/>
                  </a:cubicBezTo>
                  <a:lnTo>
                    <a:pt x="29" y="14"/>
                  </a:lnTo>
                  <a:cubicBezTo>
                    <a:pt x="27" y="14"/>
                    <a:pt x="24" y="11"/>
                    <a:pt x="19" y="11"/>
                  </a:cubicBezTo>
                  <a:cubicBezTo>
                    <a:pt x="16" y="11"/>
                    <a:pt x="13" y="14"/>
                    <a:pt x="13" y="14"/>
                  </a:cubicBezTo>
                  <a:cubicBezTo>
                    <a:pt x="13" y="16"/>
                    <a:pt x="16" y="16"/>
                    <a:pt x="21" y="19"/>
                  </a:cubicBezTo>
                  <a:cubicBezTo>
                    <a:pt x="29" y="22"/>
                    <a:pt x="32" y="27"/>
                    <a:pt x="32" y="32"/>
                  </a:cubicBezTo>
                  <a:cubicBezTo>
                    <a:pt x="32" y="40"/>
                    <a:pt x="27" y="45"/>
                    <a:pt x="13" y="45"/>
                  </a:cubicBezTo>
                  <a:cubicBezTo>
                    <a:pt x="8" y="45"/>
                    <a:pt x="3" y="43"/>
                    <a:pt x="0" y="43"/>
                  </a:cubicBezTo>
                  <a:lnTo>
                    <a:pt x="5"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199" name="Freeform 186">
              <a:extLst>
                <a:ext uri="{FF2B5EF4-FFF2-40B4-BE49-F238E27FC236}">
                  <a16:creationId xmlns:a16="http://schemas.microsoft.com/office/drawing/2014/main" id="{6EF7C05C-D4DA-440A-87F9-5163712CB240}"/>
                </a:ext>
              </a:extLst>
            </p:cNvPr>
            <p:cNvSpPr>
              <a:spLocks noChangeArrowheads="1"/>
            </p:cNvSpPr>
            <p:nvPr/>
          </p:nvSpPr>
          <p:spPr bwMode="auto">
            <a:xfrm>
              <a:off x="4759325" y="4416425"/>
              <a:ext cx="61913" cy="85725"/>
            </a:xfrm>
            <a:custGeom>
              <a:avLst/>
              <a:gdLst>
                <a:gd name="T0" fmla="*/ 30775 w 171"/>
                <a:gd name="T1" fmla="*/ 0 h 240"/>
                <a:gd name="T2" fmla="*/ 61551 w 171"/>
                <a:gd name="T3" fmla="*/ 42863 h 240"/>
                <a:gd name="T4" fmla="*/ 30775 w 171"/>
                <a:gd name="T5" fmla="*/ 85368 h 240"/>
                <a:gd name="T6" fmla="*/ 0 w 171"/>
                <a:gd name="T7" fmla="*/ 42863 h 240"/>
                <a:gd name="T8" fmla="*/ 30775 w 171"/>
                <a:gd name="T9" fmla="*/ 0 h 240"/>
                <a:gd name="T10" fmla="*/ 30775 w 171"/>
                <a:gd name="T11" fmla="*/ 73938 h 240"/>
                <a:gd name="T12" fmla="*/ 47068 w 171"/>
                <a:gd name="T13" fmla="*/ 42863 h 240"/>
                <a:gd name="T14" fmla="*/ 30775 w 171"/>
                <a:gd name="T15" fmla="*/ 11430 h 240"/>
                <a:gd name="T16" fmla="*/ 14483 w 171"/>
                <a:gd name="T17" fmla="*/ 42863 h 240"/>
                <a:gd name="T18" fmla="*/ 30775 w 171"/>
                <a:gd name="T19" fmla="*/ 73938 h 2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1" h="240">
                  <a:moveTo>
                    <a:pt x="85" y="0"/>
                  </a:moveTo>
                  <a:cubicBezTo>
                    <a:pt x="130" y="0"/>
                    <a:pt x="170" y="38"/>
                    <a:pt x="170" y="120"/>
                  </a:cubicBezTo>
                  <a:cubicBezTo>
                    <a:pt x="170" y="204"/>
                    <a:pt x="127" y="239"/>
                    <a:pt x="85" y="239"/>
                  </a:cubicBezTo>
                  <a:cubicBezTo>
                    <a:pt x="40" y="239"/>
                    <a:pt x="0" y="202"/>
                    <a:pt x="0" y="120"/>
                  </a:cubicBezTo>
                  <a:cubicBezTo>
                    <a:pt x="0" y="38"/>
                    <a:pt x="40" y="0"/>
                    <a:pt x="85" y="0"/>
                  </a:cubicBezTo>
                  <a:close/>
                  <a:moveTo>
                    <a:pt x="85" y="207"/>
                  </a:moveTo>
                  <a:cubicBezTo>
                    <a:pt x="109" y="207"/>
                    <a:pt x="130" y="183"/>
                    <a:pt x="130" y="120"/>
                  </a:cubicBezTo>
                  <a:cubicBezTo>
                    <a:pt x="130" y="56"/>
                    <a:pt x="109" y="32"/>
                    <a:pt x="85" y="32"/>
                  </a:cubicBezTo>
                  <a:cubicBezTo>
                    <a:pt x="61" y="32"/>
                    <a:pt x="40" y="56"/>
                    <a:pt x="40" y="120"/>
                  </a:cubicBezTo>
                  <a:cubicBezTo>
                    <a:pt x="40" y="186"/>
                    <a:pt x="61" y="207"/>
                    <a:pt x="85" y="207"/>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0" name="Freeform 187">
              <a:extLst>
                <a:ext uri="{FF2B5EF4-FFF2-40B4-BE49-F238E27FC236}">
                  <a16:creationId xmlns:a16="http://schemas.microsoft.com/office/drawing/2014/main" id="{7181C945-99A0-4C98-8614-8E3ED7813AA4}"/>
                </a:ext>
              </a:extLst>
            </p:cNvPr>
            <p:cNvSpPr>
              <a:spLocks noChangeArrowheads="1"/>
            </p:cNvSpPr>
            <p:nvPr/>
          </p:nvSpPr>
          <p:spPr bwMode="auto">
            <a:xfrm>
              <a:off x="4832350" y="4438650"/>
              <a:ext cx="28575" cy="63500"/>
            </a:xfrm>
            <a:custGeom>
              <a:avLst/>
              <a:gdLst>
                <a:gd name="T0" fmla="*/ 0 w 80"/>
                <a:gd name="T1" fmla="*/ 11545 h 176"/>
                <a:gd name="T2" fmla="*/ 0 w 80"/>
                <a:gd name="T3" fmla="*/ 1082 h 176"/>
                <a:gd name="T4" fmla="*/ 12144 w 80"/>
                <a:gd name="T5" fmla="*/ 1082 h 176"/>
                <a:gd name="T6" fmla="*/ 12144 w 80"/>
                <a:gd name="T7" fmla="*/ 12628 h 176"/>
                <a:gd name="T8" fmla="*/ 12144 w 80"/>
                <a:gd name="T9" fmla="*/ 12628 h 176"/>
                <a:gd name="T10" fmla="*/ 26432 w 80"/>
                <a:gd name="T11" fmla="*/ 0 h 176"/>
                <a:gd name="T12" fmla="*/ 28218 w 80"/>
                <a:gd name="T13" fmla="*/ 0 h 176"/>
                <a:gd name="T14" fmla="*/ 28218 w 80"/>
                <a:gd name="T15" fmla="*/ 14432 h 176"/>
                <a:gd name="T16" fmla="*/ 24289 w 80"/>
                <a:gd name="T17" fmla="*/ 13349 h 176"/>
                <a:gd name="T18" fmla="*/ 13216 w 80"/>
                <a:gd name="T19" fmla="*/ 28864 h 176"/>
                <a:gd name="T20" fmla="*/ 13216 w 80"/>
                <a:gd name="T21" fmla="*/ 63139 h 176"/>
                <a:gd name="T22" fmla="*/ 0 w 80"/>
                <a:gd name="T23" fmla="*/ 63139 h 176"/>
                <a:gd name="T24" fmla="*/ 0 w 80"/>
                <a:gd name="T25" fmla="*/ 11545 h 17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0" h="176">
                  <a:moveTo>
                    <a:pt x="0" y="32"/>
                  </a:moveTo>
                  <a:cubicBezTo>
                    <a:pt x="0" y="22"/>
                    <a:pt x="0" y="11"/>
                    <a:pt x="0" y="3"/>
                  </a:cubicBezTo>
                  <a:lnTo>
                    <a:pt x="34" y="3"/>
                  </a:lnTo>
                  <a:cubicBezTo>
                    <a:pt x="34" y="14"/>
                    <a:pt x="34" y="24"/>
                    <a:pt x="34" y="35"/>
                  </a:cubicBezTo>
                  <a:cubicBezTo>
                    <a:pt x="39" y="22"/>
                    <a:pt x="50" y="0"/>
                    <a:pt x="74" y="0"/>
                  </a:cubicBezTo>
                  <a:cubicBezTo>
                    <a:pt x="76" y="0"/>
                    <a:pt x="79" y="0"/>
                    <a:pt x="79" y="0"/>
                  </a:cubicBezTo>
                  <a:lnTo>
                    <a:pt x="79" y="40"/>
                  </a:lnTo>
                  <a:cubicBezTo>
                    <a:pt x="76" y="40"/>
                    <a:pt x="71" y="37"/>
                    <a:pt x="68" y="37"/>
                  </a:cubicBezTo>
                  <a:cubicBezTo>
                    <a:pt x="52" y="37"/>
                    <a:pt x="37" y="48"/>
                    <a:pt x="37" y="80"/>
                  </a:cubicBezTo>
                  <a:lnTo>
                    <a:pt x="37" y="175"/>
                  </a:lnTo>
                  <a:lnTo>
                    <a:pt x="0" y="175"/>
                  </a:lnTo>
                  <a:lnTo>
                    <a:pt x="0"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1" name="Freeform 188">
              <a:extLst>
                <a:ext uri="{FF2B5EF4-FFF2-40B4-BE49-F238E27FC236}">
                  <a16:creationId xmlns:a16="http://schemas.microsoft.com/office/drawing/2014/main" id="{2EA75566-9B75-41AC-AAB2-62902CE7354D}"/>
                </a:ext>
              </a:extLst>
            </p:cNvPr>
            <p:cNvSpPr>
              <a:spLocks noChangeArrowheads="1"/>
            </p:cNvSpPr>
            <p:nvPr/>
          </p:nvSpPr>
          <p:spPr bwMode="auto">
            <a:xfrm>
              <a:off x="4868863" y="4438650"/>
              <a:ext cx="49212" cy="90488"/>
            </a:xfrm>
            <a:custGeom>
              <a:avLst/>
              <a:gdLst>
                <a:gd name="T0" fmla="*/ 2895 w 136"/>
                <a:gd name="T1" fmla="*/ 72752 h 250"/>
                <a:gd name="T2" fmla="*/ 20264 w 136"/>
                <a:gd name="T3" fmla="*/ 78544 h 250"/>
                <a:gd name="T4" fmla="*/ 35462 w 136"/>
                <a:gd name="T5" fmla="*/ 59360 h 250"/>
                <a:gd name="T6" fmla="*/ 35462 w 136"/>
                <a:gd name="T7" fmla="*/ 52845 h 250"/>
                <a:gd name="T8" fmla="*/ 35462 w 136"/>
                <a:gd name="T9" fmla="*/ 52845 h 250"/>
                <a:gd name="T10" fmla="*/ 20264 w 136"/>
                <a:gd name="T11" fmla="*/ 63342 h 250"/>
                <a:gd name="T12" fmla="*/ 0 w 136"/>
                <a:gd name="T13" fmla="*/ 32576 h 250"/>
                <a:gd name="T14" fmla="*/ 20987 w 136"/>
                <a:gd name="T15" fmla="*/ 0 h 250"/>
                <a:gd name="T16" fmla="*/ 36547 w 136"/>
                <a:gd name="T17" fmla="*/ 10497 h 250"/>
                <a:gd name="T18" fmla="*/ 36547 w 136"/>
                <a:gd name="T19" fmla="*/ 10497 h 250"/>
                <a:gd name="T20" fmla="*/ 36547 w 136"/>
                <a:gd name="T21" fmla="*/ 1086 h 250"/>
                <a:gd name="T22" fmla="*/ 48850 w 136"/>
                <a:gd name="T23" fmla="*/ 1086 h 250"/>
                <a:gd name="T24" fmla="*/ 48850 w 136"/>
                <a:gd name="T25" fmla="*/ 10497 h 250"/>
                <a:gd name="T26" fmla="*/ 48850 w 136"/>
                <a:gd name="T27" fmla="*/ 56465 h 250"/>
                <a:gd name="T28" fmla="*/ 22073 w 136"/>
                <a:gd name="T29" fmla="*/ 90126 h 250"/>
                <a:gd name="T30" fmla="*/ 1809 w 136"/>
                <a:gd name="T31" fmla="*/ 86145 h 250"/>
                <a:gd name="T32" fmla="*/ 2895 w 136"/>
                <a:gd name="T33" fmla="*/ 72752 h 250"/>
                <a:gd name="T34" fmla="*/ 23159 w 136"/>
                <a:gd name="T35" fmla="*/ 51759 h 250"/>
                <a:gd name="T36" fmla="*/ 35462 w 136"/>
                <a:gd name="T37" fmla="*/ 30766 h 250"/>
                <a:gd name="T38" fmla="*/ 23882 w 136"/>
                <a:gd name="T39" fmla="*/ 10497 h 250"/>
                <a:gd name="T40" fmla="*/ 14474 w 136"/>
                <a:gd name="T41" fmla="*/ 30766 h 250"/>
                <a:gd name="T42" fmla="*/ 23159 w 136"/>
                <a:gd name="T43" fmla="*/ 51759 h 2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36" h="250">
                  <a:moveTo>
                    <a:pt x="8" y="201"/>
                  </a:moveTo>
                  <a:cubicBezTo>
                    <a:pt x="16" y="207"/>
                    <a:pt x="35" y="217"/>
                    <a:pt x="56" y="217"/>
                  </a:cubicBezTo>
                  <a:cubicBezTo>
                    <a:pt x="93" y="217"/>
                    <a:pt x="98" y="191"/>
                    <a:pt x="98" y="164"/>
                  </a:cubicBezTo>
                  <a:lnTo>
                    <a:pt x="98" y="146"/>
                  </a:lnTo>
                  <a:cubicBezTo>
                    <a:pt x="93" y="159"/>
                    <a:pt x="82" y="175"/>
                    <a:pt x="56" y="175"/>
                  </a:cubicBezTo>
                  <a:cubicBezTo>
                    <a:pt x="35" y="175"/>
                    <a:pt x="0" y="159"/>
                    <a:pt x="0" y="90"/>
                  </a:cubicBezTo>
                  <a:cubicBezTo>
                    <a:pt x="0" y="42"/>
                    <a:pt x="16" y="0"/>
                    <a:pt x="58" y="0"/>
                  </a:cubicBezTo>
                  <a:cubicBezTo>
                    <a:pt x="82" y="0"/>
                    <a:pt x="93" y="13"/>
                    <a:pt x="101" y="29"/>
                  </a:cubicBezTo>
                  <a:cubicBezTo>
                    <a:pt x="101" y="21"/>
                    <a:pt x="101" y="11"/>
                    <a:pt x="101" y="3"/>
                  </a:cubicBezTo>
                  <a:lnTo>
                    <a:pt x="135" y="3"/>
                  </a:lnTo>
                  <a:cubicBezTo>
                    <a:pt x="135" y="11"/>
                    <a:pt x="135" y="21"/>
                    <a:pt x="135" y="29"/>
                  </a:cubicBezTo>
                  <a:lnTo>
                    <a:pt x="135" y="156"/>
                  </a:lnTo>
                  <a:cubicBezTo>
                    <a:pt x="135" y="209"/>
                    <a:pt x="119" y="249"/>
                    <a:pt x="61" y="249"/>
                  </a:cubicBezTo>
                  <a:cubicBezTo>
                    <a:pt x="35" y="249"/>
                    <a:pt x="16" y="241"/>
                    <a:pt x="5" y="238"/>
                  </a:cubicBezTo>
                  <a:lnTo>
                    <a:pt x="8" y="201"/>
                  </a:lnTo>
                  <a:close/>
                  <a:moveTo>
                    <a:pt x="64" y="143"/>
                  </a:moveTo>
                  <a:cubicBezTo>
                    <a:pt x="88" y="143"/>
                    <a:pt x="98" y="124"/>
                    <a:pt x="98" y="85"/>
                  </a:cubicBezTo>
                  <a:cubicBezTo>
                    <a:pt x="98" y="48"/>
                    <a:pt x="85" y="29"/>
                    <a:pt x="66" y="29"/>
                  </a:cubicBezTo>
                  <a:cubicBezTo>
                    <a:pt x="45" y="29"/>
                    <a:pt x="40" y="50"/>
                    <a:pt x="40" y="85"/>
                  </a:cubicBezTo>
                  <a:cubicBezTo>
                    <a:pt x="37" y="127"/>
                    <a:pt x="50" y="143"/>
                    <a:pt x="64" y="14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2" name="Freeform 189">
              <a:extLst>
                <a:ext uri="{FF2B5EF4-FFF2-40B4-BE49-F238E27FC236}">
                  <a16:creationId xmlns:a16="http://schemas.microsoft.com/office/drawing/2014/main" id="{737B6F7E-C2C3-433B-9E2B-27CF628D67E2}"/>
                </a:ext>
              </a:extLst>
            </p:cNvPr>
            <p:cNvSpPr>
              <a:spLocks noChangeArrowheads="1"/>
            </p:cNvSpPr>
            <p:nvPr/>
          </p:nvSpPr>
          <p:spPr bwMode="auto">
            <a:xfrm>
              <a:off x="4926013" y="4438650"/>
              <a:ext cx="47625" cy="63500"/>
            </a:xfrm>
            <a:custGeom>
              <a:avLst/>
              <a:gdLst>
                <a:gd name="T0" fmla="*/ 5817 w 131"/>
                <a:gd name="T1" fmla="*/ 5051 h 176"/>
                <a:gd name="T2" fmla="*/ 23994 w 131"/>
                <a:gd name="T3" fmla="*/ 0 h 176"/>
                <a:gd name="T4" fmla="*/ 46171 w 131"/>
                <a:gd name="T5" fmla="*/ 24895 h 176"/>
                <a:gd name="T6" fmla="*/ 46171 w 131"/>
                <a:gd name="T7" fmla="*/ 51594 h 176"/>
                <a:gd name="T8" fmla="*/ 47261 w 131"/>
                <a:gd name="T9" fmla="*/ 62057 h 176"/>
                <a:gd name="T10" fmla="*/ 34537 w 131"/>
                <a:gd name="T11" fmla="*/ 62057 h 176"/>
                <a:gd name="T12" fmla="*/ 33810 w 131"/>
                <a:gd name="T13" fmla="*/ 53759 h 176"/>
                <a:gd name="T14" fmla="*/ 17450 w 131"/>
                <a:gd name="T15" fmla="*/ 63139 h 176"/>
                <a:gd name="T16" fmla="*/ 0 w 131"/>
                <a:gd name="T17" fmla="*/ 45099 h 176"/>
                <a:gd name="T18" fmla="*/ 30902 w 131"/>
                <a:gd name="T19" fmla="*/ 24173 h 176"/>
                <a:gd name="T20" fmla="*/ 33810 w 131"/>
                <a:gd name="T21" fmla="*/ 24173 h 176"/>
                <a:gd name="T22" fmla="*/ 33810 w 131"/>
                <a:gd name="T23" fmla="*/ 22009 h 176"/>
                <a:gd name="T24" fmla="*/ 23267 w 131"/>
                <a:gd name="T25" fmla="*/ 10463 h 176"/>
                <a:gd name="T26" fmla="*/ 7635 w 131"/>
                <a:gd name="T27" fmla="*/ 16236 h 176"/>
                <a:gd name="T28" fmla="*/ 5817 w 131"/>
                <a:gd name="T29" fmla="*/ 5051 h 176"/>
                <a:gd name="T30" fmla="*/ 31629 w 131"/>
                <a:gd name="T31" fmla="*/ 33554 h 176"/>
                <a:gd name="T32" fmla="*/ 12361 w 131"/>
                <a:gd name="T33" fmla="*/ 45099 h 176"/>
                <a:gd name="T34" fmla="*/ 21086 w 131"/>
                <a:gd name="T35" fmla="*/ 54480 h 176"/>
                <a:gd name="T36" fmla="*/ 32719 w 131"/>
                <a:gd name="T37" fmla="*/ 36440 h 176"/>
                <a:gd name="T38" fmla="*/ 32719 w 131"/>
                <a:gd name="T39" fmla="*/ 33554 h 176"/>
                <a:gd name="T40" fmla="*/ 31629 w 131"/>
                <a:gd name="T41" fmla="*/ 33554 h 1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1" h="176">
                  <a:moveTo>
                    <a:pt x="16" y="14"/>
                  </a:moveTo>
                  <a:cubicBezTo>
                    <a:pt x="27" y="8"/>
                    <a:pt x="42" y="0"/>
                    <a:pt x="66" y="0"/>
                  </a:cubicBezTo>
                  <a:cubicBezTo>
                    <a:pt x="117" y="0"/>
                    <a:pt x="127" y="27"/>
                    <a:pt x="127" y="69"/>
                  </a:cubicBezTo>
                  <a:lnTo>
                    <a:pt x="127" y="143"/>
                  </a:lnTo>
                  <a:cubicBezTo>
                    <a:pt x="127" y="157"/>
                    <a:pt x="127" y="167"/>
                    <a:pt x="130" y="172"/>
                  </a:cubicBezTo>
                  <a:lnTo>
                    <a:pt x="95" y="172"/>
                  </a:lnTo>
                  <a:cubicBezTo>
                    <a:pt x="93" y="165"/>
                    <a:pt x="93" y="157"/>
                    <a:pt x="93" y="149"/>
                  </a:cubicBezTo>
                  <a:cubicBezTo>
                    <a:pt x="82" y="162"/>
                    <a:pt x="72" y="175"/>
                    <a:pt x="48" y="175"/>
                  </a:cubicBezTo>
                  <a:cubicBezTo>
                    <a:pt x="24" y="175"/>
                    <a:pt x="0" y="157"/>
                    <a:pt x="0" y="125"/>
                  </a:cubicBezTo>
                  <a:cubicBezTo>
                    <a:pt x="0" y="77"/>
                    <a:pt x="34" y="67"/>
                    <a:pt x="85" y="67"/>
                  </a:cubicBezTo>
                  <a:lnTo>
                    <a:pt x="93" y="67"/>
                  </a:lnTo>
                  <a:lnTo>
                    <a:pt x="93" y="61"/>
                  </a:lnTo>
                  <a:cubicBezTo>
                    <a:pt x="93" y="45"/>
                    <a:pt x="85" y="29"/>
                    <a:pt x="64" y="29"/>
                  </a:cubicBezTo>
                  <a:cubicBezTo>
                    <a:pt x="45" y="29"/>
                    <a:pt x="27" y="40"/>
                    <a:pt x="21" y="45"/>
                  </a:cubicBezTo>
                  <a:lnTo>
                    <a:pt x="16" y="14"/>
                  </a:lnTo>
                  <a:close/>
                  <a:moveTo>
                    <a:pt x="87" y="93"/>
                  </a:moveTo>
                  <a:cubicBezTo>
                    <a:pt x="56" y="93"/>
                    <a:pt x="34" y="101"/>
                    <a:pt x="34" y="125"/>
                  </a:cubicBezTo>
                  <a:cubicBezTo>
                    <a:pt x="34" y="141"/>
                    <a:pt x="45" y="151"/>
                    <a:pt x="58" y="151"/>
                  </a:cubicBezTo>
                  <a:cubicBezTo>
                    <a:pt x="82" y="151"/>
                    <a:pt x="90" y="133"/>
                    <a:pt x="90" y="101"/>
                  </a:cubicBezTo>
                  <a:lnTo>
                    <a:pt x="90" y="93"/>
                  </a:lnTo>
                  <a:lnTo>
                    <a:pt x="87" y="9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3" name="Freeform 190">
              <a:extLst>
                <a:ext uri="{FF2B5EF4-FFF2-40B4-BE49-F238E27FC236}">
                  <a16:creationId xmlns:a16="http://schemas.microsoft.com/office/drawing/2014/main" id="{F1AA6279-783A-40CB-B154-C71F8A935713}"/>
                </a:ext>
              </a:extLst>
            </p:cNvPr>
            <p:cNvSpPr>
              <a:spLocks noChangeArrowheads="1"/>
            </p:cNvSpPr>
            <p:nvPr/>
          </p:nvSpPr>
          <p:spPr bwMode="auto">
            <a:xfrm>
              <a:off x="4983163" y="4438650"/>
              <a:ext cx="46037" cy="63500"/>
            </a:xfrm>
            <a:custGeom>
              <a:avLst/>
              <a:gdLst>
                <a:gd name="T0" fmla="*/ 0 w 128"/>
                <a:gd name="T1" fmla="*/ 11545 h 176"/>
                <a:gd name="T2" fmla="*/ 0 w 128"/>
                <a:gd name="T3" fmla="*/ 1082 h 176"/>
                <a:gd name="T4" fmla="*/ 13308 w 128"/>
                <a:gd name="T5" fmla="*/ 1082 h 176"/>
                <a:gd name="T6" fmla="*/ 13308 w 128"/>
                <a:gd name="T7" fmla="*/ 10463 h 176"/>
                <a:gd name="T8" fmla="*/ 13308 w 128"/>
                <a:gd name="T9" fmla="*/ 10463 h 176"/>
                <a:gd name="T10" fmla="*/ 13308 w 128"/>
                <a:gd name="T11" fmla="*/ 10463 h 176"/>
                <a:gd name="T12" fmla="*/ 28413 w 128"/>
                <a:gd name="T13" fmla="*/ 0 h 176"/>
                <a:gd name="T14" fmla="*/ 45677 w 128"/>
                <a:gd name="T15" fmla="*/ 23091 h 176"/>
                <a:gd name="T16" fmla="*/ 45677 w 128"/>
                <a:gd name="T17" fmla="*/ 63139 h 176"/>
                <a:gd name="T18" fmla="*/ 32370 w 128"/>
                <a:gd name="T19" fmla="*/ 63139 h 176"/>
                <a:gd name="T20" fmla="*/ 32370 w 128"/>
                <a:gd name="T21" fmla="*/ 25977 h 176"/>
                <a:gd name="T22" fmla="*/ 24817 w 128"/>
                <a:gd name="T23" fmla="*/ 12628 h 176"/>
                <a:gd name="T24" fmla="*/ 15106 w 128"/>
                <a:gd name="T25" fmla="*/ 27060 h 176"/>
                <a:gd name="T26" fmla="*/ 15106 w 128"/>
                <a:gd name="T27" fmla="*/ 63139 h 176"/>
                <a:gd name="T28" fmla="*/ 1798 w 128"/>
                <a:gd name="T29" fmla="*/ 63139 h 176"/>
                <a:gd name="T30" fmla="*/ 1798 w 128"/>
                <a:gd name="T31" fmla="*/ 11545 h 176"/>
                <a:gd name="T32" fmla="*/ 0 w 128"/>
                <a:gd name="T33" fmla="*/ 11545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8" h="176">
                  <a:moveTo>
                    <a:pt x="0" y="32"/>
                  </a:moveTo>
                  <a:cubicBezTo>
                    <a:pt x="0" y="22"/>
                    <a:pt x="0" y="11"/>
                    <a:pt x="0" y="3"/>
                  </a:cubicBezTo>
                  <a:lnTo>
                    <a:pt x="37" y="3"/>
                  </a:lnTo>
                  <a:cubicBezTo>
                    <a:pt x="37" y="11"/>
                    <a:pt x="37" y="22"/>
                    <a:pt x="37" y="29"/>
                  </a:cubicBezTo>
                  <a:cubicBezTo>
                    <a:pt x="42" y="19"/>
                    <a:pt x="53" y="0"/>
                    <a:pt x="79" y="0"/>
                  </a:cubicBezTo>
                  <a:cubicBezTo>
                    <a:pt x="116" y="0"/>
                    <a:pt x="127" y="29"/>
                    <a:pt x="127" y="64"/>
                  </a:cubicBezTo>
                  <a:lnTo>
                    <a:pt x="127" y="175"/>
                  </a:lnTo>
                  <a:lnTo>
                    <a:pt x="90" y="175"/>
                  </a:lnTo>
                  <a:lnTo>
                    <a:pt x="90" y="72"/>
                  </a:lnTo>
                  <a:cubicBezTo>
                    <a:pt x="90" y="45"/>
                    <a:pt x="85" y="35"/>
                    <a:pt x="69" y="35"/>
                  </a:cubicBezTo>
                  <a:cubicBezTo>
                    <a:pt x="48" y="35"/>
                    <a:pt x="42" y="53"/>
                    <a:pt x="42" y="75"/>
                  </a:cubicBezTo>
                  <a:lnTo>
                    <a:pt x="42" y="175"/>
                  </a:lnTo>
                  <a:lnTo>
                    <a:pt x="5" y="175"/>
                  </a:lnTo>
                  <a:lnTo>
                    <a:pt x="5" y="32"/>
                  </a:lnTo>
                  <a:lnTo>
                    <a:pt x="0"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4" name="Freeform 191">
              <a:extLst>
                <a:ext uri="{FF2B5EF4-FFF2-40B4-BE49-F238E27FC236}">
                  <a16:creationId xmlns:a16="http://schemas.microsoft.com/office/drawing/2014/main" id="{096AF1F2-F4D4-4624-B2DA-A49ACC2DB67A}"/>
                </a:ext>
              </a:extLst>
            </p:cNvPr>
            <p:cNvSpPr>
              <a:spLocks noChangeArrowheads="1"/>
            </p:cNvSpPr>
            <p:nvPr/>
          </p:nvSpPr>
          <p:spPr bwMode="auto">
            <a:xfrm>
              <a:off x="5040313" y="4413250"/>
              <a:ext cx="14287" cy="87313"/>
            </a:xfrm>
            <a:custGeom>
              <a:avLst/>
              <a:gdLst>
                <a:gd name="T0" fmla="*/ 0 w 41"/>
                <a:gd name="T1" fmla="*/ 0 h 244"/>
                <a:gd name="T2" fmla="*/ 13939 w 41"/>
                <a:gd name="T3" fmla="*/ 0 h 244"/>
                <a:gd name="T4" fmla="*/ 13939 w 41"/>
                <a:gd name="T5" fmla="*/ 13956 h 244"/>
                <a:gd name="T6" fmla="*/ 0 w 41"/>
                <a:gd name="T7" fmla="*/ 13956 h 244"/>
                <a:gd name="T8" fmla="*/ 0 w 41"/>
                <a:gd name="T9" fmla="*/ 0 h 244"/>
                <a:gd name="T10" fmla="*/ 1045 w 41"/>
                <a:gd name="T11" fmla="*/ 25407 h 244"/>
                <a:gd name="T12" fmla="*/ 13939 w 41"/>
                <a:gd name="T13" fmla="*/ 25407 h 244"/>
                <a:gd name="T14" fmla="*/ 13939 w 41"/>
                <a:gd name="T15" fmla="*/ 86955 h 244"/>
                <a:gd name="T16" fmla="*/ 1045 w 41"/>
                <a:gd name="T17" fmla="*/ 86955 h 244"/>
                <a:gd name="T18" fmla="*/ 1045 w 41"/>
                <a:gd name="T19" fmla="*/ 25407 h 2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44">
                  <a:moveTo>
                    <a:pt x="0" y="0"/>
                  </a:moveTo>
                  <a:lnTo>
                    <a:pt x="40" y="0"/>
                  </a:lnTo>
                  <a:lnTo>
                    <a:pt x="40" y="39"/>
                  </a:lnTo>
                  <a:lnTo>
                    <a:pt x="0" y="39"/>
                  </a:lnTo>
                  <a:lnTo>
                    <a:pt x="0" y="0"/>
                  </a:lnTo>
                  <a:close/>
                  <a:moveTo>
                    <a:pt x="3" y="71"/>
                  </a:moveTo>
                  <a:lnTo>
                    <a:pt x="40" y="71"/>
                  </a:lnTo>
                  <a:lnTo>
                    <a:pt x="40" y="243"/>
                  </a:lnTo>
                  <a:lnTo>
                    <a:pt x="3" y="243"/>
                  </a:lnTo>
                  <a:lnTo>
                    <a:pt x="3" y="7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5" name="Freeform 192">
              <a:extLst>
                <a:ext uri="{FF2B5EF4-FFF2-40B4-BE49-F238E27FC236}">
                  <a16:creationId xmlns:a16="http://schemas.microsoft.com/office/drawing/2014/main" id="{F623092C-C335-487F-BED1-08AFCCB63FB5}"/>
                </a:ext>
              </a:extLst>
            </p:cNvPr>
            <p:cNvSpPr>
              <a:spLocks noChangeArrowheads="1"/>
            </p:cNvSpPr>
            <p:nvPr/>
          </p:nvSpPr>
          <p:spPr bwMode="auto">
            <a:xfrm>
              <a:off x="5064125" y="4438650"/>
              <a:ext cx="38100" cy="61913"/>
            </a:xfrm>
            <a:custGeom>
              <a:avLst/>
              <a:gdLst>
                <a:gd name="T0" fmla="*/ 0 w 108"/>
                <a:gd name="T1" fmla="*/ 49387 h 173"/>
                <a:gd name="T2" fmla="*/ 23636 w 108"/>
                <a:gd name="T3" fmla="*/ 11452 h 173"/>
                <a:gd name="T4" fmla="*/ 706 w 108"/>
                <a:gd name="T5" fmla="*/ 11452 h 173"/>
                <a:gd name="T6" fmla="*/ 706 w 108"/>
                <a:gd name="T7" fmla="*/ 0 h 173"/>
                <a:gd name="T8" fmla="*/ 37042 w 108"/>
                <a:gd name="T9" fmla="*/ 0 h 173"/>
                <a:gd name="T10" fmla="*/ 37042 w 108"/>
                <a:gd name="T11" fmla="*/ 12168 h 173"/>
                <a:gd name="T12" fmla="*/ 13758 w 108"/>
                <a:gd name="T13" fmla="*/ 50103 h 173"/>
                <a:gd name="T14" fmla="*/ 37747 w 108"/>
                <a:gd name="T15" fmla="*/ 50103 h 173"/>
                <a:gd name="T16" fmla="*/ 37747 w 108"/>
                <a:gd name="T17" fmla="*/ 61555 h 173"/>
                <a:gd name="T18" fmla="*/ 0 w 108"/>
                <a:gd name="T19" fmla="*/ 61555 h 173"/>
                <a:gd name="T20" fmla="*/ 0 w 108"/>
                <a:gd name="T21" fmla="*/ 49387 h 17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8" h="173">
                  <a:moveTo>
                    <a:pt x="0" y="138"/>
                  </a:moveTo>
                  <a:lnTo>
                    <a:pt x="67" y="32"/>
                  </a:lnTo>
                  <a:lnTo>
                    <a:pt x="2" y="32"/>
                  </a:lnTo>
                  <a:lnTo>
                    <a:pt x="2" y="0"/>
                  </a:lnTo>
                  <a:lnTo>
                    <a:pt x="105" y="0"/>
                  </a:lnTo>
                  <a:lnTo>
                    <a:pt x="105" y="34"/>
                  </a:lnTo>
                  <a:lnTo>
                    <a:pt x="39" y="140"/>
                  </a:lnTo>
                  <a:lnTo>
                    <a:pt x="107" y="140"/>
                  </a:lnTo>
                  <a:lnTo>
                    <a:pt x="107" y="172"/>
                  </a:lnTo>
                  <a:lnTo>
                    <a:pt x="0" y="172"/>
                  </a:lnTo>
                  <a:lnTo>
                    <a:pt x="0" y="13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6" name="Freeform 193">
              <a:extLst>
                <a:ext uri="{FF2B5EF4-FFF2-40B4-BE49-F238E27FC236}">
                  <a16:creationId xmlns:a16="http://schemas.microsoft.com/office/drawing/2014/main" id="{7E767F56-F817-4979-AF5C-5A1BB05ACD2F}"/>
                </a:ext>
              </a:extLst>
            </p:cNvPr>
            <p:cNvSpPr>
              <a:spLocks noChangeArrowheads="1"/>
            </p:cNvSpPr>
            <p:nvPr/>
          </p:nvSpPr>
          <p:spPr bwMode="auto">
            <a:xfrm>
              <a:off x="5108575" y="4438650"/>
              <a:ext cx="47625" cy="63500"/>
            </a:xfrm>
            <a:custGeom>
              <a:avLst/>
              <a:gdLst>
                <a:gd name="T0" fmla="*/ 5817 w 131"/>
                <a:gd name="T1" fmla="*/ 5051 h 176"/>
                <a:gd name="T2" fmla="*/ 23994 w 131"/>
                <a:gd name="T3" fmla="*/ 0 h 176"/>
                <a:gd name="T4" fmla="*/ 46171 w 131"/>
                <a:gd name="T5" fmla="*/ 24895 h 176"/>
                <a:gd name="T6" fmla="*/ 46171 w 131"/>
                <a:gd name="T7" fmla="*/ 51594 h 176"/>
                <a:gd name="T8" fmla="*/ 47261 w 131"/>
                <a:gd name="T9" fmla="*/ 62057 h 176"/>
                <a:gd name="T10" fmla="*/ 34537 w 131"/>
                <a:gd name="T11" fmla="*/ 62057 h 176"/>
                <a:gd name="T12" fmla="*/ 33810 w 131"/>
                <a:gd name="T13" fmla="*/ 53759 h 176"/>
                <a:gd name="T14" fmla="*/ 17450 w 131"/>
                <a:gd name="T15" fmla="*/ 63139 h 176"/>
                <a:gd name="T16" fmla="*/ 0 w 131"/>
                <a:gd name="T17" fmla="*/ 45099 h 176"/>
                <a:gd name="T18" fmla="*/ 30902 w 131"/>
                <a:gd name="T19" fmla="*/ 24173 h 176"/>
                <a:gd name="T20" fmla="*/ 33810 w 131"/>
                <a:gd name="T21" fmla="*/ 24173 h 176"/>
                <a:gd name="T22" fmla="*/ 33810 w 131"/>
                <a:gd name="T23" fmla="*/ 22009 h 176"/>
                <a:gd name="T24" fmla="*/ 23267 w 131"/>
                <a:gd name="T25" fmla="*/ 10463 h 176"/>
                <a:gd name="T26" fmla="*/ 7635 w 131"/>
                <a:gd name="T27" fmla="*/ 16236 h 176"/>
                <a:gd name="T28" fmla="*/ 5817 w 131"/>
                <a:gd name="T29" fmla="*/ 5051 h 176"/>
                <a:gd name="T30" fmla="*/ 32719 w 131"/>
                <a:gd name="T31" fmla="*/ 33554 h 176"/>
                <a:gd name="T32" fmla="*/ 13451 w 131"/>
                <a:gd name="T33" fmla="*/ 45099 h 176"/>
                <a:gd name="T34" fmla="*/ 22177 w 131"/>
                <a:gd name="T35" fmla="*/ 54480 h 176"/>
                <a:gd name="T36" fmla="*/ 33810 w 131"/>
                <a:gd name="T37" fmla="*/ 36440 h 176"/>
                <a:gd name="T38" fmla="*/ 33810 w 131"/>
                <a:gd name="T39" fmla="*/ 33554 h 176"/>
                <a:gd name="T40" fmla="*/ 32719 w 131"/>
                <a:gd name="T41" fmla="*/ 33554 h 1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1" h="176">
                  <a:moveTo>
                    <a:pt x="16" y="14"/>
                  </a:moveTo>
                  <a:cubicBezTo>
                    <a:pt x="27" y="8"/>
                    <a:pt x="42" y="0"/>
                    <a:pt x="66" y="0"/>
                  </a:cubicBezTo>
                  <a:cubicBezTo>
                    <a:pt x="117" y="0"/>
                    <a:pt x="127" y="27"/>
                    <a:pt x="127" y="69"/>
                  </a:cubicBezTo>
                  <a:lnTo>
                    <a:pt x="127" y="143"/>
                  </a:lnTo>
                  <a:cubicBezTo>
                    <a:pt x="127" y="157"/>
                    <a:pt x="127" y="167"/>
                    <a:pt x="130" y="172"/>
                  </a:cubicBezTo>
                  <a:lnTo>
                    <a:pt x="95" y="172"/>
                  </a:lnTo>
                  <a:cubicBezTo>
                    <a:pt x="93" y="165"/>
                    <a:pt x="93" y="157"/>
                    <a:pt x="93" y="149"/>
                  </a:cubicBezTo>
                  <a:cubicBezTo>
                    <a:pt x="82" y="162"/>
                    <a:pt x="72" y="175"/>
                    <a:pt x="48" y="175"/>
                  </a:cubicBezTo>
                  <a:cubicBezTo>
                    <a:pt x="24" y="175"/>
                    <a:pt x="0" y="157"/>
                    <a:pt x="0" y="125"/>
                  </a:cubicBezTo>
                  <a:cubicBezTo>
                    <a:pt x="0" y="77"/>
                    <a:pt x="35" y="67"/>
                    <a:pt x="85" y="67"/>
                  </a:cubicBezTo>
                  <a:lnTo>
                    <a:pt x="93" y="67"/>
                  </a:lnTo>
                  <a:lnTo>
                    <a:pt x="93" y="61"/>
                  </a:lnTo>
                  <a:cubicBezTo>
                    <a:pt x="93" y="45"/>
                    <a:pt x="85" y="29"/>
                    <a:pt x="64" y="29"/>
                  </a:cubicBezTo>
                  <a:cubicBezTo>
                    <a:pt x="45" y="29"/>
                    <a:pt x="27" y="40"/>
                    <a:pt x="21" y="45"/>
                  </a:cubicBezTo>
                  <a:lnTo>
                    <a:pt x="16" y="14"/>
                  </a:lnTo>
                  <a:close/>
                  <a:moveTo>
                    <a:pt x="90" y="93"/>
                  </a:moveTo>
                  <a:cubicBezTo>
                    <a:pt x="58" y="93"/>
                    <a:pt x="37" y="101"/>
                    <a:pt x="37" y="125"/>
                  </a:cubicBezTo>
                  <a:cubicBezTo>
                    <a:pt x="37" y="141"/>
                    <a:pt x="48" y="151"/>
                    <a:pt x="61" y="151"/>
                  </a:cubicBezTo>
                  <a:cubicBezTo>
                    <a:pt x="85" y="151"/>
                    <a:pt x="93" y="133"/>
                    <a:pt x="93" y="101"/>
                  </a:cubicBezTo>
                  <a:lnTo>
                    <a:pt x="93" y="93"/>
                  </a:lnTo>
                  <a:lnTo>
                    <a:pt x="90" y="93"/>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7" name="Freeform 194">
              <a:extLst>
                <a:ext uri="{FF2B5EF4-FFF2-40B4-BE49-F238E27FC236}">
                  <a16:creationId xmlns:a16="http://schemas.microsoft.com/office/drawing/2014/main" id="{83BF8A5C-3B87-41C1-ADD0-6466147183FD}"/>
                </a:ext>
              </a:extLst>
            </p:cNvPr>
            <p:cNvSpPr>
              <a:spLocks noChangeArrowheads="1"/>
            </p:cNvSpPr>
            <p:nvPr/>
          </p:nvSpPr>
          <p:spPr bwMode="auto">
            <a:xfrm>
              <a:off x="5165725" y="4438650"/>
              <a:ext cx="39688" cy="63500"/>
            </a:xfrm>
            <a:custGeom>
              <a:avLst/>
              <a:gdLst>
                <a:gd name="T0" fmla="*/ 39334 w 112"/>
                <a:gd name="T1" fmla="*/ 60289 h 178"/>
                <a:gd name="T2" fmla="*/ 26222 w 112"/>
                <a:gd name="T3" fmla="*/ 63143 h 178"/>
                <a:gd name="T4" fmla="*/ 0 w 112"/>
                <a:gd name="T5" fmla="*/ 32107 h 178"/>
                <a:gd name="T6" fmla="*/ 27285 w 112"/>
                <a:gd name="T7" fmla="*/ 0 h 178"/>
                <a:gd name="T8" fmla="*/ 39334 w 112"/>
                <a:gd name="T9" fmla="*/ 2854 h 178"/>
                <a:gd name="T10" fmla="*/ 38625 w 112"/>
                <a:gd name="T11" fmla="*/ 14270 h 178"/>
                <a:gd name="T12" fmla="*/ 29057 w 112"/>
                <a:gd name="T13" fmla="*/ 11416 h 178"/>
                <a:gd name="T14" fmla="*/ 14174 w 112"/>
                <a:gd name="T15" fmla="*/ 32107 h 178"/>
                <a:gd name="T16" fmla="*/ 29057 w 112"/>
                <a:gd name="T17" fmla="*/ 52084 h 178"/>
                <a:gd name="T18" fmla="*/ 38625 w 112"/>
                <a:gd name="T19" fmla="*/ 49230 h 178"/>
                <a:gd name="T20" fmla="*/ 39334 w 112"/>
                <a:gd name="T21" fmla="*/ 60289 h 1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2" h="178">
                  <a:moveTo>
                    <a:pt x="111" y="169"/>
                  </a:moveTo>
                  <a:cubicBezTo>
                    <a:pt x="103" y="172"/>
                    <a:pt x="90" y="177"/>
                    <a:pt x="74" y="177"/>
                  </a:cubicBezTo>
                  <a:cubicBezTo>
                    <a:pt x="21" y="177"/>
                    <a:pt x="0" y="138"/>
                    <a:pt x="0" y="90"/>
                  </a:cubicBezTo>
                  <a:cubicBezTo>
                    <a:pt x="0" y="40"/>
                    <a:pt x="24" y="0"/>
                    <a:pt x="77" y="0"/>
                  </a:cubicBezTo>
                  <a:cubicBezTo>
                    <a:pt x="90" y="0"/>
                    <a:pt x="103" y="5"/>
                    <a:pt x="111" y="8"/>
                  </a:cubicBezTo>
                  <a:lnTo>
                    <a:pt x="109" y="40"/>
                  </a:lnTo>
                  <a:cubicBezTo>
                    <a:pt x="101" y="37"/>
                    <a:pt x="93" y="32"/>
                    <a:pt x="82" y="32"/>
                  </a:cubicBezTo>
                  <a:cubicBezTo>
                    <a:pt x="53" y="32"/>
                    <a:pt x="40" y="53"/>
                    <a:pt x="40" y="90"/>
                  </a:cubicBezTo>
                  <a:cubicBezTo>
                    <a:pt x="40" y="122"/>
                    <a:pt x="53" y="146"/>
                    <a:pt x="82" y="146"/>
                  </a:cubicBezTo>
                  <a:cubicBezTo>
                    <a:pt x="90" y="146"/>
                    <a:pt x="103" y="140"/>
                    <a:pt x="109" y="138"/>
                  </a:cubicBezTo>
                  <a:lnTo>
                    <a:pt x="111" y="16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8" name="Freeform 195">
              <a:extLst>
                <a:ext uri="{FF2B5EF4-FFF2-40B4-BE49-F238E27FC236}">
                  <a16:creationId xmlns:a16="http://schemas.microsoft.com/office/drawing/2014/main" id="{8C065B19-2622-44AE-B85B-2C034381DE48}"/>
                </a:ext>
              </a:extLst>
            </p:cNvPr>
            <p:cNvSpPr>
              <a:spLocks noChangeArrowheads="1"/>
            </p:cNvSpPr>
            <p:nvPr/>
          </p:nvSpPr>
          <p:spPr bwMode="auto">
            <a:xfrm>
              <a:off x="5214938" y="4413250"/>
              <a:ext cx="14287" cy="87313"/>
            </a:xfrm>
            <a:custGeom>
              <a:avLst/>
              <a:gdLst>
                <a:gd name="T0" fmla="*/ 0 w 41"/>
                <a:gd name="T1" fmla="*/ 0 h 244"/>
                <a:gd name="T2" fmla="*/ 13939 w 41"/>
                <a:gd name="T3" fmla="*/ 0 h 244"/>
                <a:gd name="T4" fmla="*/ 13939 w 41"/>
                <a:gd name="T5" fmla="*/ 13956 h 244"/>
                <a:gd name="T6" fmla="*/ 0 w 41"/>
                <a:gd name="T7" fmla="*/ 13956 h 244"/>
                <a:gd name="T8" fmla="*/ 0 w 41"/>
                <a:gd name="T9" fmla="*/ 0 h 244"/>
                <a:gd name="T10" fmla="*/ 0 w 41"/>
                <a:gd name="T11" fmla="*/ 25407 h 244"/>
                <a:gd name="T12" fmla="*/ 12893 w 41"/>
                <a:gd name="T13" fmla="*/ 25407 h 244"/>
                <a:gd name="T14" fmla="*/ 12893 w 41"/>
                <a:gd name="T15" fmla="*/ 86955 h 244"/>
                <a:gd name="T16" fmla="*/ 0 w 41"/>
                <a:gd name="T17" fmla="*/ 86955 h 244"/>
                <a:gd name="T18" fmla="*/ 0 w 41"/>
                <a:gd name="T19" fmla="*/ 25407 h 2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44">
                  <a:moveTo>
                    <a:pt x="0" y="0"/>
                  </a:moveTo>
                  <a:lnTo>
                    <a:pt x="40" y="0"/>
                  </a:lnTo>
                  <a:lnTo>
                    <a:pt x="40" y="39"/>
                  </a:lnTo>
                  <a:lnTo>
                    <a:pt x="0" y="39"/>
                  </a:lnTo>
                  <a:lnTo>
                    <a:pt x="0" y="0"/>
                  </a:lnTo>
                  <a:close/>
                  <a:moveTo>
                    <a:pt x="0" y="71"/>
                  </a:moveTo>
                  <a:lnTo>
                    <a:pt x="37" y="71"/>
                  </a:lnTo>
                  <a:lnTo>
                    <a:pt x="37" y="243"/>
                  </a:lnTo>
                  <a:lnTo>
                    <a:pt x="0" y="243"/>
                  </a:lnTo>
                  <a:lnTo>
                    <a:pt x="0" y="7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09" name="Freeform 196">
              <a:extLst>
                <a:ext uri="{FF2B5EF4-FFF2-40B4-BE49-F238E27FC236}">
                  <a16:creationId xmlns:a16="http://schemas.microsoft.com/office/drawing/2014/main" id="{FE85426A-E0C3-4118-8E6E-2FB1F7ED29D1}"/>
                </a:ext>
              </a:extLst>
            </p:cNvPr>
            <p:cNvSpPr>
              <a:spLocks noChangeArrowheads="1"/>
            </p:cNvSpPr>
            <p:nvPr/>
          </p:nvSpPr>
          <p:spPr bwMode="auto">
            <a:xfrm>
              <a:off x="5240338" y="4414838"/>
              <a:ext cx="49212" cy="87312"/>
            </a:xfrm>
            <a:custGeom>
              <a:avLst/>
              <a:gdLst>
                <a:gd name="T0" fmla="*/ 24249 w 138"/>
                <a:gd name="T1" fmla="*/ 22730 h 242"/>
                <a:gd name="T2" fmla="*/ 48855 w 138"/>
                <a:gd name="T3" fmla="*/ 54480 h 242"/>
                <a:gd name="T4" fmla="*/ 24249 w 138"/>
                <a:gd name="T5" fmla="*/ 86951 h 242"/>
                <a:gd name="T6" fmla="*/ 0 w 138"/>
                <a:gd name="T7" fmla="*/ 54480 h 242"/>
                <a:gd name="T8" fmla="*/ 24249 w 138"/>
                <a:gd name="T9" fmla="*/ 22730 h 242"/>
                <a:gd name="T10" fmla="*/ 24249 w 138"/>
                <a:gd name="T11" fmla="*/ 76488 h 242"/>
                <a:gd name="T12" fmla="*/ 34591 w 138"/>
                <a:gd name="T13" fmla="*/ 55201 h 242"/>
                <a:gd name="T14" fmla="*/ 24249 w 138"/>
                <a:gd name="T15" fmla="*/ 34275 h 242"/>
                <a:gd name="T16" fmla="*/ 13195 w 138"/>
                <a:gd name="T17" fmla="*/ 55201 h 242"/>
                <a:gd name="T18" fmla="*/ 24249 w 138"/>
                <a:gd name="T19" fmla="*/ 76488 h 242"/>
                <a:gd name="T20" fmla="*/ 25319 w 138"/>
                <a:gd name="T21" fmla="*/ 0 h 242"/>
                <a:gd name="T22" fmla="*/ 38514 w 138"/>
                <a:gd name="T23" fmla="*/ 0 h 242"/>
                <a:gd name="T24" fmla="*/ 27102 w 138"/>
                <a:gd name="T25" fmla="*/ 16957 h 242"/>
                <a:gd name="T26" fmla="*/ 18544 w 138"/>
                <a:gd name="T27" fmla="*/ 16957 h 242"/>
                <a:gd name="T28" fmla="*/ 25319 w 138"/>
                <a:gd name="T29" fmla="*/ 0 h 2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38" h="242">
                  <a:moveTo>
                    <a:pt x="68" y="63"/>
                  </a:moveTo>
                  <a:cubicBezTo>
                    <a:pt x="100" y="63"/>
                    <a:pt x="137" y="82"/>
                    <a:pt x="137" y="151"/>
                  </a:cubicBezTo>
                  <a:cubicBezTo>
                    <a:pt x="137" y="222"/>
                    <a:pt x="100" y="241"/>
                    <a:pt x="68" y="241"/>
                  </a:cubicBezTo>
                  <a:cubicBezTo>
                    <a:pt x="37" y="241"/>
                    <a:pt x="0" y="225"/>
                    <a:pt x="0" y="151"/>
                  </a:cubicBezTo>
                  <a:cubicBezTo>
                    <a:pt x="0" y="82"/>
                    <a:pt x="37" y="63"/>
                    <a:pt x="68" y="63"/>
                  </a:cubicBezTo>
                  <a:close/>
                  <a:moveTo>
                    <a:pt x="68" y="212"/>
                  </a:moveTo>
                  <a:cubicBezTo>
                    <a:pt x="92" y="212"/>
                    <a:pt x="97" y="180"/>
                    <a:pt x="97" y="153"/>
                  </a:cubicBezTo>
                  <a:cubicBezTo>
                    <a:pt x="97" y="124"/>
                    <a:pt x="92" y="95"/>
                    <a:pt x="68" y="95"/>
                  </a:cubicBezTo>
                  <a:cubicBezTo>
                    <a:pt x="45" y="95"/>
                    <a:pt x="37" y="124"/>
                    <a:pt x="37" y="153"/>
                  </a:cubicBezTo>
                  <a:cubicBezTo>
                    <a:pt x="39" y="183"/>
                    <a:pt x="45" y="212"/>
                    <a:pt x="68" y="212"/>
                  </a:cubicBezTo>
                  <a:close/>
                  <a:moveTo>
                    <a:pt x="71" y="0"/>
                  </a:moveTo>
                  <a:lnTo>
                    <a:pt x="108" y="0"/>
                  </a:lnTo>
                  <a:lnTo>
                    <a:pt x="76" y="47"/>
                  </a:lnTo>
                  <a:lnTo>
                    <a:pt x="52" y="47"/>
                  </a:lnTo>
                  <a:lnTo>
                    <a:pt x="71"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0" name="Freeform 197">
              <a:extLst>
                <a:ext uri="{FF2B5EF4-FFF2-40B4-BE49-F238E27FC236}">
                  <a16:creationId xmlns:a16="http://schemas.microsoft.com/office/drawing/2014/main" id="{A986AA09-7962-4514-B383-525B6F3345A4}"/>
                </a:ext>
              </a:extLst>
            </p:cNvPr>
            <p:cNvSpPr>
              <a:spLocks noChangeArrowheads="1"/>
            </p:cNvSpPr>
            <p:nvPr/>
          </p:nvSpPr>
          <p:spPr bwMode="auto">
            <a:xfrm>
              <a:off x="5300663" y="4438650"/>
              <a:ext cx="46037" cy="63500"/>
            </a:xfrm>
            <a:custGeom>
              <a:avLst/>
              <a:gdLst>
                <a:gd name="T0" fmla="*/ 0 w 128"/>
                <a:gd name="T1" fmla="*/ 11545 h 176"/>
                <a:gd name="T2" fmla="*/ 0 w 128"/>
                <a:gd name="T3" fmla="*/ 1082 h 176"/>
                <a:gd name="T4" fmla="*/ 13308 w 128"/>
                <a:gd name="T5" fmla="*/ 1082 h 176"/>
                <a:gd name="T6" fmla="*/ 13308 w 128"/>
                <a:gd name="T7" fmla="*/ 10463 h 176"/>
                <a:gd name="T8" fmla="*/ 13308 w 128"/>
                <a:gd name="T9" fmla="*/ 10463 h 176"/>
                <a:gd name="T10" fmla="*/ 13308 w 128"/>
                <a:gd name="T11" fmla="*/ 10463 h 176"/>
                <a:gd name="T12" fmla="*/ 28773 w 128"/>
                <a:gd name="T13" fmla="*/ 0 h 176"/>
                <a:gd name="T14" fmla="*/ 45677 w 128"/>
                <a:gd name="T15" fmla="*/ 23091 h 176"/>
                <a:gd name="T16" fmla="*/ 45677 w 128"/>
                <a:gd name="T17" fmla="*/ 63139 h 176"/>
                <a:gd name="T18" fmla="*/ 32370 w 128"/>
                <a:gd name="T19" fmla="*/ 63139 h 176"/>
                <a:gd name="T20" fmla="*/ 32370 w 128"/>
                <a:gd name="T21" fmla="*/ 25977 h 176"/>
                <a:gd name="T22" fmla="*/ 24817 w 128"/>
                <a:gd name="T23" fmla="*/ 12628 h 176"/>
                <a:gd name="T24" fmla="*/ 15466 w 128"/>
                <a:gd name="T25" fmla="*/ 27060 h 176"/>
                <a:gd name="T26" fmla="*/ 15466 w 128"/>
                <a:gd name="T27" fmla="*/ 63139 h 176"/>
                <a:gd name="T28" fmla="*/ 2158 w 128"/>
                <a:gd name="T29" fmla="*/ 63139 h 176"/>
                <a:gd name="T30" fmla="*/ 2158 w 128"/>
                <a:gd name="T31" fmla="*/ 11545 h 176"/>
                <a:gd name="T32" fmla="*/ 0 w 128"/>
                <a:gd name="T33" fmla="*/ 11545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8" h="176">
                  <a:moveTo>
                    <a:pt x="0" y="32"/>
                  </a:moveTo>
                  <a:cubicBezTo>
                    <a:pt x="0" y="22"/>
                    <a:pt x="0" y="11"/>
                    <a:pt x="0" y="3"/>
                  </a:cubicBezTo>
                  <a:lnTo>
                    <a:pt x="37" y="3"/>
                  </a:lnTo>
                  <a:cubicBezTo>
                    <a:pt x="37" y="11"/>
                    <a:pt x="37" y="22"/>
                    <a:pt x="37" y="29"/>
                  </a:cubicBezTo>
                  <a:cubicBezTo>
                    <a:pt x="43" y="19"/>
                    <a:pt x="53" y="0"/>
                    <a:pt x="80" y="0"/>
                  </a:cubicBezTo>
                  <a:cubicBezTo>
                    <a:pt x="117" y="0"/>
                    <a:pt x="127" y="29"/>
                    <a:pt x="127" y="64"/>
                  </a:cubicBezTo>
                  <a:lnTo>
                    <a:pt x="127" y="175"/>
                  </a:lnTo>
                  <a:lnTo>
                    <a:pt x="90" y="175"/>
                  </a:lnTo>
                  <a:lnTo>
                    <a:pt x="90" y="72"/>
                  </a:lnTo>
                  <a:cubicBezTo>
                    <a:pt x="90" y="45"/>
                    <a:pt x="85" y="35"/>
                    <a:pt x="69" y="35"/>
                  </a:cubicBezTo>
                  <a:cubicBezTo>
                    <a:pt x="48" y="35"/>
                    <a:pt x="43" y="53"/>
                    <a:pt x="43" y="75"/>
                  </a:cubicBezTo>
                  <a:lnTo>
                    <a:pt x="43" y="175"/>
                  </a:lnTo>
                  <a:lnTo>
                    <a:pt x="6" y="175"/>
                  </a:lnTo>
                  <a:lnTo>
                    <a:pt x="6" y="32"/>
                  </a:lnTo>
                  <a:lnTo>
                    <a:pt x="0"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1" name="Freeform 198">
              <a:extLst>
                <a:ext uri="{FF2B5EF4-FFF2-40B4-BE49-F238E27FC236}">
                  <a16:creationId xmlns:a16="http://schemas.microsoft.com/office/drawing/2014/main" id="{825122D8-7CED-4962-9D10-5994C303667B}"/>
                </a:ext>
              </a:extLst>
            </p:cNvPr>
            <p:cNvSpPr>
              <a:spLocks noChangeArrowheads="1"/>
            </p:cNvSpPr>
            <p:nvPr/>
          </p:nvSpPr>
          <p:spPr bwMode="auto">
            <a:xfrm>
              <a:off x="4762500" y="4522788"/>
              <a:ext cx="46038" cy="84137"/>
            </a:xfrm>
            <a:custGeom>
              <a:avLst/>
              <a:gdLst>
                <a:gd name="T0" fmla="*/ 0 w 130"/>
                <a:gd name="T1" fmla="*/ 0 h 234"/>
                <a:gd name="T2" fmla="*/ 21248 w 130"/>
                <a:gd name="T3" fmla="*/ 0 h 234"/>
                <a:gd name="T4" fmla="*/ 45684 w 130"/>
                <a:gd name="T5" fmla="*/ 25888 h 234"/>
                <a:gd name="T6" fmla="*/ 21248 w 130"/>
                <a:gd name="T7" fmla="*/ 51417 h 234"/>
                <a:gd name="T8" fmla="*/ 13811 w 130"/>
                <a:gd name="T9" fmla="*/ 51417 h 234"/>
                <a:gd name="T10" fmla="*/ 13811 w 130"/>
                <a:gd name="T11" fmla="*/ 83777 h 234"/>
                <a:gd name="T12" fmla="*/ 0 w 130"/>
                <a:gd name="T13" fmla="*/ 83777 h 234"/>
                <a:gd name="T14" fmla="*/ 0 w 130"/>
                <a:gd name="T15" fmla="*/ 0 h 234"/>
                <a:gd name="T16" fmla="*/ 19478 w 130"/>
                <a:gd name="T17" fmla="*/ 39192 h 234"/>
                <a:gd name="T18" fmla="*/ 31872 w 130"/>
                <a:gd name="T19" fmla="*/ 24810 h 234"/>
                <a:gd name="T20" fmla="*/ 19478 w 130"/>
                <a:gd name="T21" fmla="*/ 11506 h 234"/>
                <a:gd name="T22" fmla="*/ 13811 w 130"/>
                <a:gd name="T23" fmla="*/ 11506 h 234"/>
                <a:gd name="T24" fmla="*/ 13811 w 130"/>
                <a:gd name="T25" fmla="*/ 39192 h 234"/>
                <a:gd name="T26" fmla="*/ 19478 w 130"/>
                <a:gd name="T27" fmla="*/ 39192 h 23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234">
                  <a:moveTo>
                    <a:pt x="0" y="0"/>
                  </a:moveTo>
                  <a:lnTo>
                    <a:pt x="60" y="0"/>
                  </a:lnTo>
                  <a:cubicBezTo>
                    <a:pt x="105" y="0"/>
                    <a:pt x="129" y="27"/>
                    <a:pt x="129" y="72"/>
                  </a:cubicBezTo>
                  <a:cubicBezTo>
                    <a:pt x="129" y="117"/>
                    <a:pt x="105" y="143"/>
                    <a:pt x="60" y="143"/>
                  </a:cubicBezTo>
                  <a:lnTo>
                    <a:pt x="39" y="143"/>
                  </a:lnTo>
                  <a:lnTo>
                    <a:pt x="39" y="233"/>
                  </a:lnTo>
                  <a:lnTo>
                    <a:pt x="0" y="233"/>
                  </a:lnTo>
                  <a:lnTo>
                    <a:pt x="0" y="0"/>
                  </a:lnTo>
                  <a:close/>
                  <a:moveTo>
                    <a:pt x="55" y="109"/>
                  </a:moveTo>
                  <a:cubicBezTo>
                    <a:pt x="79" y="109"/>
                    <a:pt x="90" y="96"/>
                    <a:pt x="90" y="69"/>
                  </a:cubicBezTo>
                  <a:cubicBezTo>
                    <a:pt x="90" y="43"/>
                    <a:pt x="79" y="32"/>
                    <a:pt x="55" y="32"/>
                  </a:cubicBezTo>
                  <a:lnTo>
                    <a:pt x="39" y="32"/>
                  </a:lnTo>
                  <a:lnTo>
                    <a:pt x="39" y="109"/>
                  </a:lnTo>
                  <a:lnTo>
                    <a:pt x="55" y="109"/>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2" name="Freeform 199">
              <a:extLst>
                <a:ext uri="{FF2B5EF4-FFF2-40B4-BE49-F238E27FC236}">
                  <a16:creationId xmlns:a16="http://schemas.microsoft.com/office/drawing/2014/main" id="{5E6BE177-17B1-4D16-B2F1-82389D31FFCD}"/>
                </a:ext>
              </a:extLst>
            </p:cNvPr>
            <p:cNvSpPr>
              <a:spLocks noChangeArrowheads="1"/>
            </p:cNvSpPr>
            <p:nvPr/>
          </p:nvSpPr>
          <p:spPr bwMode="auto">
            <a:xfrm>
              <a:off x="4808538" y="4543425"/>
              <a:ext cx="47625" cy="63500"/>
            </a:xfrm>
            <a:custGeom>
              <a:avLst/>
              <a:gdLst>
                <a:gd name="T0" fmla="*/ 5817 w 131"/>
                <a:gd name="T1" fmla="*/ 5051 h 176"/>
                <a:gd name="T2" fmla="*/ 24358 w 131"/>
                <a:gd name="T3" fmla="*/ 0 h 176"/>
                <a:gd name="T4" fmla="*/ 46171 w 131"/>
                <a:gd name="T5" fmla="*/ 24895 h 176"/>
                <a:gd name="T6" fmla="*/ 46171 w 131"/>
                <a:gd name="T7" fmla="*/ 51594 h 176"/>
                <a:gd name="T8" fmla="*/ 47261 w 131"/>
                <a:gd name="T9" fmla="*/ 62057 h 176"/>
                <a:gd name="T10" fmla="*/ 34901 w 131"/>
                <a:gd name="T11" fmla="*/ 62057 h 176"/>
                <a:gd name="T12" fmla="*/ 33810 w 131"/>
                <a:gd name="T13" fmla="*/ 53759 h 176"/>
                <a:gd name="T14" fmla="*/ 17450 w 131"/>
                <a:gd name="T15" fmla="*/ 63139 h 176"/>
                <a:gd name="T16" fmla="*/ 0 w 131"/>
                <a:gd name="T17" fmla="*/ 45099 h 176"/>
                <a:gd name="T18" fmla="*/ 30902 w 131"/>
                <a:gd name="T19" fmla="*/ 23813 h 176"/>
                <a:gd name="T20" fmla="*/ 33810 w 131"/>
                <a:gd name="T21" fmla="*/ 23813 h 176"/>
                <a:gd name="T22" fmla="*/ 33810 w 131"/>
                <a:gd name="T23" fmla="*/ 22009 h 176"/>
                <a:gd name="T24" fmla="*/ 23267 w 131"/>
                <a:gd name="T25" fmla="*/ 10463 h 176"/>
                <a:gd name="T26" fmla="*/ 7998 w 131"/>
                <a:gd name="T27" fmla="*/ 16236 h 176"/>
                <a:gd name="T28" fmla="*/ 5817 w 131"/>
                <a:gd name="T29" fmla="*/ 5051 h 176"/>
                <a:gd name="T30" fmla="*/ 32719 w 131"/>
                <a:gd name="T31" fmla="*/ 32472 h 176"/>
                <a:gd name="T32" fmla="*/ 13451 w 131"/>
                <a:gd name="T33" fmla="*/ 44017 h 176"/>
                <a:gd name="T34" fmla="*/ 22177 w 131"/>
                <a:gd name="T35" fmla="*/ 53759 h 176"/>
                <a:gd name="T36" fmla="*/ 33810 w 131"/>
                <a:gd name="T37" fmla="*/ 35358 h 176"/>
                <a:gd name="T38" fmla="*/ 33810 w 131"/>
                <a:gd name="T39" fmla="*/ 32472 h 176"/>
                <a:gd name="T40" fmla="*/ 32719 w 131"/>
                <a:gd name="T41" fmla="*/ 32472 h 1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1" h="176">
                  <a:moveTo>
                    <a:pt x="16" y="14"/>
                  </a:moveTo>
                  <a:cubicBezTo>
                    <a:pt x="27" y="8"/>
                    <a:pt x="43" y="0"/>
                    <a:pt x="67" y="0"/>
                  </a:cubicBezTo>
                  <a:cubicBezTo>
                    <a:pt x="117" y="0"/>
                    <a:pt x="127" y="27"/>
                    <a:pt x="127" y="69"/>
                  </a:cubicBezTo>
                  <a:lnTo>
                    <a:pt x="127" y="143"/>
                  </a:lnTo>
                  <a:cubicBezTo>
                    <a:pt x="127" y="157"/>
                    <a:pt x="127" y="167"/>
                    <a:pt x="130" y="172"/>
                  </a:cubicBezTo>
                  <a:lnTo>
                    <a:pt x="96" y="172"/>
                  </a:lnTo>
                  <a:cubicBezTo>
                    <a:pt x="93" y="164"/>
                    <a:pt x="93" y="157"/>
                    <a:pt x="93" y="149"/>
                  </a:cubicBezTo>
                  <a:cubicBezTo>
                    <a:pt x="82" y="162"/>
                    <a:pt x="72" y="175"/>
                    <a:pt x="48" y="175"/>
                  </a:cubicBezTo>
                  <a:cubicBezTo>
                    <a:pt x="24" y="175"/>
                    <a:pt x="0" y="157"/>
                    <a:pt x="0" y="125"/>
                  </a:cubicBezTo>
                  <a:cubicBezTo>
                    <a:pt x="0" y="77"/>
                    <a:pt x="35" y="66"/>
                    <a:pt x="85" y="66"/>
                  </a:cubicBezTo>
                  <a:lnTo>
                    <a:pt x="93" y="66"/>
                  </a:lnTo>
                  <a:lnTo>
                    <a:pt x="93" y="61"/>
                  </a:lnTo>
                  <a:cubicBezTo>
                    <a:pt x="93" y="45"/>
                    <a:pt x="85" y="29"/>
                    <a:pt x="64" y="29"/>
                  </a:cubicBezTo>
                  <a:cubicBezTo>
                    <a:pt x="45" y="29"/>
                    <a:pt x="27" y="40"/>
                    <a:pt x="22" y="45"/>
                  </a:cubicBezTo>
                  <a:lnTo>
                    <a:pt x="16" y="14"/>
                  </a:lnTo>
                  <a:close/>
                  <a:moveTo>
                    <a:pt x="90" y="90"/>
                  </a:moveTo>
                  <a:cubicBezTo>
                    <a:pt x="59" y="90"/>
                    <a:pt x="37" y="98"/>
                    <a:pt x="37" y="122"/>
                  </a:cubicBezTo>
                  <a:cubicBezTo>
                    <a:pt x="37" y="138"/>
                    <a:pt x="48" y="149"/>
                    <a:pt x="61" y="149"/>
                  </a:cubicBezTo>
                  <a:cubicBezTo>
                    <a:pt x="85" y="149"/>
                    <a:pt x="93" y="130"/>
                    <a:pt x="93" y="98"/>
                  </a:cubicBezTo>
                  <a:lnTo>
                    <a:pt x="93" y="90"/>
                  </a:lnTo>
                  <a:lnTo>
                    <a:pt x="90" y="9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3" name="Freeform 200">
              <a:extLst>
                <a:ext uri="{FF2B5EF4-FFF2-40B4-BE49-F238E27FC236}">
                  <a16:creationId xmlns:a16="http://schemas.microsoft.com/office/drawing/2014/main" id="{442C5D5F-E3AD-4CAE-B78C-CCA909AD8346}"/>
                </a:ext>
              </a:extLst>
            </p:cNvPr>
            <p:cNvSpPr>
              <a:spLocks noChangeArrowheads="1"/>
            </p:cNvSpPr>
            <p:nvPr/>
          </p:nvSpPr>
          <p:spPr bwMode="auto">
            <a:xfrm>
              <a:off x="4865688" y="4543425"/>
              <a:ext cx="46037" cy="63500"/>
            </a:xfrm>
            <a:custGeom>
              <a:avLst/>
              <a:gdLst>
                <a:gd name="T0" fmla="*/ 0 w 128"/>
                <a:gd name="T1" fmla="*/ 11545 h 176"/>
                <a:gd name="T2" fmla="*/ 0 w 128"/>
                <a:gd name="T3" fmla="*/ 1082 h 176"/>
                <a:gd name="T4" fmla="*/ 13308 w 128"/>
                <a:gd name="T5" fmla="*/ 1082 h 176"/>
                <a:gd name="T6" fmla="*/ 13308 w 128"/>
                <a:gd name="T7" fmla="*/ 10463 h 176"/>
                <a:gd name="T8" fmla="*/ 13308 w 128"/>
                <a:gd name="T9" fmla="*/ 10463 h 176"/>
                <a:gd name="T10" fmla="*/ 13308 w 128"/>
                <a:gd name="T11" fmla="*/ 10463 h 176"/>
                <a:gd name="T12" fmla="*/ 28413 w 128"/>
                <a:gd name="T13" fmla="*/ 0 h 176"/>
                <a:gd name="T14" fmla="*/ 45677 w 128"/>
                <a:gd name="T15" fmla="*/ 23091 h 176"/>
                <a:gd name="T16" fmla="*/ 45677 w 128"/>
                <a:gd name="T17" fmla="*/ 63139 h 176"/>
                <a:gd name="T18" fmla="*/ 32370 w 128"/>
                <a:gd name="T19" fmla="*/ 63139 h 176"/>
                <a:gd name="T20" fmla="*/ 32370 w 128"/>
                <a:gd name="T21" fmla="*/ 25977 h 176"/>
                <a:gd name="T22" fmla="*/ 24817 w 128"/>
                <a:gd name="T23" fmla="*/ 12628 h 176"/>
                <a:gd name="T24" fmla="*/ 15106 w 128"/>
                <a:gd name="T25" fmla="*/ 26699 h 176"/>
                <a:gd name="T26" fmla="*/ 15106 w 128"/>
                <a:gd name="T27" fmla="*/ 63139 h 176"/>
                <a:gd name="T28" fmla="*/ 1798 w 128"/>
                <a:gd name="T29" fmla="*/ 63139 h 176"/>
                <a:gd name="T30" fmla="*/ 1798 w 128"/>
                <a:gd name="T31" fmla="*/ 11545 h 176"/>
                <a:gd name="T32" fmla="*/ 0 w 128"/>
                <a:gd name="T33" fmla="*/ 11545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8" h="176">
                  <a:moveTo>
                    <a:pt x="0" y="32"/>
                  </a:moveTo>
                  <a:cubicBezTo>
                    <a:pt x="0" y="21"/>
                    <a:pt x="0" y="11"/>
                    <a:pt x="0" y="3"/>
                  </a:cubicBezTo>
                  <a:lnTo>
                    <a:pt x="37" y="3"/>
                  </a:lnTo>
                  <a:cubicBezTo>
                    <a:pt x="37" y="11"/>
                    <a:pt x="37" y="21"/>
                    <a:pt x="37" y="29"/>
                  </a:cubicBezTo>
                  <a:cubicBezTo>
                    <a:pt x="42" y="19"/>
                    <a:pt x="53" y="0"/>
                    <a:pt x="79" y="0"/>
                  </a:cubicBezTo>
                  <a:cubicBezTo>
                    <a:pt x="116" y="0"/>
                    <a:pt x="127" y="29"/>
                    <a:pt x="127" y="64"/>
                  </a:cubicBezTo>
                  <a:lnTo>
                    <a:pt x="127" y="175"/>
                  </a:lnTo>
                  <a:lnTo>
                    <a:pt x="90" y="175"/>
                  </a:lnTo>
                  <a:lnTo>
                    <a:pt x="90" y="72"/>
                  </a:lnTo>
                  <a:cubicBezTo>
                    <a:pt x="90" y="45"/>
                    <a:pt x="85" y="35"/>
                    <a:pt x="69" y="35"/>
                  </a:cubicBezTo>
                  <a:cubicBezTo>
                    <a:pt x="48" y="35"/>
                    <a:pt x="42" y="53"/>
                    <a:pt x="42" y="74"/>
                  </a:cubicBezTo>
                  <a:lnTo>
                    <a:pt x="42" y="175"/>
                  </a:lnTo>
                  <a:lnTo>
                    <a:pt x="5" y="175"/>
                  </a:lnTo>
                  <a:lnTo>
                    <a:pt x="5" y="32"/>
                  </a:lnTo>
                  <a:lnTo>
                    <a:pt x="0"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4" name="Freeform 201">
              <a:extLst>
                <a:ext uri="{FF2B5EF4-FFF2-40B4-BE49-F238E27FC236}">
                  <a16:creationId xmlns:a16="http://schemas.microsoft.com/office/drawing/2014/main" id="{7BFFEA83-21FE-44CE-A077-83521F303BD5}"/>
                </a:ext>
              </a:extLst>
            </p:cNvPr>
            <p:cNvSpPr>
              <a:spLocks noChangeArrowheads="1"/>
            </p:cNvSpPr>
            <p:nvPr/>
          </p:nvSpPr>
          <p:spPr bwMode="auto">
            <a:xfrm>
              <a:off x="4919663" y="4543425"/>
              <a:ext cx="47625" cy="63500"/>
            </a:xfrm>
            <a:custGeom>
              <a:avLst/>
              <a:gdLst>
                <a:gd name="T0" fmla="*/ 5817 w 131"/>
                <a:gd name="T1" fmla="*/ 5051 h 176"/>
                <a:gd name="T2" fmla="*/ 23994 w 131"/>
                <a:gd name="T3" fmla="*/ 0 h 176"/>
                <a:gd name="T4" fmla="*/ 46171 w 131"/>
                <a:gd name="T5" fmla="*/ 24895 h 176"/>
                <a:gd name="T6" fmla="*/ 46171 w 131"/>
                <a:gd name="T7" fmla="*/ 51594 h 176"/>
                <a:gd name="T8" fmla="*/ 47261 w 131"/>
                <a:gd name="T9" fmla="*/ 62057 h 176"/>
                <a:gd name="T10" fmla="*/ 34537 w 131"/>
                <a:gd name="T11" fmla="*/ 62057 h 176"/>
                <a:gd name="T12" fmla="*/ 33810 w 131"/>
                <a:gd name="T13" fmla="*/ 53759 h 176"/>
                <a:gd name="T14" fmla="*/ 17450 w 131"/>
                <a:gd name="T15" fmla="*/ 63139 h 176"/>
                <a:gd name="T16" fmla="*/ 0 w 131"/>
                <a:gd name="T17" fmla="*/ 45099 h 176"/>
                <a:gd name="T18" fmla="*/ 30902 w 131"/>
                <a:gd name="T19" fmla="*/ 23813 h 176"/>
                <a:gd name="T20" fmla="*/ 33810 w 131"/>
                <a:gd name="T21" fmla="*/ 23813 h 176"/>
                <a:gd name="T22" fmla="*/ 33810 w 131"/>
                <a:gd name="T23" fmla="*/ 22009 h 176"/>
                <a:gd name="T24" fmla="*/ 23267 w 131"/>
                <a:gd name="T25" fmla="*/ 10463 h 176"/>
                <a:gd name="T26" fmla="*/ 7635 w 131"/>
                <a:gd name="T27" fmla="*/ 16236 h 176"/>
                <a:gd name="T28" fmla="*/ 5817 w 131"/>
                <a:gd name="T29" fmla="*/ 5051 h 176"/>
                <a:gd name="T30" fmla="*/ 32719 w 131"/>
                <a:gd name="T31" fmla="*/ 32472 h 176"/>
                <a:gd name="T32" fmla="*/ 13451 w 131"/>
                <a:gd name="T33" fmla="*/ 44017 h 176"/>
                <a:gd name="T34" fmla="*/ 22177 w 131"/>
                <a:gd name="T35" fmla="*/ 53759 h 176"/>
                <a:gd name="T36" fmla="*/ 33810 w 131"/>
                <a:gd name="T37" fmla="*/ 35358 h 176"/>
                <a:gd name="T38" fmla="*/ 33810 w 131"/>
                <a:gd name="T39" fmla="*/ 32472 h 176"/>
                <a:gd name="T40" fmla="*/ 32719 w 131"/>
                <a:gd name="T41" fmla="*/ 32472 h 1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1" h="176">
                  <a:moveTo>
                    <a:pt x="16" y="14"/>
                  </a:moveTo>
                  <a:cubicBezTo>
                    <a:pt x="27" y="8"/>
                    <a:pt x="43" y="0"/>
                    <a:pt x="66" y="0"/>
                  </a:cubicBezTo>
                  <a:cubicBezTo>
                    <a:pt x="117" y="0"/>
                    <a:pt x="127" y="27"/>
                    <a:pt x="127" y="69"/>
                  </a:cubicBezTo>
                  <a:lnTo>
                    <a:pt x="127" y="143"/>
                  </a:lnTo>
                  <a:cubicBezTo>
                    <a:pt x="127" y="157"/>
                    <a:pt x="127" y="167"/>
                    <a:pt x="130" y="172"/>
                  </a:cubicBezTo>
                  <a:lnTo>
                    <a:pt x="95" y="172"/>
                  </a:lnTo>
                  <a:cubicBezTo>
                    <a:pt x="93" y="164"/>
                    <a:pt x="93" y="157"/>
                    <a:pt x="93" y="149"/>
                  </a:cubicBezTo>
                  <a:cubicBezTo>
                    <a:pt x="82" y="162"/>
                    <a:pt x="72" y="175"/>
                    <a:pt x="48" y="175"/>
                  </a:cubicBezTo>
                  <a:cubicBezTo>
                    <a:pt x="24" y="175"/>
                    <a:pt x="0" y="157"/>
                    <a:pt x="0" y="125"/>
                  </a:cubicBezTo>
                  <a:cubicBezTo>
                    <a:pt x="0" y="77"/>
                    <a:pt x="35" y="66"/>
                    <a:pt x="85" y="66"/>
                  </a:cubicBezTo>
                  <a:lnTo>
                    <a:pt x="93" y="66"/>
                  </a:lnTo>
                  <a:lnTo>
                    <a:pt x="93" y="61"/>
                  </a:lnTo>
                  <a:cubicBezTo>
                    <a:pt x="93" y="45"/>
                    <a:pt x="85" y="29"/>
                    <a:pt x="64" y="29"/>
                  </a:cubicBezTo>
                  <a:cubicBezTo>
                    <a:pt x="45" y="29"/>
                    <a:pt x="27" y="40"/>
                    <a:pt x="21" y="45"/>
                  </a:cubicBezTo>
                  <a:lnTo>
                    <a:pt x="16" y="14"/>
                  </a:lnTo>
                  <a:close/>
                  <a:moveTo>
                    <a:pt x="90" y="90"/>
                  </a:moveTo>
                  <a:cubicBezTo>
                    <a:pt x="58" y="90"/>
                    <a:pt x="37" y="98"/>
                    <a:pt x="37" y="122"/>
                  </a:cubicBezTo>
                  <a:cubicBezTo>
                    <a:pt x="37" y="138"/>
                    <a:pt x="48" y="149"/>
                    <a:pt x="61" y="149"/>
                  </a:cubicBezTo>
                  <a:cubicBezTo>
                    <a:pt x="85" y="149"/>
                    <a:pt x="93" y="130"/>
                    <a:pt x="93" y="98"/>
                  </a:cubicBezTo>
                  <a:lnTo>
                    <a:pt x="93" y="90"/>
                  </a:lnTo>
                  <a:lnTo>
                    <a:pt x="90" y="9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5" name="Freeform 202">
              <a:extLst>
                <a:ext uri="{FF2B5EF4-FFF2-40B4-BE49-F238E27FC236}">
                  <a16:creationId xmlns:a16="http://schemas.microsoft.com/office/drawing/2014/main" id="{A954E0A1-2D37-488A-95B1-A8C8CB4F8F15}"/>
                </a:ext>
              </a:extLst>
            </p:cNvPr>
            <p:cNvSpPr>
              <a:spLocks noChangeArrowheads="1"/>
            </p:cNvSpPr>
            <p:nvPr/>
          </p:nvSpPr>
          <p:spPr bwMode="auto">
            <a:xfrm>
              <a:off x="4976813" y="4543425"/>
              <a:ext cx="74612" cy="63500"/>
            </a:xfrm>
            <a:custGeom>
              <a:avLst/>
              <a:gdLst>
                <a:gd name="T0" fmla="*/ 1076 w 208"/>
                <a:gd name="T1" fmla="*/ 11545 h 176"/>
                <a:gd name="T2" fmla="*/ 1076 w 208"/>
                <a:gd name="T3" fmla="*/ 1082 h 176"/>
                <a:gd name="T4" fmla="*/ 14348 w 208"/>
                <a:gd name="T5" fmla="*/ 1082 h 176"/>
                <a:gd name="T6" fmla="*/ 14348 w 208"/>
                <a:gd name="T7" fmla="*/ 10463 h 176"/>
                <a:gd name="T8" fmla="*/ 14348 w 208"/>
                <a:gd name="T9" fmla="*/ 10463 h 176"/>
                <a:gd name="T10" fmla="*/ 28338 w 208"/>
                <a:gd name="T11" fmla="*/ 0 h 176"/>
                <a:gd name="T12" fmla="*/ 42687 w 208"/>
                <a:gd name="T13" fmla="*/ 9741 h 176"/>
                <a:gd name="T14" fmla="*/ 58111 w 208"/>
                <a:gd name="T15" fmla="*/ 0 h 176"/>
                <a:gd name="T16" fmla="*/ 74253 w 208"/>
                <a:gd name="T17" fmla="*/ 24895 h 176"/>
                <a:gd name="T18" fmla="*/ 74253 w 208"/>
                <a:gd name="T19" fmla="*/ 63139 h 176"/>
                <a:gd name="T20" fmla="*/ 60622 w 208"/>
                <a:gd name="T21" fmla="*/ 63139 h 176"/>
                <a:gd name="T22" fmla="*/ 60622 w 208"/>
                <a:gd name="T23" fmla="*/ 23813 h 176"/>
                <a:gd name="T24" fmla="*/ 53089 w 208"/>
                <a:gd name="T25" fmla="*/ 12628 h 176"/>
                <a:gd name="T26" fmla="*/ 43763 w 208"/>
                <a:gd name="T27" fmla="*/ 25977 h 176"/>
                <a:gd name="T28" fmla="*/ 43763 w 208"/>
                <a:gd name="T29" fmla="*/ 63139 h 176"/>
                <a:gd name="T30" fmla="*/ 30490 w 208"/>
                <a:gd name="T31" fmla="*/ 63139 h 176"/>
                <a:gd name="T32" fmla="*/ 30490 w 208"/>
                <a:gd name="T33" fmla="*/ 23813 h 176"/>
                <a:gd name="T34" fmla="*/ 22958 w 208"/>
                <a:gd name="T35" fmla="*/ 12628 h 176"/>
                <a:gd name="T36" fmla="*/ 13272 w 208"/>
                <a:gd name="T37" fmla="*/ 25977 h 176"/>
                <a:gd name="T38" fmla="*/ 13272 w 208"/>
                <a:gd name="T39" fmla="*/ 63139 h 176"/>
                <a:gd name="T40" fmla="*/ 0 w 208"/>
                <a:gd name="T41" fmla="*/ 63139 h 176"/>
                <a:gd name="T42" fmla="*/ 0 w 208"/>
                <a:gd name="T43" fmla="*/ 11545 h 176"/>
                <a:gd name="T44" fmla="*/ 1076 w 208"/>
                <a:gd name="T45" fmla="*/ 11545 h 17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8" h="176">
                  <a:moveTo>
                    <a:pt x="3" y="32"/>
                  </a:moveTo>
                  <a:cubicBezTo>
                    <a:pt x="3" y="19"/>
                    <a:pt x="3" y="11"/>
                    <a:pt x="3" y="3"/>
                  </a:cubicBezTo>
                  <a:lnTo>
                    <a:pt x="40" y="3"/>
                  </a:lnTo>
                  <a:cubicBezTo>
                    <a:pt x="40" y="11"/>
                    <a:pt x="40" y="21"/>
                    <a:pt x="40" y="29"/>
                  </a:cubicBezTo>
                  <a:cubicBezTo>
                    <a:pt x="45" y="16"/>
                    <a:pt x="58" y="0"/>
                    <a:pt x="79" y="0"/>
                  </a:cubicBezTo>
                  <a:cubicBezTo>
                    <a:pt x="106" y="0"/>
                    <a:pt x="114" y="19"/>
                    <a:pt x="119" y="27"/>
                  </a:cubicBezTo>
                  <a:cubicBezTo>
                    <a:pt x="127" y="14"/>
                    <a:pt x="138" y="0"/>
                    <a:pt x="162" y="0"/>
                  </a:cubicBezTo>
                  <a:cubicBezTo>
                    <a:pt x="196" y="0"/>
                    <a:pt x="207" y="27"/>
                    <a:pt x="207" y="69"/>
                  </a:cubicBezTo>
                  <a:lnTo>
                    <a:pt x="207" y="175"/>
                  </a:lnTo>
                  <a:lnTo>
                    <a:pt x="169" y="175"/>
                  </a:lnTo>
                  <a:lnTo>
                    <a:pt x="169" y="66"/>
                  </a:lnTo>
                  <a:cubicBezTo>
                    <a:pt x="169" y="45"/>
                    <a:pt x="164" y="35"/>
                    <a:pt x="148" y="35"/>
                  </a:cubicBezTo>
                  <a:cubicBezTo>
                    <a:pt x="132" y="35"/>
                    <a:pt x="122" y="53"/>
                    <a:pt x="122" y="72"/>
                  </a:cubicBezTo>
                  <a:lnTo>
                    <a:pt x="122" y="175"/>
                  </a:lnTo>
                  <a:lnTo>
                    <a:pt x="85" y="175"/>
                  </a:lnTo>
                  <a:lnTo>
                    <a:pt x="85" y="66"/>
                  </a:lnTo>
                  <a:cubicBezTo>
                    <a:pt x="85" y="45"/>
                    <a:pt x="79" y="35"/>
                    <a:pt x="64" y="35"/>
                  </a:cubicBezTo>
                  <a:cubicBezTo>
                    <a:pt x="48" y="35"/>
                    <a:pt x="37" y="53"/>
                    <a:pt x="37" y="72"/>
                  </a:cubicBezTo>
                  <a:lnTo>
                    <a:pt x="37" y="175"/>
                  </a:lnTo>
                  <a:lnTo>
                    <a:pt x="0" y="175"/>
                  </a:lnTo>
                  <a:lnTo>
                    <a:pt x="0" y="32"/>
                  </a:lnTo>
                  <a:lnTo>
                    <a:pt x="3"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6" name="Freeform 203">
              <a:extLst>
                <a:ext uri="{FF2B5EF4-FFF2-40B4-BE49-F238E27FC236}">
                  <a16:creationId xmlns:a16="http://schemas.microsoft.com/office/drawing/2014/main" id="{3B7B8D38-3FB7-4EA0-BEC2-0005BDBC3D21}"/>
                </a:ext>
              </a:extLst>
            </p:cNvPr>
            <p:cNvSpPr>
              <a:spLocks noChangeArrowheads="1"/>
            </p:cNvSpPr>
            <p:nvPr/>
          </p:nvSpPr>
          <p:spPr bwMode="auto">
            <a:xfrm>
              <a:off x="5062538" y="4543425"/>
              <a:ext cx="46037" cy="65088"/>
            </a:xfrm>
            <a:custGeom>
              <a:avLst/>
              <a:gdLst>
                <a:gd name="T0" fmla="*/ 42825 w 129"/>
                <a:gd name="T1" fmla="*/ 60725 h 179"/>
                <a:gd name="T2" fmla="*/ 26052 w 129"/>
                <a:gd name="T3" fmla="*/ 64724 h 179"/>
                <a:gd name="T4" fmla="*/ 0 w 129"/>
                <a:gd name="T5" fmla="*/ 32726 h 179"/>
                <a:gd name="T6" fmla="*/ 23197 w 129"/>
                <a:gd name="T7" fmla="*/ 0 h 179"/>
                <a:gd name="T8" fmla="*/ 45680 w 129"/>
                <a:gd name="T9" fmla="*/ 33817 h 179"/>
                <a:gd name="T10" fmla="*/ 45680 w 129"/>
                <a:gd name="T11" fmla="*/ 36726 h 179"/>
                <a:gd name="T12" fmla="*/ 13204 w 129"/>
                <a:gd name="T13" fmla="*/ 36726 h 179"/>
                <a:gd name="T14" fmla="*/ 26766 w 129"/>
                <a:gd name="T15" fmla="*/ 54179 h 179"/>
                <a:gd name="T16" fmla="*/ 42111 w 129"/>
                <a:gd name="T17" fmla="*/ 49089 h 179"/>
                <a:gd name="T18" fmla="*/ 42825 w 129"/>
                <a:gd name="T19" fmla="*/ 60725 h 179"/>
                <a:gd name="T20" fmla="*/ 32476 w 129"/>
                <a:gd name="T21" fmla="*/ 26908 h 179"/>
                <a:gd name="T22" fmla="*/ 23197 w 129"/>
                <a:gd name="T23" fmla="*/ 10545 h 179"/>
                <a:gd name="T24" fmla="*/ 13204 w 129"/>
                <a:gd name="T25" fmla="*/ 26908 h 179"/>
                <a:gd name="T26" fmla="*/ 32476 w 129"/>
                <a:gd name="T27" fmla="*/ 26908 h 1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9" h="179">
                  <a:moveTo>
                    <a:pt x="120" y="167"/>
                  </a:moveTo>
                  <a:cubicBezTo>
                    <a:pt x="113" y="170"/>
                    <a:pt x="97" y="178"/>
                    <a:pt x="73" y="178"/>
                  </a:cubicBezTo>
                  <a:cubicBezTo>
                    <a:pt x="24" y="178"/>
                    <a:pt x="0" y="138"/>
                    <a:pt x="0" y="90"/>
                  </a:cubicBezTo>
                  <a:cubicBezTo>
                    <a:pt x="0" y="40"/>
                    <a:pt x="24" y="0"/>
                    <a:pt x="65" y="0"/>
                  </a:cubicBezTo>
                  <a:cubicBezTo>
                    <a:pt x="99" y="0"/>
                    <a:pt x="128" y="21"/>
                    <a:pt x="128" y="93"/>
                  </a:cubicBezTo>
                  <a:lnTo>
                    <a:pt x="128" y="101"/>
                  </a:lnTo>
                  <a:lnTo>
                    <a:pt x="37" y="101"/>
                  </a:lnTo>
                  <a:cubicBezTo>
                    <a:pt x="37" y="130"/>
                    <a:pt x="47" y="149"/>
                    <a:pt x="75" y="149"/>
                  </a:cubicBezTo>
                  <a:cubicBezTo>
                    <a:pt x="99" y="149"/>
                    <a:pt x="110" y="141"/>
                    <a:pt x="118" y="135"/>
                  </a:cubicBezTo>
                  <a:lnTo>
                    <a:pt x="120" y="167"/>
                  </a:lnTo>
                  <a:close/>
                  <a:moveTo>
                    <a:pt x="91" y="74"/>
                  </a:moveTo>
                  <a:cubicBezTo>
                    <a:pt x="91" y="45"/>
                    <a:pt x="83" y="29"/>
                    <a:pt x="65" y="29"/>
                  </a:cubicBezTo>
                  <a:cubicBezTo>
                    <a:pt x="45" y="29"/>
                    <a:pt x="37" y="53"/>
                    <a:pt x="37" y="74"/>
                  </a:cubicBezTo>
                  <a:lnTo>
                    <a:pt x="91" y="7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7" name="Freeform 204">
              <a:extLst>
                <a:ext uri="{FF2B5EF4-FFF2-40B4-BE49-F238E27FC236}">
                  <a16:creationId xmlns:a16="http://schemas.microsoft.com/office/drawing/2014/main" id="{1596976F-F47F-4475-98B6-EDBD92E44B16}"/>
                </a:ext>
              </a:extLst>
            </p:cNvPr>
            <p:cNvSpPr>
              <a:spLocks noChangeArrowheads="1"/>
            </p:cNvSpPr>
            <p:nvPr/>
          </p:nvSpPr>
          <p:spPr bwMode="auto">
            <a:xfrm>
              <a:off x="5118100" y="4543425"/>
              <a:ext cx="28575" cy="63500"/>
            </a:xfrm>
            <a:custGeom>
              <a:avLst/>
              <a:gdLst>
                <a:gd name="T0" fmla="*/ 0 w 80"/>
                <a:gd name="T1" fmla="*/ 1082 h 176"/>
                <a:gd name="T2" fmla="*/ 12144 w 80"/>
                <a:gd name="T3" fmla="*/ 1082 h 176"/>
                <a:gd name="T4" fmla="*/ 12144 w 80"/>
                <a:gd name="T5" fmla="*/ 12628 h 176"/>
                <a:gd name="T6" fmla="*/ 26432 w 80"/>
                <a:gd name="T7" fmla="*/ 0 h 176"/>
                <a:gd name="T8" fmla="*/ 28218 w 80"/>
                <a:gd name="T9" fmla="*/ 0 h 176"/>
                <a:gd name="T10" fmla="*/ 28218 w 80"/>
                <a:gd name="T11" fmla="*/ 14432 h 176"/>
                <a:gd name="T12" fmla="*/ 24289 w 80"/>
                <a:gd name="T13" fmla="*/ 13349 h 176"/>
                <a:gd name="T14" fmla="*/ 13216 w 80"/>
                <a:gd name="T15" fmla="*/ 28864 h 176"/>
                <a:gd name="T16" fmla="*/ 13216 w 80"/>
                <a:gd name="T17" fmla="*/ 63139 h 176"/>
                <a:gd name="T18" fmla="*/ 0 w 80"/>
                <a:gd name="T19" fmla="*/ 63139 h 176"/>
                <a:gd name="T20" fmla="*/ 0 w 80"/>
                <a:gd name="T21" fmla="*/ 11545 h 176"/>
                <a:gd name="T22" fmla="*/ 0 w 80"/>
                <a:gd name="T23" fmla="*/ 1082 h 1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80" h="176">
                  <a:moveTo>
                    <a:pt x="0" y="3"/>
                  </a:moveTo>
                  <a:lnTo>
                    <a:pt x="34" y="3"/>
                  </a:lnTo>
                  <a:lnTo>
                    <a:pt x="34" y="35"/>
                  </a:lnTo>
                  <a:cubicBezTo>
                    <a:pt x="39" y="21"/>
                    <a:pt x="50" y="0"/>
                    <a:pt x="74" y="0"/>
                  </a:cubicBezTo>
                  <a:lnTo>
                    <a:pt x="79" y="0"/>
                  </a:lnTo>
                  <a:lnTo>
                    <a:pt x="79" y="40"/>
                  </a:lnTo>
                  <a:cubicBezTo>
                    <a:pt x="76" y="40"/>
                    <a:pt x="71" y="37"/>
                    <a:pt x="68" y="37"/>
                  </a:cubicBezTo>
                  <a:cubicBezTo>
                    <a:pt x="53" y="37"/>
                    <a:pt x="37" y="48"/>
                    <a:pt x="37" y="80"/>
                  </a:cubicBezTo>
                  <a:lnTo>
                    <a:pt x="37" y="175"/>
                  </a:lnTo>
                  <a:lnTo>
                    <a:pt x="0" y="175"/>
                  </a:lnTo>
                  <a:lnTo>
                    <a:pt x="0" y="32"/>
                  </a:lnTo>
                  <a:lnTo>
                    <a:pt x="0" y="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8" name="Freeform 205">
              <a:extLst>
                <a:ext uri="{FF2B5EF4-FFF2-40B4-BE49-F238E27FC236}">
                  <a16:creationId xmlns:a16="http://schemas.microsoft.com/office/drawing/2014/main" id="{7746F5D5-BFCE-4B4F-8258-10BDCCA1696E}"/>
                </a:ext>
              </a:extLst>
            </p:cNvPr>
            <p:cNvSpPr>
              <a:spLocks noChangeArrowheads="1"/>
            </p:cNvSpPr>
            <p:nvPr/>
          </p:nvSpPr>
          <p:spPr bwMode="auto">
            <a:xfrm>
              <a:off x="5157788" y="4519613"/>
              <a:ext cx="14287" cy="88900"/>
            </a:xfrm>
            <a:custGeom>
              <a:avLst/>
              <a:gdLst>
                <a:gd name="T0" fmla="*/ 0 w 41"/>
                <a:gd name="T1" fmla="*/ 0 h 245"/>
                <a:gd name="T2" fmla="*/ 13939 w 41"/>
                <a:gd name="T3" fmla="*/ 0 h 245"/>
                <a:gd name="T4" fmla="*/ 13939 w 41"/>
                <a:gd name="T5" fmla="*/ 14514 h 245"/>
                <a:gd name="T6" fmla="*/ 0 w 41"/>
                <a:gd name="T7" fmla="*/ 14514 h 245"/>
                <a:gd name="T8" fmla="*/ 0 w 41"/>
                <a:gd name="T9" fmla="*/ 0 h 245"/>
                <a:gd name="T10" fmla="*/ 0 w 41"/>
                <a:gd name="T11" fmla="*/ 26126 h 245"/>
                <a:gd name="T12" fmla="*/ 12893 w 41"/>
                <a:gd name="T13" fmla="*/ 26126 h 245"/>
                <a:gd name="T14" fmla="*/ 12893 w 41"/>
                <a:gd name="T15" fmla="*/ 88537 h 245"/>
                <a:gd name="T16" fmla="*/ 0 w 41"/>
                <a:gd name="T17" fmla="*/ 88537 h 245"/>
                <a:gd name="T18" fmla="*/ 0 w 41"/>
                <a:gd name="T19" fmla="*/ 26126 h 2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1" h="245">
                  <a:moveTo>
                    <a:pt x="0" y="0"/>
                  </a:moveTo>
                  <a:lnTo>
                    <a:pt x="40" y="0"/>
                  </a:lnTo>
                  <a:lnTo>
                    <a:pt x="40" y="40"/>
                  </a:lnTo>
                  <a:lnTo>
                    <a:pt x="0" y="40"/>
                  </a:lnTo>
                  <a:lnTo>
                    <a:pt x="0" y="0"/>
                  </a:lnTo>
                  <a:close/>
                  <a:moveTo>
                    <a:pt x="0" y="72"/>
                  </a:moveTo>
                  <a:lnTo>
                    <a:pt x="37" y="72"/>
                  </a:lnTo>
                  <a:lnTo>
                    <a:pt x="37" y="244"/>
                  </a:lnTo>
                  <a:lnTo>
                    <a:pt x="0" y="244"/>
                  </a:lnTo>
                  <a:lnTo>
                    <a:pt x="0" y="72"/>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19" name="Freeform 206">
              <a:extLst>
                <a:ext uri="{FF2B5EF4-FFF2-40B4-BE49-F238E27FC236}">
                  <a16:creationId xmlns:a16="http://schemas.microsoft.com/office/drawing/2014/main" id="{DEB94B54-EB33-4970-89CB-D5446F4FD774}"/>
                </a:ext>
              </a:extLst>
            </p:cNvPr>
            <p:cNvSpPr>
              <a:spLocks noChangeArrowheads="1"/>
            </p:cNvSpPr>
            <p:nvPr/>
          </p:nvSpPr>
          <p:spPr bwMode="auto">
            <a:xfrm>
              <a:off x="5183188" y="4545013"/>
              <a:ext cx="39687" cy="63500"/>
            </a:xfrm>
            <a:custGeom>
              <a:avLst/>
              <a:gdLst>
                <a:gd name="T0" fmla="*/ 39333 w 112"/>
                <a:gd name="T1" fmla="*/ 60289 h 178"/>
                <a:gd name="T2" fmla="*/ 26222 w 112"/>
                <a:gd name="T3" fmla="*/ 63143 h 178"/>
                <a:gd name="T4" fmla="*/ 0 w 112"/>
                <a:gd name="T5" fmla="*/ 32107 h 178"/>
                <a:gd name="T6" fmla="*/ 26930 w 112"/>
                <a:gd name="T7" fmla="*/ 0 h 178"/>
                <a:gd name="T8" fmla="*/ 39333 w 112"/>
                <a:gd name="T9" fmla="*/ 2854 h 178"/>
                <a:gd name="T10" fmla="*/ 38270 w 112"/>
                <a:gd name="T11" fmla="*/ 13199 h 178"/>
                <a:gd name="T12" fmla="*/ 29057 w 112"/>
                <a:gd name="T13" fmla="*/ 10346 h 178"/>
                <a:gd name="T14" fmla="*/ 13820 w 112"/>
                <a:gd name="T15" fmla="*/ 31037 h 178"/>
                <a:gd name="T16" fmla="*/ 29057 w 112"/>
                <a:gd name="T17" fmla="*/ 51014 h 178"/>
                <a:gd name="T18" fmla="*/ 38270 w 112"/>
                <a:gd name="T19" fmla="*/ 48160 h 178"/>
                <a:gd name="T20" fmla="*/ 39333 w 112"/>
                <a:gd name="T21" fmla="*/ 60289 h 1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2" h="178">
                  <a:moveTo>
                    <a:pt x="111" y="169"/>
                  </a:moveTo>
                  <a:cubicBezTo>
                    <a:pt x="103" y="172"/>
                    <a:pt x="90" y="177"/>
                    <a:pt x="74" y="177"/>
                  </a:cubicBezTo>
                  <a:cubicBezTo>
                    <a:pt x="21" y="177"/>
                    <a:pt x="0" y="138"/>
                    <a:pt x="0" y="90"/>
                  </a:cubicBezTo>
                  <a:cubicBezTo>
                    <a:pt x="0" y="40"/>
                    <a:pt x="23" y="0"/>
                    <a:pt x="76" y="0"/>
                  </a:cubicBezTo>
                  <a:cubicBezTo>
                    <a:pt x="90" y="0"/>
                    <a:pt x="103" y="5"/>
                    <a:pt x="111" y="8"/>
                  </a:cubicBezTo>
                  <a:lnTo>
                    <a:pt x="108" y="37"/>
                  </a:lnTo>
                  <a:cubicBezTo>
                    <a:pt x="100" y="34"/>
                    <a:pt x="92" y="29"/>
                    <a:pt x="82" y="29"/>
                  </a:cubicBezTo>
                  <a:cubicBezTo>
                    <a:pt x="53" y="29"/>
                    <a:pt x="39" y="50"/>
                    <a:pt x="39" y="87"/>
                  </a:cubicBezTo>
                  <a:cubicBezTo>
                    <a:pt x="39" y="119"/>
                    <a:pt x="53" y="143"/>
                    <a:pt x="82" y="143"/>
                  </a:cubicBezTo>
                  <a:cubicBezTo>
                    <a:pt x="90" y="143"/>
                    <a:pt x="103" y="138"/>
                    <a:pt x="108" y="135"/>
                  </a:cubicBezTo>
                  <a:lnTo>
                    <a:pt x="111" y="16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0" name="Freeform 207">
              <a:extLst>
                <a:ext uri="{FF2B5EF4-FFF2-40B4-BE49-F238E27FC236}">
                  <a16:creationId xmlns:a16="http://schemas.microsoft.com/office/drawing/2014/main" id="{6FC027D3-A769-4DE8-9223-BA7DB53ED1AE}"/>
                </a:ext>
              </a:extLst>
            </p:cNvPr>
            <p:cNvSpPr>
              <a:spLocks noChangeArrowheads="1"/>
            </p:cNvSpPr>
            <p:nvPr/>
          </p:nvSpPr>
          <p:spPr bwMode="auto">
            <a:xfrm>
              <a:off x="5227638" y="4543425"/>
              <a:ext cx="47625" cy="63500"/>
            </a:xfrm>
            <a:custGeom>
              <a:avLst/>
              <a:gdLst>
                <a:gd name="T0" fmla="*/ 5817 w 131"/>
                <a:gd name="T1" fmla="*/ 5051 h 176"/>
                <a:gd name="T2" fmla="*/ 23994 w 131"/>
                <a:gd name="T3" fmla="*/ 0 h 176"/>
                <a:gd name="T4" fmla="*/ 46171 w 131"/>
                <a:gd name="T5" fmla="*/ 24895 h 176"/>
                <a:gd name="T6" fmla="*/ 46171 w 131"/>
                <a:gd name="T7" fmla="*/ 51594 h 176"/>
                <a:gd name="T8" fmla="*/ 47261 w 131"/>
                <a:gd name="T9" fmla="*/ 62057 h 176"/>
                <a:gd name="T10" fmla="*/ 34537 w 131"/>
                <a:gd name="T11" fmla="*/ 62057 h 176"/>
                <a:gd name="T12" fmla="*/ 33810 w 131"/>
                <a:gd name="T13" fmla="*/ 53759 h 176"/>
                <a:gd name="T14" fmla="*/ 17450 w 131"/>
                <a:gd name="T15" fmla="*/ 63139 h 176"/>
                <a:gd name="T16" fmla="*/ 0 w 131"/>
                <a:gd name="T17" fmla="*/ 45099 h 176"/>
                <a:gd name="T18" fmla="*/ 30902 w 131"/>
                <a:gd name="T19" fmla="*/ 23813 h 176"/>
                <a:gd name="T20" fmla="*/ 33810 w 131"/>
                <a:gd name="T21" fmla="*/ 23813 h 176"/>
                <a:gd name="T22" fmla="*/ 33810 w 131"/>
                <a:gd name="T23" fmla="*/ 22009 h 176"/>
                <a:gd name="T24" fmla="*/ 23267 w 131"/>
                <a:gd name="T25" fmla="*/ 10463 h 176"/>
                <a:gd name="T26" fmla="*/ 7635 w 131"/>
                <a:gd name="T27" fmla="*/ 16236 h 176"/>
                <a:gd name="T28" fmla="*/ 5817 w 131"/>
                <a:gd name="T29" fmla="*/ 5051 h 176"/>
                <a:gd name="T30" fmla="*/ 32719 w 131"/>
                <a:gd name="T31" fmla="*/ 32472 h 176"/>
                <a:gd name="T32" fmla="*/ 13451 w 131"/>
                <a:gd name="T33" fmla="*/ 44017 h 176"/>
                <a:gd name="T34" fmla="*/ 22177 w 131"/>
                <a:gd name="T35" fmla="*/ 53759 h 176"/>
                <a:gd name="T36" fmla="*/ 33810 w 131"/>
                <a:gd name="T37" fmla="*/ 35358 h 176"/>
                <a:gd name="T38" fmla="*/ 33810 w 131"/>
                <a:gd name="T39" fmla="*/ 32472 h 176"/>
                <a:gd name="T40" fmla="*/ 32719 w 131"/>
                <a:gd name="T41" fmla="*/ 32472 h 1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1" h="176">
                  <a:moveTo>
                    <a:pt x="16" y="14"/>
                  </a:moveTo>
                  <a:cubicBezTo>
                    <a:pt x="27" y="8"/>
                    <a:pt x="42" y="0"/>
                    <a:pt x="66" y="0"/>
                  </a:cubicBezTo>
                  <a:cubicBezTo>
                    <a:pt x="117" y="0"/>
                    <a:pt x="127" y="27"/>
                    <a:pt x="127" y="69"/>
                  </a:cubicBezTo>
                  <a:lnTo>
                    <a:pt x="127" y="143"/>
                  </a:lnTo>
                  <a:cubicBezTo>
                    <a:pt x="127" y="157"/>
                    <a:pt x="127" y="167"/>
                    <a:pt x="130" y="172"/>
                  </a:cubicBezTo>
                  <a:lnTo>
                    <a:pt x="95" y="172"/>
                  </a:lnTo>
                  <a:cubicBezTo>
                    <a:pt x="93" y="164"/>
                    <a:pt x="93" y="157"/>
                    <a:pt x="93" y="149"/>
                  </a:cubicBezTo>
                  <a:cubicBezTo>
                    <a:pt x="82" y="162"/>
                    <a:pt x="72" y="175"/>
                    <a:pt x="48" y="175"/>
                  </a:cubicBezTo>
                  <a:cubicBezTo>
                    <a:pt x="24" y="175"/>
                    <a:pt x="0" y="157"/>
                    <a:pt x="0" y="125"/>
                  </a:cubicBezTo>
                  <a:cubicBezTo>
                    <a:pt x="0" y="77"/>
                    <a:pt x="35" y="66"/>
                    <a:pt x="85" y="66"/>
                  </a:cubicBezTo>
                  <a:lnTo>
                    <a:pt x="93" y="66"/>
                  </a:lnTo>
                  <a:lnTo>
                    <a:pt x="93" y="61"/>
                  </a:lnTo>
                  <a:cubicBezTo>
                    <a:pt x="93" y="45"/>
                    <a:pt x="85" y="29"/>
                    <a:pt x="64" y="29"/>
                  </a:cubicBezTo>
                  <a:cubicBezTo>
                    <a:pt x="45" y="29"/>
                    <a:pt x="27" y="40"/>
                    <a:pt x="21" y="45"/>
                  </a:cubicBezTo>
                  <a:lnTo>
                    <a:pt x="16" y="14"/>
                  </a:lnTo>
                  <a:close/>
                  <a:moveTo>
                    <a:pt x="90" y="90"/>
                  </a:moveTo>
                  <a:cubicBezTo>
                    <a:pt x="58" y="90"/>
                    <a:pt x="37" y="98"/>
                    <a:pt x="37" y="122"/>
                  </a:cubicBezTo>
                  <a:cubicBezTo>
                    <a:pt x="37" y="138"/>
                    <a:pt x="48" y="149"/>
                    <a:pt x="61" y="149"/>
                  </a:cubicBezTo>
                  <a:cubicBezTo>
                    <a:pt x="85" y="149"/>
                    <a:pt x="93" y="130"/>
                    <a:pt x="93" y="98"/>
                  </a:cubicBezTo>
                  <a:lnTo>
                    <a:pt x="93" y="90"/>
                  </a:lnTo>
                  <a:lnTo>
                    <a:pt x="90" y="9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1" name="Freeform 208">
              <a:extLst>
                <a:ext uri="{FF2B5EF4-FFF2-40B4-BE49-F238E27FC236}">
                  <a16:creationId xmlns:a16="http://schemas.microsoft.com/office/drawing/2014/main" id="{D3E7C685-B5EF-459D-8D90-BC1D25DEC97E}"/>
                </a:ext>
              </a:extLst>
            </p:cNvPr>
            <p:cNvSpPr>
              <a:spLocks noChangeArrowheads="1"/>
            </p:cNvSpPr>
            <p:nvPr/>
          </p:nvSpPr>
          <p:spPr bwMode="auto">
            <a:xfrm>
              <a:off x="5286375" y="4543425"/>
              <a:ext cx="46038" cy="63500"/>
            </a:xfrm>
            <a:custGeom>
              <a:avLst/>
              <a:gdLst>
                <a:gd name="T0" fmla="*/ 0 w 128"/>
                <a:gd name="T1" fmla="*/ 11545 h 176"/>
                <a:gd name="T2" fmla="*/ 0 w 128"/>
                <a:gd name="T3" fmla="*/ 1082 h 176"/>
                <a:gd name="T4" fmla="*/ 13308 w 128"/>
                <a:gd name="T5" fmla="*/ 1082 h 176"/>
                <a:gd name="T6" fmla="*/ 13308 w 128"/>
                <a:gd name="T7" fmla="*/ 10463 h 176"/>
                <a:gd name="T8" fmla="*/ 13308 w 128"/>
                <a:gd name="T9" fmla="*/ 10463 h 176"/>
                <a:gd name="T10" fmla="*/ 13308 w 128"/>
                <a:gd name="T11" fmla="*/ 10463 h 176"/>
                <a:gd name="T12" fmla="*/ 28414 w 128"/>
                <a:gd name="T13" fmla="*/ 0 h 176"/>
                <a:gd name="T14" fmla="*/ 45678 w 128"/>
                <a:gd name="T15" fmla="*/ 23091 h 176"/>
                <a:gd name="T16" fmla="*/ 45678 w 128"/>
                <a:gd name="T17" fmla="*/ 63139 h 176"/>
                <a:gd name="T18" fmla="*/ 31291 w 128"/>
                <a:gd name="T19" fmla="*/ 63139 h 176"/>
                <a:gd name="T20" fmla="*/ 31291 w 128"/>
                <a:gd name="T21" fmla="*/ 25977 h 176"/>
                <a:gd name="T22" fmla="*/ 23738 w 128"/>
                <a:gd name="T23" fmla="*/ 12628 h 176"/>
                <a:gd name="T24" fmla="*/ 14027 w 128"/>
                <a:gd name="T25" fmla="*/ 26699 h 176"/>
                <a:gd name="T26" fmla="*/ 14027 w 128"/>
                <a:gd name="T27" fmla="*/ 63139 h 176"/>
                <a:gd name="T28" fmla="*/ 719 w 128"/>
                <a:gd name="T29" fmla="*/ 63139 h 176"/>
                <a:gd name="T30" fmla="*/ 719 w 128"/>
                <a:gd name="T31" fmla="*/ 11545 h 176"/>
                <a:gd name="T32" fmla="*/ 0 w 128"/>
                <a:gd name="T33" fmla="*/ 11545 h 1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8" h="176">
                  <a:moveTo>
                    <a:pt x="0" y="32"/>
                  </a:moveTo>
                  <a:cubicBezTo>
                    <a:pt x="0" y="21"/>
                    <a:pt x="0" y="11"/>
                    <a:pt x="0" y="3"/>
                  </a:cubicBezTo>
                  <a:lnTo>
                    <a:pt x="37" y="3"/>
                  </a:lnTo>
                  <a:cubicBezTo>
                    <a:pt x="37" y="11"/>
                    <a:pt x="37" y="21"/>
                    <a:pt x="37" y="29"/>
                  </a:cubicBezTo>
                  <a:cubicBezTo>
                    <a:pt x="42" y="19"/>
                    <a:pt x="53" y="0"/>
                    <a:pt x="79" y="0"/>
                  </a:cubicBezTo>
                  <a:cubicBezTo>
                    <a:pt x="116" y="0"/>
                    <a:pt x="127" y="29"/>
                    <a:pt x="127" y="64"/>
                  </a:cubicBezTo>
                  <a:lnTo>
                    <a:pt x="127" y="175"/>
                  </a:lnTo>
                  <a:lnTo>
                    <a:pt x="87" y="175"/>
                  </a:lnTo>
                  <a:lnTo>
                    <a:pt x="87" y="72"/>
                  </a:lnTo>
                  <a:cubicBezTo>
                    <a:pt x="87" y="45"/>
                    <a:pt x="82" y="35"/>
                    <a:pt x="66" y="35"/>
                  </a:cubicBezTo>
                  <a:cubicBezTo>
                    <a:pt x="45" y="35"/>
                    <a:pt x="39" y="53"/>
                    <a:pt x="39" y="74"/>
                  </a:cubicBezTo>
                  <a:lnTo>
                    <a:pt x="39" y="175"/>
                  </a:lnTo>
                  <a:lnTo>
                    <a:pt x="2" y="175"/>
                  </a:lnTo>
                  <a:lnTo>
                    <a:pt x="2" y="32"/>
                  </a:lnTo>
                  <a:lnTo>
                    <a:pt x="0" y="3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2" name="Freeform 209">
              <a:extLst>
                <a:ext uri="{FF2B5EF4-FFF2-40B4-BE49-F238E27FC236}">
                  <a16:creationId xmlns:a16="http://schemas.microsoft.com/office/drawing/2014/main" id="{A9CCA393-3218-4B74-A00D-A15EA570D62C}"/>
                </a:ext>
              </a:extLst>
            </p:cNvPr>
            <p:cNvSpPr>
              <a:spLocks noChangeArrowheads="1"/>
            </p:cNvSpPr>
            <p:nvPr/>
          </p:nvSpPr>
          <p:spPr bwMode="auto">
            <a:xfrm>
              <a:off x="5340350" y="4543425"/>
              <a:ext cx="46038" cy="63500"/>
            </a:xfrm>
            <a:custGeom>
              <a:avLst/>
              <a:gdLst>
                <a:gd name="T0" fmla="*/ 5312 w 130"/>
                <a:gd name="T1" fmla="*/ 5051 h 176"/>
                <a:gd name="T2" fmla="*/ 23373 w 130"/>
                <a:gd name="T3" fmla="*/ 0 h 176"/>
                <a:gd name="T4" fmla="*/ 44976 w 130"/>
                <a:gd name="T5" fmla="*/ 24895 h 176"/>
                <a:gd name="T6" fmla="*/ 44976 w 130"/>
                <a:gd name="T7" fmla="*/ 51594 h 176"/>
                <a:gd name="T8" fmla="*/ 45684 w 130"/>
                <a:gd name="T9" fmla="*/ 62057 h 176"/>
                <a:gd name="T10" fmla="*/ 33643 w 130"/>
                <a:gd name="T11" fmla="*/ 62057 h 176"/>
                <a:gd name="T12" fmla="*/ 32581 w 130"/>
                <a:gd name="T13" fmla="*/ 53759 h 176"/>
                <a:gd name="T14" fmla="*/ 16645 w 130"/>
                <a:gd name="T15" fmla="*/ 63139 h 176"/>
                <a:gd name="T16" fmla="*/ 0 w 130"/>
                <a:gd name="T17" fmla="*/ 45099 h 176"/>
                <a:gd name="T18" fmla="*/ 29748 w 130"/>
                <a:gd name="T19" fmla="*/ 23813 h 176"/>
                <a:gd name="T20" fmla="*/ 32581 w 130"/>
                <a:gd name="T21" fmla="*/ 23813 h 176"/>
                <a:gd name="T22" fmla="*/ 32581 w 130"/>
                <a:gd name="T23" fmla="*/ 22009 h 176"/>
                <a:gd name="T24" fmla="*/ 22311 w 130"/>
                <a:gd name="T25" fmla="*/ 10463 h 176"/>
                <a:gd name="T26" fmla="*/ 7437 w 130"/>
                <a:gd name="T27" fmla="*/ 16236 h 176"/>
                <a:gd name="T28" fmla="*/ 5312 w 130"/>
                <a:gd name="T29" fmla="*/ 5051 h 176"/>
                <a:gd name="T30" fmla="*/ 30810 w 130"/>
                <a:gd name="T31" fmla="*/ 32472 h 176"/>
                <a:gd name="T32" fmla="*/ 12041 w 130"/>
                <a:gd name="T33" fmla="*/ 44017 h 176"/>
                <a:gd name="T34" fmla="*/ 20540 w 130"/>
                <a:gd name="T35" fmla="*/ 53759 h 176"/>
                <a:gd name="T36" fmla="*/ 31872 w 130"/>
                <a:gd name="T37" fmla="*/ 35358 h 176"/>
                <a:gd name="T38" fmla="*/ 31872 w 130"/>
                <a:gd name="T39" fmla="*/ 32472 h 176"/>
                <a:gd name="T40" fmla="*/ 30810 w 130"/>
                <a:gd name="T41" fmla="*/ 32472 h 1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0" h="176">
                  <a:moveTo>
                    <a:pt x="15" y="14"/>
                  </a:moveTo>
                  <a:cubicBezTo>
                    <a:pt x="26" y="8"/>
                    <a:pt x="42" y="0"/>
                    <a:pt x="66" y="0"/>
                  </a:cubicBezTo>
                  <a:cubicBezTo>
                    <a:pt x="116" y="0"/>
                    <a:pt x="127" y="27"/>
                    <a:pt x="127" y="69"/>
                  </a:cubicBezTo>
                  <a:lnTo>
                    <a:pt x="127" y="143"/>
                  </a:lnTo>
                  <a:cubicBezTo>
                    <a:pt x="127" y="157"/>
                    <a:pt x="127" y="167"/>
                    <a:pt x="129" y="172"/>
                  </a:cubicBezTo>
                  <a:lnTo>
                    <a:pt x="95" y="172"/>
                  </a:lnTo>
                  <a:cubicBezTo>
                    <a:pt x="92" y="164"/>
                    <a:pt x="92" y="157"/>
                    <a:pt x="92" y="149"/>
                  </a:cubicBezTo>
                  <a:cubicBezTo>
                    <a:pt x="82" y="162"/>
                    <a:pt x="71" y="175"/>
                    <a:pt x="47" y="175"/>
                  </a:cubicBezTo>
                  <a:cubicBezTo>
                    <a:pt x="23" y="175"/>
                    <a:pt x="0" y="157"/>
                    <a:pt x="0" y="125"/>
                  </a:cubicBezTo>
                  <a:cubicBezTo>
                    <a:pt x="0" y="77"/>
                    <a:pt x="34" y="66"/>
                    <a:pt x="84" y="66"/>
                  </a:cubicBezTo>
                  <a:lnTo>
                    <a:pt x="92" y="66"/>
                  </a:lnTo>
                  <a:lnTo>
                    <a:pt x="92" y="61"/>
                  </a:lnTo>
                  <a:cubicBezTo>
                    <a:pt x="92" y="45"/>
                    <a:pt x="84" y="29"/>
                    <a:pt x="63" y="29"/>
                  </a:cubicBezTo>
                  <a:cubicBezTo>
                    <a:pt x="45" y="29"/>
                    <a:pt x="26" y="40"/>
                    <a:pt x="21" y="45"/>
                  </a:cubicBezTo>
                  <a:lnTo>
                    <a:pt x="15" y="14"/>
                  </a:lnTo>
                  <a:close/>
                  <a:moveTo>
                    <a:pt x="87" y="90"/>
                  </a:moveTo>
                  <a:cubicBezTo>
                    <a:pt x="55" y="90"/>
                    <a:pt x="34" y="98"/>
                    <a:pt x="34" y="122"/>
                  </a:cubicBezTo>
                  <a:cubicBezTo>
                    <a:pt x="34" y="138"/>
                    <a:pt x="45" y="149"/>
                    <a:pt x="58" y="149"/>
                  </a:cubicBezTo>
                  <a:cubicBezTo>
                    <a:pt x="82" y="149"/>
                    <a:pt x="90" y="130"/>
                    <a:pt x="90" y="98"/>
                  </a:cubicBezTo>
                  <a:lnTo>
                    <a:pt x="90" y="90"/>
                  </a:lnTo>
                  <a:lnTo>
                    <a:pt x="87" y="9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3" name="Freeform 210">
              <a:extLst>
                <a:ext uri="{FF2B5EF4-FFF2-40B4-BE49-F238E27FC236}">
                  <a16:creationId xmlns:a16="http://schemas.microsoft.com/office/drawing/2014/main" id="{27059A98-1A56-491D-B89D-93A09186EBB8}"/>
                </a:ext>
              </a:extLst>
            </p:cNvPr>
            <p:cNvSpPr>
              <a:spLocks noChangeArrowheads="1"/>
            </p:cNvSpPr>
            <p:nvPr/>
          </p:nvSpPr>
          <p:spPr bwMode="auto">
            <a:xfrm>
              <a:off x="4759325" y="4622800"/>
              <a:ext cx="49213" cy="92075"/>
            </a:xfrm>
            <a:custGeom>
              <a:avLst/>
              <a:gdLst>
                <a:gd name="T0" fmla="*/ 48851 w 136"/>
                <a:gd name="T1" fmla="*/ 80206 h 256"/>
                <a:gd name="T2" fmla="*/ 48851 w 136"/>
                <a:gd name="T3" fmla="*/ 90636 h 256"/>
                <a:gd name="T4" fmla="*/ 35462 w 136"/>
                <a:gd name="T5" fmla="*/ 90636 h 256"/>
                <a:gd name="T6" fmla="*/ 35462 w 136"/>
                <a:gd name="T7" fmla="*/ 81285 h 256"/>
                <a:gd name="T8" fmla="*/ 19902 w 136"/>
                <a:gd name="T9" fmla="*/ 91715 h 256"/>
                <a:gd name="T10" fmla="*/ 0 w 136"/>
                <a:gd name="T11" fmla="*/ 60065 h 256"/>
                <a:gd name="T12" fmla="*/ 19902 w 136"/>
                <a:gd name="T13" fmla="*/ 27694 h 256"/>
                <a:gd name="T14" fmla="*/ 35462 w 136"/>
                <a:gd name="T15" fmla="*/ 37405 h 256"/>
                <a:gd name="T16" fmla="*/ 35462 w 136"/>
                <a:gd name="T17" fmla="*/ 0 h 256"/>
                <a:gd name="T18" fmla="*/ 48851 w 136"/>
                <a:gd name="T19" fmla="*/ 0 h 256"/>
                <a:gd name="T20" fmla="*/ 48851 w 136"/>
                <a:gd name="T21" fmla="*/ 80206 h 256"/>
                <a:gd name="T22" fmla="*/ 23883 w 136"/>
                <a:gd name="T23" fmla="*/ 81285 h 256"/>
                <a:gd name="T24" fmla="*/ 34377 w 136"/>
                <a:gd name="T25" fmla="*/ 60065 h 256"/>
                <a:gd name="T26" fmla="*/ 23883 w 136"/>
                <a:gd name="T27" fmla="*/ 39204 h 256"/>
                <a:gd name="T28" fmla="*/ 13389 w 136"/>
                <a:gd name="T29" fmla="*/ 59345 h 256"/>
                <a:gd name="T30" fmla="*/ 23883 w 136"/>
                <a:gd name="T31" fmla="*/ 81285 h 2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6" h="256">
                  <a:moveTo>
                    <a:pt x="135" y="223"/>
                  </a:moveTo>
                  <a:lnTo>
                    <a:pt x="135" y="252"/>
                  </a:lnTo>
                  <a:lnTo>
                    <a:pt x="98" y="252"/>
                  </a:lnTo>
                  <a:lnTo>
                    <a:pt x="98" y="226"/>
                  </a:lnTo>
                  <a:cubicBezTo>
                    <a:pt x="92" y="241"/>
                    <a:pt x="79" y="255"/>
                    <a:pt x="55" y="255"/>
                  </a:cubicBezTo>
                  <a:cubicBezTo>
                    <a:pt x="16" y="255"/>
                    <a:pt x="0" y="215"/>
                    <a:pt x="0" y="167"/>
                  </a:cubicBezTo>
                  <a:cubicBezTo>
                    <a:pt x="0" y="112"/>
                    <a:pt x="21" y="77"/>
                    <a:pt x="55" y="77"/>
                  </a:cubicBezTo>
                  <a:cubicBezTo>
                    <a:pt x="79" y="77"/>
                    <a:pt x="90" y="90"/>
                    <a:pt x="98" y="104"/>
                  </a:cubicBezTo>
                  <a:lnTo>
                    <a:pt x="98" y="0"/>
                  </a:lnTo>
                  <a:lnTo>
                    <a:pt x="135" y="0"/>
                  </a:lnTo>
                  <a:lnTo>
                    <a:pt x="135" y="223"/>
                  </a:lnTo>
                  <a:close/>
                  <a:moveTo>
                    <a:pt x="66" y="226"/>
                  </a:moveTo>
                  <a:cubicBezTo>
                    <a:pt x="90" y="226"/>
                    <a:pt x="95" y="199"/>
                    <a:pt x="95" y="167"/>
                  </a:cubicBezTo>
                  <a:cubicBezTo>
                    <a:pt x="95" y="133"/>
                    <a:pt x="87" y="109"/>
                    <a:pt x="66" y="109"/>
                  </a:cubicBezTo>
                  <a:cubicBezTo>
                    <a:pt x="45" y="109"/>
                    <a:pt x="37" y="130"/>
                    <a:pt x="37" y="165"/>
                  </a:cubicBezTo>
                  <a:cubicBezTo>
                    <a:pt x="39" y="204"/>
                    <a:pt x="45" y="226"/>
                    <a:pt x="66" y="22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4" name="Freeform 211">
              <a:extLst>
                <a:ext uri="{FF2B5EF4-FFF2-40B4-BE49-F238E27FC236}">
                  <a16:creationId xmlns:a16="http://schemas.microsoft.com/office/drawing/2014/main" id="{D63149BE-3CFD-41A9-9EE6-11A7665FC535}"/>
                </a:ext>
              </a:extLst>
            </p:cNvPr>
            <p:cNvSpPr>
              <a:spLocks noChangeArrowheads="1"/>
            </p:cNvSpPr>
            <p:nvPr/>
          </p:nvSpPr>
          <p:spPr bwMode="auto">
            <a:xfrm>
              <a:off x="4818063" y="4649788"/>
              <a:ext cx="47625" cy="65087"/>
            </a:xfrm>
            <a:custGeom>
              <a:avLst/>
              <a:gdLst>
                <a:gd name="T0" fmla="*/ 44353 w 131"/>
                <a:gd name="T1" fmla="*/ 60724 h 179"/>
                <a:gd name="T2" fmla="*/ 26903 w 131"/>
                <a:gd name="T3" fmla="*/ 64723 h 179"/>
                <a:gd name="T4" fmla="*/ 0 w 131"/>
                <a:gd name="T5" fmla="*/ 32725 h 179"/>
                <a:gd name="T6" fmla="*/ 23994 w 131"/>
                <a:gd name="T7" fmla="*/ 0 h 179"/>
                <a:gd name="T8" fmla="*/ 47261 w 131"/>
                <a:gd name="T9" fmla="*/ 33816 h 179"/>
                <a:gd name="T10" fmla="*/ 47261 w 131"/>
                <a:gd name="T11" fmla="*/ 36725 h 179"/>
                <a:gd name="T12" fmla="*/ 13451 w 131"/>
                <a:gd name="T13" fmla="*/ 36725 h 179"/>
                <a:gd name="T14" fmla="*/ 27993 w 131"/>
                <a:gd name="T15" fmla="*/ 54179 h 179"/>
                <a:gd name="T16" fmla="*/ 43262 w 131"/>
                <a:gd name="T17" fmla="*/ 49088 h 179"/>
                <a:gd name="T18" fmla="*/ 44353 w 131"/>
                <a:gd name="T19" fmla="*/ 60724 h 179"/>
                <a:gd name="T20" fmla="*/ 33447 w 131"/>
                <a:gd name="T21" fmla="*/ 26907 h 179"/>
                <a:gd name="T22" fmla="*/ 23994 w 131"/>
                <a:gd name="T23" fmla="*/ 10545 h 179"/>
                <a:gd name="T24" fmla="*/ 13451 w 131"/>
                <a:gd name="T25" fmla="*/ 26907 h 179"/>
                <a:gd name="T26" fmla="*/ 33447 w 131"/>
                <a:gd name="T27" fmla="*/ 26907 h 17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1" h="179">
                  <a:moveTo>
                    <a:pt x="122" y="167"/>
                  </a:moveTo>
                  <a:cubicBezTo>
                    <a:pt x="114" y="170"/>
                    <a:pt x="98" y="178"/>
                    <a:pt x="74" y="178"/>
                  </a:cubicBezTo>
                  <a:cubicBezTo>
                    <a:pt x="24" y="178"/>
                    <a:pt x="0" y="138"/>
                    <a:pt x="0" y="90"/>
                  </a:cubicBezTo>
                  <a:cubicBezTo>
                    <a:pt x="0" y="40"/>
                    <a:pt x="24" y="0"/>
                    <a:pt x="66" y="0"/>
                  </a:cubicBezTo>
                  <a:cubicBezTo>
                    <a:pt x="100" y="0"/>
                    <a:pt x="130" y="21"/>
                    <a:pt x="130" y="93"/>
                  </a:cubicBezTo>
                  <a:lnTo>
                    <a:pt x="130" y="101"/>
                  </a:lnTo>
                  <a:lnTo>
                    <a:pt x="37" y="101"/>
                  </a:lnTo>
                  <a:cubicBezTo>
                    <a:pt x="37" y="130"/>
                    <a:pt x="47" y="149"/>
                    <a:pt x="77" y="149"/>
                  </a:cubicBezTo>
                  <a:cubicBezTo>
                    <a:pt x="100" y="149"/>
                    <a:pt x="111" y="141"/>
                    <a:pt x="119" y="135"/>
                  </a:cubicBezTo>
                  <a:lnTo>
                    <a:pt x="122" y="167"/>
                  </a:lnTo>
                  <a:close/>
                  <a:moveTo>
                    <a:pt x="92" y="74"/>
                  </a:moveTo>
                  <a:cubicBezTo>
                    <a:pt x="92" y="45"/>
                    <a:pt x="85" y="29"/>
                    <a:pt x="66" y="29"/>
                  </a:cubicBezTo>
                  <a:cubicBezTo>
                    <a:pt x="45" y="29"/>
                    <a:pt x="37" y="53"/>
                    <a:pt x="37" y="74"/>
                  </a:cubicBezTo>
                  <a:lnTo>
                    <a:pt x="92" y="7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5" name="Freeform 212">
              <a:extLst>
                <a:ext uri="{FF2B5EF4-FFF2-40B4-BE49-F238E27FC236}">
                  <a16:creationId xmlns:a16="http://schemas.microsoft.com/office/drawing/2014/main" id="{A4780560-0C07-4BF3-B548-FC0C8397FFDA}"/>
                </a:ext>
              </a:extLst>
            </p:cNvPr>
            <p:cNvSpPr>
              <a:spLocks noChangeArrowheads="1"/>
            </p:cNvSpPr>
            <p:nvPr/>
          </p:nvSpPr>
          <p:spPr bwMode="auto">
            <a:xfrm>
              <a:off x="4903788" y="4622800"/>
              <a:ext cx="14287" cy="90488"/>
            </a:xfrm>
            <a:custGeom>
              <a:avLst/>
              <a:gdLst>
                <a:gd name="T0" fmla="*/ 0 w 38"/>
                <a:gd name="T1" fmla="*/ 0 h 253"/>
                <a:gd name="T2" fmla="*/ 13911 w 38"/>
                <a:gd name="T3" fmla="*/ 0 h 253"/>
                <a:gd name="T4" fmla="*/ 13911 w 38"/>
                <a:gd name="T5" fmla="*/ 90130 h 253"/>
                <a:gd name="T6" fmla="*/ 0 w 38"/>
                <a:gd name="T7" fmla="*/ 90130 h 253"/>
                <a:gd name="T8" fmla="*/ 0 w 38"/>
                <a:gd name="T9" fmla="*/ 0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253">
                  <a:moveTo>
                    <a:pt x="0" y="0"/>
                  </a:moveTo>
                  <a:lnTo>
                    <a:pt x="37" y="0"/>
                  </a:lnTo>
                  <a:lnTo>
                    <a:pt x="37" y="252"/>
                  </a:lnTo>
                  <a:lnTo>
                    <a:pt x="0" y="252"/>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6" name="Freeform 213">
              <a:extLst>
                <a:ext uri="{FF2B5EF4-FFF2-40B4-BE49-F238E27FC236}">
                  <a16:creationId xmlns:a16="http://schemas.microsoft.com/office/drawing/2014/main" id="{EFCC8380-6DAF-4AE8-8A4C-6CD56B25D725}"/>
                </a:ext>
              </a:extLst>
            </p:cNvPr>
            <p:cNvSpPr>
              <a:spLocks noChangeArrowheads="1"/>
            </p:cNvSpPr>
            <p:nvPr/>
          </p:nvSpPr>
          <p:spPr bwMode="auto">
            <a:xfrm>
              <a:off x="4927600" y="4649788"/>
              <a:ext cx="47625" cy="63500"/>
            </a:xfrm>
            <a:custGeom>
              <a:avLst/>
              <a:gdLst>
                <a:gd name="T0" fmla="*/ 5817 w 131"/>
                <a:gd name="T1" fmla="*/ 4690 h 176"/>
                <a:gd name="T2" fmla="*/ 24358 w 131"/>
                <a:gd name="T3" fmla="*/ 0 h 176"/>
                <a:gd name="T4" fmla="*/ 46171 w 131"/>
                <a:gd name="T5" fmla="*/ 24895 h 176"/>
                <a:gd name="T6" fmla="*/ 46171 w 131"/>
                <a:gd name="T7" fmla="*/ 51594 h 176"/>
                <a:gd name="T8" fmla="*/ 47261 w 131"/>
                <a:gd name="T9" fmla="*/ 62057 h 176"/>
                <a:gd name="T10" fmla="*/ 34901 w 131"/>
                <a:gd name="T11" fmla="*/ 62057 h 176"/>
                <a:gd name="T12" fmla="*/ 33810 w 131"/>
                <a:gd name="T13" fmla="*/ 53759 h 176"/>
                <a:gd name="T14" fmla="*/ 17450 w 131"/>
                <a:gd name="T15" fmla="*/ 63139 h 176"/>
                <a:gd name="T16" fmla="*/ 0 w 131"/>
                <a:gd name="T17" fmla="*/ 45099 h 176"/>
                <a:gd name="T18" fmla="*/ 30902 w 131"/>
                <a:gd name="T19" fmla="*/ 23813 h 176"/>
                <a:gd name="T20" fmla="*/ 33810 w 131"/>
                <a:gd name="T21" fmla="*/ 23813 h 176"/>
                <a:gd name="T22" fmla="*/ 33810 w 131"/>
                <a:gd name="T23" fmla="*/ 23091 h 176"/>
                <a:gd name="T24" fmla="*/ 23267 w 131"/>
                <a:gd name="T25" fmla="*/ 11545 h 176"/>
                <a:gd name="T26" fmla="*/ 7998 w 131"/>
                <a:gd name="T27" fmla="*/ 17318 h 176"/>
                <a:gd name="T28" fmla="*/ 5817 w 131"/>
                <a:gd name="T29" fmla="*/ 4690 h 176"/>
                <a:gd name="T30" fmla="*/ 32719 w 131"/>
                <a:gd name="T31" fmla="*/ 32472 h 176"/>
                <a:gd name="T32" fmla="*/ 13451 w 131"/>
                <a:gd name="T33" fmla="*/ 44017 h 176"/>
                <a:gd name="T34" fmla="*/ 22177 w 131"/>
                <a:gd name="T35" fmla="*/ 53759 h 176"/>
                <a:gd name="T36" fmla="*/ 33810 w 131"/>
                <a:gd name="T37" fmla="*/ 35358 h 176"/>
                <a:gd name="T38" fmla="*/ 33810 w 131"/>
                <a:gd name="T39" fmla="*/ 32472 h 176"/>
                <a:gd name="T40" fmla="*/ 32719 w 131"/>
                <a:gd name="T41" fmla="*/ 32472 h 1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1" h="176">
                  <a:moveTo>
                    <a:pt x="16" y="13"/>
                  </a:moveTo>
                  <a:cubicBezTo>
                    <a:pt x="27" y="8"/>
                    <a:pt x="43" y="0"/>
                    <a:pt x="67" y="0"/>
                  </a:cubicBezTo>
                  <a:cubicBezTo>
                    <a:pt x="117" y="0"/>
                    <a:pt x="127" y="27"/>
                    <a:pt x="127" y="69"/>
                  </a:cubicBezTo>
                  <a:lnTo>
                    <a:pt x="127" y="143"/>
                  </a:lnTo>
                  <a:cubicBezTo>
                    <a:pt x="127" y="156"/>
                    <a:pt x="127" y="167"/>
                    <a:pt x="130" y="172"/>
                  </a:cubicBezTo>
                  <a:lnTo>
                    <a:pt x="96" y="172"/>
                  </a:lnTo>
                  <a:cubicBezTo>
                    <a:pt x="93" y="164"/>
                    <a:pt x="93" y="156"/>
                    <a:pt x="93" y="149"/>
                  </a:cubicBezTo>
                  <a:cubicBezTo>
                    <a:pt x="82" y="162"/>
                    <a:pt x="72" y="175"/>
                    <a:pt x="48" y="175"/>
                  </a:cubicBezTo>
                  <a:cubicBezTo>
                    <a:pt x="24" y="175"/>
                    <a:pt x="0" y="156"/>
                    <a:pt x="0" y="125"/>
                  </a:cubicBezTo>
                  <a:cubicBezTo>
                    <a:pt x="0" y="77"/>
                    <a:pt x="35" y="66"/>
                    <a:pt x="85" y="66"/>
                  </a:cubicBezTo>
                  <a:lnTo>
                    <a:pt x="93" y="66"/>
                  </a:lnTo>
                  <a:lnTo>
                    <a:pt x="93" y="64"/>
                  </a:lnTo>
                  <a:cubicBezTo>
                    <a:pt x="93" y="48"/>
                    <a:pt x="85" y="32"/>
                    <a:pt x="64" y="32"/>
                  </a:cubicBezTo>
                  <a:cubicBezTo>
                    <a:pt x="45" y="32"/>
                    <a:pt x="27" y="43"/>
                    <a:pt x="22" y="48"/>
                  </a:cubicBezTo>
                  <a:lnTo>
                    <a:pt x="16" y="13"/>
                  </a:lnTo>
                  <a:close/>
                  <a:moveTo>
                    <a:pt x="90" y="90"/>
                  </a:moveTo>
                  <a:cubicBezTo>
                    <a:pt x="59" y="90"/>
                    <a:pt x="37" y="98"/>
                    <a:pt x="37" y="122"/>
                  </a:cubicBezTo>
                  <a:cubicBezTo>
                    <a:pt x="37" y="138"/>
                    <a:pt x="48" y="149"/>
                    <a:pt x="61" y="149"/>
                  </a:cubicBezTo>
                  <a:cubicBezTo>
                    <a:pt x="85" y="149"/>
                    <a:pt x="93" y="130"/>
                    <a:pt x="93" y="98"/>
                  </a:cubicBezTo>
                  <a:lnTo>
                    <a:pt x="93" y="90"/>
                  </a:lnTo>
                  <a:lnTo>
                    <a:pt x="90" y="9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7" name="Freeform 214">
              <a:extLst>
                <a:ext uri="{FF2B5EF4-FFF2-40B4-BE49-F238E27FC236}">
                  <a16:creationId xmlns:a16="http://schemas.microsoft.com/office/drawing/2014/main" id="{0BC70133-CDE3-4DC7-801C-2C4C93CCDB10}"/>
                </a:ext>
              </a:extLst>
            </p:cNvPr>
            <p:cNvSpPr>
              <a:spLocks noChangeArrowheads="1"/>
            </p:cNvSpPr>
            <p:nvPr/>
          </p:nvSpPr>
          <p:spPr bwMode="auto">
            <a:xfrm>
              <a:off x="5011738" y="4627563"/>
              <a:ext cx="46037" cy="87312"/>
            </a:xfrm>
            <a:custGeom>
              <a:avLst/>
              <a:gdLst>
                <a:gd name="T0" fmla="*/ 2877 w 128"/>
                <a:gd name="T1" fmla="*/ 69633 h 242"/>
                <a:gd name="T2" fmla="*/ 19062 w 128"/>
                <a:gd name="T3" fmla="*/ 74323 h 242"/>
                <a:gd name="T4" fmla="*/ 30571 w 128"/>
                <a:gd name="T5" fmla="*/ 62056 h 242"/>
                <a:gd name="T6" fmla="*/ 20141 w 128"/>
                <a:gd name="T7" fmla="*/ 49429 h 242"/>
                <a:gd name="T8" fmla="*/ 12229 w 128"/>
                <a:gd name="T9" fmla="*/ 44738 h 242"/>
                <a:gd name="T10" fmla="*/ 0 w 128"/>
                <a:gd name="T11" fmla="*/ 22730 h 242"/>
                <a:gd name="T12" fmla="*/ 24817 w 128"/>
                <a:gd name="T13" fmla="*/ 0 h 242"/>
                <a:gd name="T14" fmla="*/ 41002 w 128"/>
                <a:gd name="T15" fmla="*/ 2886 h 242"/>
                <a:gd name="T16" fmla="*/ 39923 w 128"/>
                <a:gd name="T17" fmla="*/ 16236 h 242"/>
                <a:gd name="T18" fmla="*/ 25536 w 128"/>
                <a:gd name="T19" fmla="*/ 12267 h 242"/>
                <a:gd name="T20" fmla="*/ 15106 w 128"/>
                <a:gd name="T21" fmla="*/ 22008 h 242"/>
                <a:gd name="T22" fmla="*/ 23738 w 128"/>
                <a:gd name="T23" fmla="*/ 33193 h 242"/>
                <a:gd name="T24" fmla="*/ 32370 w 128"/>
                <a:gd name="T25" fmla="*/ 38244 h 242"/>
                <a:gd name="T26" fmla="*/ 45677 w 128"/>
                <a:gd name="T27" fmla="*/ 60974 h 242"/>
                <a:gd name="T28" fmla="*/ 20141 w 128"/>
                <a:gd name="T29" fmla="*/ 86951 h 242"/>
                <a:gd name="T30" fmla="*/ 1798 w 128"/>
                <a:gd name="T31" fmla="*/ 82982 h 242"/>
                <a:gd name="T32" fmla="*/ 2877 w 128"/>
                <a:gd name="T33" fmla="*/ 69633 h 2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8" h="242">
                  <a:moveTo>
                    <a:pt x="8" y="193"/>
                  </a:moveTo>
                  <a:cubicBezTo>
                    <a:pt x="16" y="198"/>
                    <a:pt x="32" y="206"/>
                    <a:pt x="53" y="206"/>
                  </a:cubicBezTo>
                  <a:cubicBezTo>
                    <a:pt x="71" y="206"/>
                    <a:pt x="85" y="196"/>
                    <a:pt x="85" y="172"/>
                  </a:cubicBezTo>
                  <a:cubicBezTo>
                    <a:pt x="85" y="156"/>
                    <a:pt x="77" y="148"/>
                    <a:pt x="56" y="137"/>
                  </a:cubicBezTo>
                  <a:lnTo>
                    <a:pt x="34" y="124"/>
                  </a:lnTo>
                  <a:cubicBezTo>
                    <a:pt x="13" y="111"/>
                    <a:pt x="0" y="92"/>
                    <a:pt x="0" y="63"/>
                  </a:cubicBezTo>
                  <a:cubicBezTo>
                    <a:pt x="0" y="21"/>
                    <a:pt x="32" y="0"/>
                    <a:pt x="69" y="0"/>
                  </a:cubicBezTo>
                  <a:cubicBezTo>
                    <a:pt x="93" y="0"/>
                    <a:pt x="109" y="5"/>
                    <a:pt x="114" y="8"/>
                  </a:cubicBezTo>
                  <a:lnTo>
                    <a:pt x="111" y="45"/>
                  </a:lnTo>
                  <a:cubicBezTo>
                    <a:pt x="101" y="39"/>
                    <a:pt x="89" y="34"/>
                    <a:pt x="71" y="34"/>
                  </a:cubicBezTo>
                  <a:cubicBezTo>
                    <a:pt x="52" y="34"/>
                    <a:pt x="42" y="45"/>
                    <a:pt x="42" y="61"/>
                  </a:cubicBezTo>
                  <a:cubicBezTo>
                    <a:pt x="42" y="79"/>
                    <a:pt x="53" y="84"/>
                    <a:pt x="66" y="92"/>
                  </a:cubicBezTo>
                  <a:lnTo>
                    <a:pt x="90" y="106"/>
                  </a:lnTo>
                  <a:cubicBezTo>
                    <a:pt x="117" y="121"/>
                    <a:pt x="127" y="135"/>
                    <a:pt x="127" y="169"/>
                  </a:cubicBezTo>
                  <a:cubicBezTo>
                    <a:pt x="127" y="217"/>
                    <a:pt x="95" y="241"/>
                    <a:pt x="56" y="241"/>
                  </a:cubicBezTo>
                  <a:cubicBezTo>
                    <a:pt x="34" y="241"/>
                    <a:pt x="19" y="238"/>
                    <a:pt x="5" y="230"/>
                  </a:cubicBezTo>
                  <a:lnTo>
                    <a:pt x="8" y="19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8" name="Freeform 215">
              <a:extLst>
                <a:ext uri="{FF2B5EF4-FFF2-40B4-BE49-F238E27FC236}">
                  <a16:creationId xmlns:a16="http://schemas.microsoft.com/office/drawing/2014/main" id="{4E8D44B4-22DE-4BC1-945E-7E38DD1F90E9}"/>
                </a:ext>
              </a:extLst>
            </p:cNvPr>
            <p:cNvSpPr>
              <a:spLocks noChangeArrowheads="1"/>
            </p:cNvSpPr>
            <p:nvPr/>
          </p:nvSpPr>
          <p:spPr bwMode="auto">
            <a:xfrm>
              <a:off x="5065713" y="4649788"/>
              <a:ext cx="46037" cy="63500"/>
            </a:xfrm>
            <a:custGeom>
              <a:avLst/>
              <a:gdLst>
                <a:gd name="T0" fmla="*/ 5666 w 130"/>
                <a:gd name="T1" fmla="*/ 4690 h 176"/>
                <a:gd name="T2" fmla="*/ 23019 w 130"/>
                <a:gd name="T3" fmla="*/ 0 h 176"/>
                <a:gd name="T4" fmla="*/ 44620 w 130"/>
                <a:gd name="T5" fmla="*/ 24895 h 176"/>
                <a:gd name="T6" fmla="*/ 44620 w 130"/>
                <a:gd name="T7" fmla="*/ 51594 h 176"/>
                <a:gd name="T8" fmla="*/ 45683 w 130"/>
                <a:gd name="T9" fmla="*/ 62057 h 176"/>
                <a:gd name="T10" fmla="*/ 33642 w 130"/>
                <a:gd name="T11" fmla="*/ 62057 h 176"/>
                <a:gd name="T12" fmla="*/ 32580 w 130"/>
                <a:gd name="T13" fmla="*/ 53759 h 176"/>
                <a:gd name="T14" fmla="*/ 16644 w 130"/>
                <a:gd name="T15" fmla="*/ 63139 h 176"/>
                <a:gd name="T16" fmla="*/ 0 w 130"/>
                <a:gd name="T17" fmla="*/ 45099 h 176"/>
                <a:gd name="T18" fmla="*/ 29747 w 130"/>
                <a:gd name="T19" fmla="*/ 23813 h 176"/>
                <a:gd name="T20" fmla="*/ 32580 w 130"/>
                <a:gd name="T21" fmla="*/ 23813 h 176"/>
                <a:gd name="T22" fmla="*/ 32580 w 130"/>
                <a:gd name="T23" fmla="*/ 23091 h 176"/>
                <a:gd name="T24" fmla="*/ 22310 w 130"/>
                <a:gd name="T25" fmla="*/ 11545 h 176"/>
                <a:gd name="T26" fmla="*/ 7437 w 130"/>
                <a:gd name="T27" fmla="*/ 17318 h 176"/>
                <a:gd name="T28" fmla="*/ 5666 w 130"/>
                <a:gd name="T29" fmla="*/ 4690 h 176"/>
                <a:gd name="T30" fmla="*/ 31518 w 130"/>
                <a:gd name="T31" fmla="*/ 32472 h 176"/>
                <a:gd name="T32" fmla="*/ 13103 w 130"/>
                <a:gd name="T33" fmla="*/ 44017 h 176"/>
                <a:gd name="T34" fmla="*/ 21248 w 130"/>
                <a:gd name="T35" fmla="*/ 53759 h 176"/>
                <a:gd name="T36" fmla="*/ 32580 w 130"/>
                <a:gd name="T37" fmla="*/ 35358 h 176"/>
                <a:gd name="T38" fmla="*/ 32580 w 130"/>
                <a:gd name="T39" fmla="*/ 32472 h 176"/>
                <a:gd name="T40" fmla="*/ 31518 w 130"/>
                <a:gd name="T41" fmla="*/ 32472 h 17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30" h="176">
                  <a:moveTo>
                    <a:pt x="16" y="13"/>
                  </a:moveTo>
                  <a:cubicBezTo>
                    <a:pt x="27" y="8"/>
                    <a:pt x="42" y="0"/>
                    <a:pt x="65" y="0"/>
                  </a:cubicBezTo>
                  <a:cubicBezTo>
                    <a:pt x="116" y="0"/>
                    <a:pt x="126" y="27"/>
                    <a:pt x="126" y="69"/>
                  </a:cubicBezTo>
                  <a:lnTo>
                    <a:pt x="126" y="143"/>
                  </a:lnTo>
                  <a:cubicBezTo>
                    <a:pt x="126" y="156"/>
                    <a:pt x="126" y="167"/>
                    <a:pt x="129" y="172"/>
                  </a:cubicBezTo>
                  <a:lnTo>
                    <a:pt x="95" y="172"/>
                  </a:lnTo>
                  <a:cubicBezTo>
                    <a:pt x="92" y="164"/>
                    <a:pt x="92" y="156"/>
                    <a:pt x="92" y="149"/>
                  </a:cubicBezTo>
                  <a:cubicBezTo>
                    <a:pt x="81" y="162"/>
                    <a:pt x="71" y="175"/>
                    <a:pt x="47" y="175"/>
                  </a:cubicBezTo>
                  <a:cubicBezTo>
                    <a:pt x="24" y="175"/>
                    <a:pt x="0" y="156"/>
                    <a:pt x="0" y="125"/>
                  </a:cubicBezTo>
                  <a:cubicBezTo>
                    <a:pt x="0" y="77"/>
                    <a:pt x="35" y="66"/>
                    <a:pt x="84" y="66"/>
                  </a:cubicBezTo>
                  <a:lnTo>
                    <a:pt x="92" y="66"/>
                  </a:lnTo>
                  <a:lnTo>
                    <a:pt x="92" y="64"/>
                  </a:lnTo>
                  <a:cubicBezTo>
                    <a:pt x="92" y="48"/>
                    <a:pt x="84" y="32"/>
                    <a:pt x="63" y="32"/>
                  </a:cubicBezTo>
                  <a:cubicBezTo>
                    <a:pt x="44" y="32"/>
                    <a:pt x="27" y="43"/>
                    <a:pt x="21" y="48"/>
                  </a:cubicBezTo>
                  <a:lnTo>
                    <a:pt x="16" y="13"/>
                  </a:lnTo>
                  <a:close/>
                  <a:moveTo>
                    <a:pt x="89" y="90"/>
                  </a:moveTo>
                  <a:cubicBezTo>
                    <a:pt x="58" y="90"/>
                    <a:pt x="37" y="98"/>
                    <a:pt x="37" y="122"/>
                  </a:cubicBezTo>
                  <a:cubicBezTo>
                    <a:pt x="37" y="138"/>
                    <a:pt x="47" y="149"/>
                    <a:pt x="60" y="149"/>
                  </a:cubicBezTo>
                  <a:cubicBezTo>
                    <a:pt x="84" y="149"/>
                    <a:pt x="92" y="130"/>
                    <a:pt x="92" y="98"/>
                  </a:cubicBezTo>
                  <a:lnTo>
                    <a:pt x="92" y="90"/>
                  </a:lnTo>
                  <a:lnTo>
                    <a:pt x="89" y="9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29" name="Freeform 216">
              <a:extLst>
                <a:ext uri="{FF2B5EF4-FFF2-40B4-BE49-F238E27FC236}">
                  <a16:creationId xmlns:a16="http://schemas.microsoft.com/office/drawing/2014/main" id="{97059F9B-7A4D-4194-A14A-0E3A24D412C4}"/>
                </a:ext>
              </a:extLst>
            </p:cNvPr>
            <p:cNvSpPr>
              <a:spLocks noChangeArrowheads="1"/>
            </p:cNvSpPr>
            <p:nvPr/>
          </p:nvSpPr>
          <p:spPr bwMode="auto">
            <a:xfrm>
              <a:off x="5124450" y="4622800"/>
              <a:ext cx="14288" cy="90488"/>
            </a:xfrm>
            <a:custGeom>
              <a:avLst/>
              <a:gdLst>
                <a:gd name="T0" fmla="*/ 0 w 39"/>
                <a:gd name="T1" fmla="*/ 0 h 253"/>
                <a:gd name="T2" fmla="*/ 13922 w 39"/>
                <a:gd name="T3" fmla="*/ 0 h 253"/>
                <a:gd name="T4" fmla="*/ 13922 w 39"/>
                <a:gd name="T5" fmla="*/ 90130 h 253"/>
                <a:gd name="T6" fmla="*/ 0 w 39"/>
                <a:gd name="T7" fmla="*/ 90130 h 253"/>
                <a:gd name="T8" fmla="*/ 0 w 39"/>
                <a:gd name="T9" fmla="*/ 0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 h="253">
                  <a:moveTo>
                    <a:pt x="0" y="0"/>
                  </a:moveTo>
                  <a:lnTo>
                    <a:pt x="38" y="0"/>
                  </a:lnTo>
                  <a:lnTo>
                    <a:pt x="38" y="252"/>
                  </a:lnTo>
                  <a:lnTo>
                    <a:pt x="0" y="252"/>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0" name="Freeform 217">
              <a:extLst>
                <a:ext uri="{FF2B5EF4-FFF2-40B4-BE49-F238E27FC236}">
                  <a16:creationId xmlns:a16="http://schemas.microsoft.com/office/drawing/2014/main" id="{FAB8EA46-80FB-4099-A523-EEB208F98688}"/>
                </a:ext>
              </a:extLst>
            </p:cNvPr>
            <p:cNvSpPr>
              <a:spLocks noChangeArrowheads="1"/>
            </p:cNvSpPr>
            <p:nvPr/>
          </p:nvSpPr>
          <p:spPr bwMode="auto">
            <a:xfrm>
              <a:off x="5151438" y="4651375"/>
              <a:ext cx="46037" cy="63500"/>
            </a:xfrm>
            <a:custGeom>
              <a:avLst/>
              <a:gdLst>
                <a:gd name="T0" fmla="*/ 45672 w 126"/>
                <a:gd name="T1" fmla="*/ 62057 h 176"/>
                <a:gd name="T2" fmla="*/ 32884 w 126"/>
                <a:gd name="T3" fmla="*/ 62057 h 176"/>
                <a:gd name="T4" fmla="*/ 32884 w 126"/>
                <a:gd name="T5" fmla="*/ 52676 h 176"/>
                <a:gd name="T6" fmla="*/ 17538 w 126"/>
                <a:gd name="T7" fmla="*/ 63139 h 176"/>
                <a:gd name="T8" fmla="*/ 0 w 126"/>
                <a:gd name="T9" fmla="*/ 40048 h 176"/>
                <a:gd name="T10" fmla="*/ 0 w 126"/>
                <a:gd name="T11" fmla="*/ 0 h 176"/>
                <a:gd name="T12" fmla="*/ 13519 w 126"/>
                <a:gd name="T13" fmla="*/ 0 h 176"/>
                <a:gd name="T14" fmla="*/ 13519 w 126"/>
                <a:gd name="T15" fmla="*/ 37162 h 176"/>
                <a:gd name="T16" fmla="*/ 22288 w 126"/>
                <a:gd name="T17" fmla="*/ 50511 h 176"/>
                <a:gd name="T18" fmla="*/ 32153 w 126"/>
                <a:gd name="T19" fmla="*/ 35358 h 176"/>
                <a:gd name="T20" fmla="*/ 32153 w 126"/>
                <a:gd name="T21" fmla="*/ 0 h 176"/>
                <a:gd name="T22" fmla="*/ 45672 w 126"/>
                <a:gd name="T23" fmla="*/ 0 h 176"/>
                <a:gd name="T24" fmla="*/ 45672 w 126"/>
                <a:gd name="T25" fmla="*/ 51594 h 176"/>
                <a:gd name="T26" fmla="*/ 45672 w 126"/>
                <a:gd name="T27" fmla="*/ 62057 h 1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6" h="176">
                  <a:moveTo>
                    <a:pt x="125" y="172"/>
                  </a:moveTo>
                  <a:lnTo>
                    <a:pt x="90" y="172"/>
                  </a:lnTo>
                  <a:lnTo>
                    <a:pt x="90" y="146"/>
                  </a:lnTo>
                  <a:cubicBezTo>
                    <a:pt x="82" y="159"/>
                    <a:pt x="72" y="175"/>
                    <a:pt x="48" y="175"/>
                  </a:cubicBezTo>
                  <a:cubicBezTo>
                    <a:pt x="11" y="175"/>
                    <a:pt x="0" y="146"/>
                    <a:pt x="0" y="111"/>
                  </a:cubicBezTo>
                  <a:lnTo>
                    <a:pt x="0" y="0"/>
                  </a:lnTo>
                  <a:lnTo>
                    <a:pt x="37" y="0"/>
                  </a:lnTo>
                  <a:lnTo>
                    <a:pt x="37" y="103"/>
                  </a:lnTo>
                  <a:cubicBezTo>
                    <a:pt x="37" y="130"/>
                    <a:pt x="45" y="140"/>
                    <a:pt x="61" y="140"/>
                  </a:cubicBezTo>
                  <a:cubicBezTo>
                    <a:pt x="82" y="140"/>
                    <a:pt x="88" y="119"/>
                    <a:pt x="88" y="98"/>
                  </a:cubicBezTo>
                  <a:lnTo>
                    <a:pt x="88" y="0"/>
                  </a:lnTo>
                  <a:lnTo>
                    <a:pt x="125" y="0"/>
                  </a:lnTo>
                  <a:lnTo>
                    <a:pt x="125" y="143"/>
                  </a:lnTo>
                  <a:lnTo>
                    <a:pt x="125" y="17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1" name="Freeform 218">
              <a:extLst>
                <a:ext uri="{FF2B5EF4-FFF2-40B4-BE49-F238E27FC236}">
                  <a16:creationId xmlns:a16="http://schemas.microsoft.com/office/drawing/2014/main" id="{910ED070-4F48-4E5C-ABE4-2A5833E8BDD7}"/>
                </a:ext>
              </a:extLst>
            </p:cNvPr>
            <p:cNvSpPr>
              <a:spLocks noChangeArrowheads="1"/>
            </p:cNvSpPr>
            <p:nvPr/>
          </p:nvSpPr>
          <p:spPr bwMode="auto">
            <a:xfrm>
              <a:off x="5207000" y="4622800"/>
              <a:ext cx="49213" cy="92075"/>
            </a:xfrm>
            <a:custGeom>
              <a:avLst/>
              <a:gdLst>
                <a:gd name="T0" fmla="*/ 48851 w 136"/>
                <a:gd name="T1" fmla="*/ 80206 h 256"/>
                <a:gd name="T2" fmla="*/ 48851 w 136"/>
                <a:gd name="T3" fmla="*/ 90636 h 256"/>
                <a:gd name="T4" fmla="*/ 35462 w 136"/>
                <a:gd name="T5" fmla="*/ 90636 h 256"/>
                <a:gd name="T6" fmla="*/ 35462 w 136"/>
                <a:gd name="T7" fmla="*/ 81285 h 256"/>
                <a:gd name="T8" fmla="*/ 20264 w 136"/>
                <a:gd name="T9" fmla="*/ 91715 h 256"/>
                <a:gd name="T10" fmla="*/ 0 w 136"/>
                <a:gd name="T11" fmla="*/ 60065 h 256"/>
                <a:gd name="T12" fmla="*/ 20264 w 136"/>
                <a:gd name="T13" fmla="*/ 27694 h 256"/>
                <a:gd name="T14" fmla="*/ 35462 w 136"/>
                <a:gd name="T15" fmla="*/ 37405 h 256"/>
                <a:gd name="T16" fmla="*/ 35462 w 136"/>
                <a:gd name="T17" fmla="*/ 0 h 256"/>
                <a:gd name="T18" fmla="*/ 48851 w 136"/>
                <a:gd name="T19" fmla="*/ 0 h 256"/>
                <a:gd name="T20" fmla="*/ 48851 w 136"/>
                <a:gd name="T21" fmla="*/ 80206 h 256"/>
                <a:gd name="T22" fmla="*/ 24968 w 136"/>
                <a:gd name="T23" fmla="*/ 81285 h 256"/>
                <a:gd name="T24" fmla="*/ 35462 w 136"/>
                <a:gd name="T25" fmla="*/ 60065 h 256"/>
                <a:gd name="T26" fmla="*/ 24968 w 136"/>
                <a:gd name="T27" fmla="*/ 39204 h 256"/>
                <a:gd name="T28" fmla="*/ 14474 w 136"/>
                <a:gd name="T29" fmla="*/ 59345 h 256"/>
                <a:gd name="T30" fmla="*/ 24968 w 136"/>
                <a:gd name="T31" fmla="*/ 81285 h 25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36" h="256">
                  <a:moveTo>
                    <a:pt x="135" y="223"/>
                  </a:moveTo>
                  <a:lnTo>
                    <a:pt x="135" y="252"/>
                  </a:lnTo>
                  <a:lnTo>
                    <a:pt x="98" y="252"/>
                  </a:lnTo>
                  <a:lnTo>
                    <a:pt x="98" y="226"/>
                  </a:lnTo>
                  <a:cubicBezTo>
                    <a:pt x="93" y="241"/>
                    <a:pt x="80" y="255"/>
                    <a:pt x="56" y="255"/>
                  </a:cubicBezTo>
                  <a:cubicBezTo>
                    <a:pt x="16" y="255"/>
                    <a:pt x="0" y="215"/>
                    <a:pt x="0" y="167"/>
                  </a:cubicBezTo>
                  <a:cubicBezTo>
                    <a:pt x="0" y="112"/>
                    <a:pt x="21" y="77"/>
                    <a:pt x="56" y="77"/>
                  </a:cubicBezTo>
                  <a:cubicBezTo>
                    <a:pt x="80" y="77"/>
                    <a:pt x="90" y="90"/>
                    <a:pt x="98" y="104"/>
                  </a:cubicBezTo>
                  <a:lnTo>
                    <a:pt x="98" y="0"/>
                  </a:lnTo>
                  <a:lnTo>
                    <a:pt x="135" y="0"/>
                  </a:lnTo>
                  <a:lnTo>
                    <a:pt x="135" y="223"/>
                  </a:lnTo>
                  <a:close/>
                  <a:moveTo>
                    <a:pt x="69" y="226"/>
                  </a:moveTo>
                  <a:cubicBezTo>
                    <a:pt x="93" y="226"/>
                    <a:pt x="98" y="199"/>
                    <a:pt x="98" y="167"/>
                  </a:cubicBezTo>
                  <a:cubicBezTo>
                    <a:pt x="98" y="133"/>
                    <a:pt x="90" y="109"/>
                    <a:pt x="69" y="109"/>
                  </a:cubicBezTo>
                  <a:cubicBezTo>
                    <a:pt x="48" y="109"/>
                    <a:pt x="40" y="130"/>
                    <a:pt x="40" y="165"/>
                  </a:cubicBezTo>
                  <a:cubicBezTo>
                    <a:pt x="40" y="204"/>
                    <a:pt x="45" y="226"/>
                    <a:pt x="69" y="22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2" name="Freeform 219">
              <a:extLst>
                <a:ext uri="{FF2B5EF4-FFF2-40B4-BE49-F238E27FC236}">
                  <a16:creationId xmlns:a16="http://schemas.microsoft.com/office/drawing/2014/main" id="{031471F8-0BC9-451D-9042-2CE1E8D57EB3}"/>
                </a:ext>
              </a:extLst>
            </p:cNvPr>
            <p:cNvSpPr>
              <a:spLocks noChangeArrowheads="1"/>
            </p:cNvSpPr>
            <p:nvPr/>
          </p:nvSpPr>
          <p:spPr bwMode="auto">
            <a:xfrm>
              <a:off x="5830888" y="4679950"/>
              <a:ext cx="784225" cy="4763"/>
            </a:xfrm>
            <a:custGeom>
              <a:avLst/>
              <a:gdLst>
                <a:gd name="T0" fmla="*/ 391932 w 2177"/>
                <a:gd name="T1" fmla="*/ 4366 h 12"/>
                <a:gd name="T2" fmla="*/ 0 w 2177"/>
                <a:gd name="T3" fmla="*/ 4366 h 12"/>
                <a:gd name="T4" fmla="*/ 0 w 2177"/>
                <a:gd name="T5" fmla="*/ 0 h 12"/>
                <a:gd name="T6" fmla="*/ 783865 w 2177"/>
                <a:gd name="T7" fmla="*/ 0 h 12"/>
                <a:gd name="T8" fmla="*/ 783865 w 2177"/>
                <a:gd name="T9" fmla="*/ 4366 h 12"/>
                <a:gd name="T10" fmla="*/ 391932 w 2177"/>
                <a:gd name="T11" fmla="*/ 4366 h 1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77" h="12">
                  <a:moveTo>
                    <a:pt x="1088" y="11"/>
                  </a:moveTo>
                  <a:lnTo>
                    <a:pt x="0" y="11"/>
                  </a:lnTo>
                  <a:lnTo>
                    <a:pt x="0" y="0"/>
                  </a:lnTo>
                  <a:lnTo>
                    <a:pt x="2176" y="0"/>
                  </a:lnTo>
                  <a:lnTo>
                    <a:pt x="2176" y="11"/>
                  </a:lnTo>
                  <a:lnTo>
                    <a:pt x="1088" y="1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3" name="Freeform 220">
              <a:extLst>
                <a:ext uri="{FF2B5EF4-FFF2-40B4-BE49-F238E27FC236}">
                  <a16:creationId xmlns:a16="http://schemas.microsoft.com/office/drawing/2014/main" id="{AC6FEBAB-0454-49C4-9D54-6F53764D4E88}"/>
                </a:ext>
              </a:extLst>
            </p:cNvPr>
            <p:cNvSpPr>
              <a:spLocks noChangeArrowheads="1"/>
            </p:cNvSpPr>
            <p:nvPr/>
          </p:nvSpPr>
          <p:spPr bwMode="auto">
            <a:xfrm>
              <a:off x="5829300" y="4448175"/>
              <a:ext cx="538163" cy="112713"/>
            </a:xfrm>
            <a:custGeom>
              <a:avLst/>
              <a:gdLst>
                <a:gd name="T0" fmla="*/ 154223 w 1497"/>
                <a:gd name="T1" fmla="*/ 30806 h 311"/>
                <a:gd name="T2" fmla="*/ 169322 w 1497"/>
                <a:gd name="T3" fmla="*/ 36242 h 311"/>
                <a:gd name="T4" fmla="*/ 176871 w 1497"/>
                <a:gd name="T5" fmla="*/ 48927 h 311"/>
                <a:gd name="T6" fmla="*/ 179747 w 1497"/>
                <a:gd name="T7" fmla="*/ 79733 h 311"/>
                <a:gd name="T8" fmla="*/ 193048 w 1497"/>
                <a:gd name="T9" fmla="*/ 85531 h 311"/>
                <a:gd name="T10" fmla="*/ 177950 w 1497"/>
                <a:gd name="T11" fmla="*/ 60524 h 311"/>
                <a:gd name="T12" fmla="*/ 176871 w 1497"/>
                <a:gd name="T13" fmla="*/ 57625 h 311"/>
                <a:gd name="T14" fmla="*/ 128339 w 1497"/>
                <a:gd name="T15" fmla="*/ 29719 h 311"/>
                <a:gd name="T16" fmla="*/ 95985 w 1497"/>
                <a:gd name="T17" fmla="*/ 56538 h 311"/>
                <a:gd name="T18" fmla="*/ 127620 w 1497"/>
                <a:gd name="T19" fmla="*/ 81545 h 311"/>
                <a:gd name="T20" fmla="*/ 98142 w 1497"/>
                <a:gd name="T21" fmla="*/ 94954 h 311"/>
                <a:gd name="T22" fmla="*/ 139124 w 1497"/>
                <a:gd name="T23" fmla="*/ 79733 h 311"/>
                <a:gd name="T24" fmla="*/ 138046 w 1497"/>
                <a:gd name="T25" fmla="*/ 25732 h 311"/>
                <a:gd name="T26" fmla="*/ 109286 w 1497"/>
                <a:gd name="T27" fmla="*/ 55450 h 311"/>
                <a:gd name="T28" fmla="*/ 127620 w 1497"/>
                <a:gd name="T29" fmla="*/ 55450 h 311"/>
                <a:gd name="T30" fmla="*/ 214259 w 1497"/>
                <a:gd name="T31" fmla="*/ 33705 h 311"/>
                <a:gd name="T32" fmla="*/ 201676 w 1497"/>
                <a:gd name="T33" fmla="*/ 25732 h 311"/>
                <a:gd name="T34" fmla="*/ 201676 w 1497"/>
                <a:gd name="T35" fmla="*/ 86256 h 311"/>
                <a:gd name="T36" fmla="*/ 223605 w 1497"/>
                <a:gd name="T37" fmla="*/ 37329 h 311"/>
                <a:gd name="T38" fmla="*/ 243737 w 1497"/>
                <a:gd name="T39" fmla="*/ 86256 h 311"/>
                <a:gd name="T40" fmla="*/ 214259 w 1497"/>
                <a:gd name="T41" fmla="*/ 33705 h 311"/>
                <a:gd name="T42" fmla="*/ 456917 w 1497"/>
                <a:gd name="T43" fmla="*/ 19933 h 311"/>
                <a:gd name="T44" fmla="*/ 0 w 1497"/>
                <a:gd name="T45" fmla="*/ 46027 h 311"/>
                <a:gd name="T46" fmla="*/ 28400 w 1497"/>
                <a:gd name="T47" fmla="*/ 3624 h 311"/>
                <a:gd name="T48" fmla="*/ 28400 w 1497"/>
                <a:gd name="T49" fmla="*/ 15222 h 311"/>
                <a:gd name="T50" fmla="*/ 14380 w 1497"/>
                <a:gd name="T51" fmla="*/ 44940 h 311"/>
                <a:gd name="T52" fmla="*/ 76932 w 1497"/>
                <a:gd name="T53" fmla="*/ 30806 h 311"/>
                <a:gd name="T54" fmla="*/ 65787 w 1497"/>
                <a:gd name="T55" fmla="*/ 26819 h 311"/>
                <a:gd name="T56" fmla="*/ 79089 w 1497"/>
                <a:gd name="T57" fmla="*/ 86256 h 311"/>
                <a:gd name="T58" fmla="*/ 93109 w 1497"/>
                <a:gd name="T59" fmla="*/ 40229 h 311"/>
                <a:gd name="T60" fmla="*/ 93109 w 1497"/>
                <a:gd name="T61" fmla="*/ 25007 h 311"/>
                <a:gd name="T62" fmla="*/ 429236 w 1497"/>
                <a:gd name="T63" fmla="*/ 15222 h 311"/>
                <a:gd name="T64" fmla="*/ 415935 w 1497"/>
                <a:gd name="T65" fmla="*/ 15222 h 311"/>
                <a:gd name="T66" fmla="*/ 384659 w 1497"/>
                <a:gd name="T67" fmla="*/ 56538 h 311"/>
                <a:gd name="T68" fmla="*/ 407307 w 1497"/>
                <a:gd name="T69" fmla="*/ 40229 h 311"/>
                <a:gd name="T70" fmla="*/ 372077 w 1497"/>
                <a:gd name="T71" fmla="*/ 56538 h 311"/>
                <a:gd name="T72" fmla="*/ 406588 w 1497"/>
                <a:gd name="T73" fmla="*/ 72847 h 311"/>
                <a:gd name="T74" fmla="*/ 429236 w 1497"/>
                <a:gd name="T75" fmla="*/ 25732 h 311"/>
                <a:gd name="T76" fmla="*/ 439662 w 1497"/>
                <a:gd name="T77" fmla="*/ 55450 h 311"/>
                <a:gd name="T78" fmla="*/ 462669 w 1497"/>
                <a:gd name="T79" fmla="*/ 25007 h 311"/>
                <a:gd name="T80" fmla="*/ 462669 w 1497"/>
                <a:gd name="T81" fmla="*/ 35517 h 311"/>
                <a:gd name="T82" fmla="*/ 452963 w 1497"/>
                <a:gd name="T83" fmla="*/ 55450 h 311"/>
                <a:gd name="T84" fmla="*/ 268542 w 1497"/>
                <a:gd name="T85" fmla="*/ 25732 h 311"/>
                <a:gd name="T86" fmla="*/ 255241 w 1497"/>
                <a:gd name="T87" fmla="*/ 15222 h 311"/>
                <a:gd name="T88" fmla="*/ 255241 w 1497"/>
                <a:gd name="T89" fmla="*/ 0 h 311"/>
                <a:gd name="T90" fmla="*/ 340801 w 1497"/>
                <a:gd name="T91" fmla="*/ 25732 h 311"/>
                <a:gd name="T92" fmla="*/ 326421 w 1497"/>
                <a:gd name="T93" fmla="*/ 42041 h 311"/>
                <a:gd name="T94" fmla="*/ 349428 w 1497"/>
                <a:gd name="T95" fmla="*/ 48927 h 311"/>
                <a:gd name="T96" fmla="*/ 336127 w 1497"/>
                <a:gd name="T97" fmla="*/ 88068 h 311"/>
                <a:gd name="T98" fmla="*/ 363449 w 1497"/>
                <a:gd name="T99" fmla="*/ 86256 h 311"/>
                <a:gd name="T100" fmla="*/ 360932 w 1497"/>
                <a:gd name="T101" fmla="*/ 50014 h 311"/>
                <a:gd name="T102" fmla="*/ 331094 w 1497"/>
                <a:gd name="T103" fmla="*/ 68135 h 311"/>
                <a:gd name="T104" fmla="*/ 348350 w 1497"/>
                <a:gd name="T105" fmla="*/ 60524 h 311"/>
                <a:gd name="T106" fmla="*/ 278968 w 1497"/>
                <a:gd name="T107" fmla="*/ 37329 h 311"/>
                <a:gd name="T108" fmla="*/ 277889 w 1497"/>
                <a:gd name="T109" fmla="*/ 86256 h 311"/>
                <a:gd name="T110" fmla="*/ 292269 w 1497"/>
                <a:gd name="T111" fmla="*/ 74659 h 311"/>
                <a:gd name="T112" fmla="*/ 508325 w 1497"/>
                <a:gd name="T113" fmla="*/ 33705 h 311"/>
                <a:gd name="T114" fmla="*/ 496102 w 1497"/>
                <a:gd name="T115" fmla="*/ 25732 h 311"/>
                <a:gd name="T116" fmla="*/ 496102 w 1497"/>
                <a:gd name="T117" fmla="*/ 86256 h 311"/>
                <a:gd name="T118" fmla="*/ 517672 w 1497"/>
                <a:gd name="T119" fmla="*/ 37329 h 311"/>
                <a:gd name="T120" fmla="*/ 537804 w 1497"/>
                <a:gd name="T121" fmla="*/ 86256 h 311"/>
                <a:gd name="T122" fmla="*/ 508325 w 1497"/>
                <a:gd name="T123" fmla="*/ 33705 h 311"/>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497" h="311">
                  <a:moveTo>
                    <a:pt x="530" y="138"/>
                  </a:moveTo>
                  <a:cubicBezTo>
                    <a:pt x="530" y="98"/>
                    <a:pt x="519" y="71"/>
                    <a:pt x="474" y="71"/>
                  </a:cubicBezTo>
                  <a:cubicBezTo>
                    <a:pt x="453" y="71"/>
                    <a:pt x="437" y="79"/>
                    <a:pt x="429" y="85"/>
                  </a:cubicBezTo>
                  <a:lnTo>
                    <a:pt x="432" y="119"/>
                  </a:lnTo>
                  <a:lnTo>
                    <a:pt x="434" y="116"/>
                  </a:lnTo>
                  <a:cubicBezTo>
                    <a:pt x="440" y="111"/>
                    <a:pt x="455" y="100"/>
                    <a:pt x="471" y="100"/>
                  </a:cubicBezTo>
                  <a:cubicBezTo>
                    <a:pt x="495" y="100"/>
                    <a:pt x="498" y="122"/>
                    <a:pt x="498" y="130"/>
                  </a:cubicBezTo>
                  <a:lnTo>
                    <a:pt x="498" y="135"/>
                  </a:lnTo>
                  <a:lnTo>
                    <a:pt x="492" y="135"/>
                  </a:lnTo>
                  <a:cubicBezTo>
                    <a:pt x="458" y="135"/>
                    <a:pt x="416" y="140"/>
                    <a:pt x="416" y="193"/>
                  </a:cubicBezTo>
                  <a:cubicBezTo>
                    <a:pt x="416" y="225"/>
                    <a:pt x="437" y="243"/>
                    <a:pt x="461" y="243"/>
                  </a:cubicBezTo>
                  <a:cubicBezTo>
                    <a:pt x="482" y="243"/>
                    <a:pt x="492" y="233"/>
                    <a:pt x="500" y="220"/>
                  </a:cubicBezTo>
                  <a:cubicBezTo>
                    <a:pt x="500" y="228"/>
                    <a:pt x="500" y="233"/>
                    <a:pt x="503" y="238"/>
                  </a:cubicBezTo>
                  <a:lnTo>
                    <a:pt x="537" y="238"/>
                  </a:lnTo>
                  <a:lnTo>
                    <a:pt x="537" y="236"/>
                  </a:lnTo>
                  <a:cubicBezTo>
                    <a:pt x="532" y="230"/>
                    <a:pt x="530" y="220"/>
                    <a:pt x="530" y="209"/>
                  </a:cubicBezTo>
                  <a:lnTo>
                    <a:pt x="530" y="138"/>
                  </a:lnTo>
                  <a:close/>
                  <a:moveTo>
                    <a:pt x="495" y="167"/>
                  </a:moveTo>
                  <a:cubicBezTo>
                    <a:pt x="495" y="198"/>
                    <a:pt x="487" y="212"/>
                    <a:pt x="469" y="212"/>
                  </a:cubicBezTo>
                  <a:cubicBezTo>
                    <a:pt x="455" y="212"/>
                    <a:pt x="447" y="201"/>
                    <a:pt x="447" y="188"/>
                  </a:cubicBezTo>
                  <a:cubicBezTo>
                    <a:pt x="447" y="167"/>
                    <a:pt x="461" y="159"/>
                    <a:pt x="492" y="159"/>
                  </a:cubicBezTo>
                  <a:lnTo>
                    <a:pt x="495" y="159"/>
                  </a:lnTo>
                  <a:lnTo>
                    <a:pt x="495" y="167"/>
                  </a:lnTo>
                  <a:close/>
                  <a:moveTo>
                    <a:pt x="357" y="82"/>
                  </a:moveTo>
                  <a:lnTo>
                    <a:pt x="357" y="95"/>
                  </a:lnTo>
                  <a:cubicBezTo>
                    <a:pt x="349" y="82"/>
                    <a:pt x="339" y="69"/>
                    <a:pt x="320" y="69"/>
                  </a:cubicBezTo>
                  <a:cubicBezTo>
                    <a:pt x="286" y="69"/>
                    <a:pt x="267" y="100"/>
                    <a:pt x="267" y="156"/>
                  </a:cubicBezTo>
                  <a:cubicBezTo>
                    <a:pt x="267" y="233"/>
                    <a:pt x="307" y="238"/>
                    <a:pt x="318" y="238"/>
                  </a:cubicBezTo>
                  <a:cubicBezTo>
                    <a:pt x="339" y="238"/>
                    <a:pt x="349" y="225"/>
                    <a:pt x="355" y="214"/>
                  </a:cubicBezTo>
                  <a:lnTo>
                    <a:pt x="355" y="225"/>
                  </a:lnTo>
                  <a:cubicBezTo>
                    <a:pt x="355" y="249"/>
                    <a:pt x="349" y="275"/>
                    <a:pt x="318" y="275"/>
                  </a:cubicBezTo>
                  <a:cubicBezTo>
                    <a:pt x="304" y="275"/>
                    <a:pt x="291" y="270"/>
                    <a:pt x="275" y="262"/>
                  </a:cubicBezTo>
                  <a:lnTo>
                    <a:pt x="273" y="262"/>
                  </a:lnTo>
                  <a:lnTo>
                    <a:pt x="270" y="299"/>
                  </a:lnTo>
                  <a:cubicBezTo>
                    <a:pt x="286" y="307"/>
                    <a:pt x="302" y="310"/>
                    <a:pt x="320" y="310"/>
                  </a:cubicBezTo>
                  <a:cubicBezTo>
                    <a:pt x="379" y="310"/>
                    <a:pt x="387" y="262"/>
                    <a:pt x="387" y="220"/>
                  </a:cubicBezTo>
                  <a:lnTo>
                    <a:pt x="387" y="98"/>
                  </a:lnTo>
                  <a:lnTo>
                    <a:pt x="387" y="71"/>
                  </a:lnTo>
                  <a:lnTo>
                    <a:pt x="384" y="71"/>
                  </a:lnTo>
                  <a:lnTo>
                    <a:pt x="357" y="71"/>
                  </a:lnTo>
                  <a:lnTo>
                    <a:pt x="357" y="82"/>
                  </a:lnTo>
                  <a:close/>
                  <a:moveTo>
                    <a:pt x="304" y="153"/>
                  </a:moveTo>
                  <a:cubicBezTo>
                    <a:pt x="304" y="119"/>
                    <a:pt x="312" y="103"/>
                    <a:pt x="328" y="103"/>
                  </a:cubicBezTo>
                  <a:cubicBezTo>
                    <a:pt x="334" y="103"/>
                    <a:pt x="339" y="106"/>
                    <a:pt x="342" y="108"/>
                  </a:cubicBezTo>
                  <a:cubicBezTo>
                    <a:pt x="349" y="116"/>
                    <a:pt x="355" y="132"/>
                    <a:pt x="355" y="153"/>
                  </a:cubicBezTo>
                  <a:cubicBezTo>
                    <a:pt x="355" y="191"/>
                    <a:pt x="347" y="206"/>
                    <a:pt x="326" y="206"/>
                  </a:cubicBezTo>
                  <a:cubicBezTo>
                    <a:pt x="315" y="206"/>
                    <a:pt x="304" y="193"/>
                    <a:pt x="304" y="153"/>
                  </a:cubicBezTo>
                  <a:close/>
                  <a:moveTo>
                    <a:pt x="596" y="93"/>
                  </a:moveTo>
                  <a:lnTo>
                    <a:pt x="596" y="82"/>
                  </a:lnTo>
                  <a:lnTo>
                    <a:pt x="596" y="71"/>
                  </a:lnTo>
                  <a:lnTo>
                    <a:pt x="561" y="71"/>
                  </a:lnTo>
                  <a:lnTo>
                    <a:pt x="561" y="74"/>
                  </a:lnTo>
                  <a:lnTo>
                    <a:pt x="561" y="100"/>
                  </a:lnTo>
                  <a:lnTo>
                    <a:pt x="561" y="238"/>
                  </a:lnTo>
                  <a:lnTo>
                    <a:pt x="598" y="238"/>
                  </a:lnTo>
                  <a:lnTo>
                    <a:pt x="598" y="140"/>
                  </a:lnTo>
                  <a:cubicBezTo>
                    <a:pt x="598" y="127"/>
                    <a:pt x="601" y="103"/>
                    <a:pt x="622" y="103"/>
                  </a:cubicBezTo>
                  <a:cubicBezTo>
                    <a:pt x="635" y="103"/>
                    <a:pt x="641" y="114"/>
                    <a:pt x="641" y="138"/>
                  </a:cubicBezTo>
                  <a:lnTo>
                    <a:pt x="641" y="238"/>
                  </a:lnTo>
                  <a:lnTo>
                    <a:pt x="678" y="238"/>
                  </a:lnTo>
                  <a:lnTo>
                    <a:pt x="678" y="132"/>
                  </a:lnTo>
                  <a:cubicBezTo>
                    <a:pt x="678" y="90"/>
                    <a:pt x="662" y="69"/>
                    <a:pt x="633" y="69"/>
                  </a:cubicBezTo>
                  <a:cubicBezTo>
                    <a:pt x="612" y="69"/>
                    <a:pt x="601" y="85"/>
                    <a:pt x="596" y="93"/>
                  </a:cubicBezTo>
                  <a:close/>
                  <a:moveTo>
                    <a:pt x="1324" y="8"/>
                  </a:moveTo>
                  <a:lnTo>
                    <a:pt x="1290" y="8"/>
                  </a:lnTo>
                  <a:lnTo>
                    <a:pt x="1271" y="55"/>
                  </a:lnTo>
                  <a:lnTo>
                    <a:pt x="1295" y="55"/>
                  </a:lnTo>
                  <a:lnTo>
                    <a:pt x="1324" y="8"/>
                  </a:lnTo>
                  <a:close/>
                  <a:moveTo>
                    <a:pt x="0" y="127"/>
                  </a:moveTo>
                  <a:cubicBezTo>
                    <a:pt x="0" y="212"/>
                    <a:pt x="40" y="243"/>
                    <a:pt x="79" y="243"/>
                  </a:cubicBezTo>
                  <a:cubicBezTo>
                    <a:pt x="116" y="243"/>
                    <a:pt x="159" y="214"/>
                    <a:pt x="159" y="127"/>
                  </a:cubicBezTo>
                  <a:cubicBezTo>
                    <a:pt x="156" y="40"/>
                    <a:pt x="116" y="10"/>
                    <a:pt x="79" y="10"/>
                  </a:cubicBezTo>
                  <a:cubicBezTo>
                    <a:pt x="42" y="10"/>
                    <a:pt x="0" y="40"/>
                    <a:pt x="0" y="127"/>
                  </a:cubicBezTo>
                  <a:close/>
                  <a:moveTo>
                    <a:pt x="40" y="124"/>
                  </a:moveTo>
                  <a:cubicBezTo>
                    <a:pt x="40" y="71"/>
                    <a:pt x="53" y="42"/>
                    <a:pt x="79" y="42"/>
                  </a:cubicBezTo>
                  <a:cubicBezTo>
                    <a:pt x="106" y="42"/>
                    <a:pt x="119" y="71"/>
                    <a:pt x="119" y="124"/>
                  </a:cubicBezTo>
                  <a:cubicBezTo>
                    <a:pt x="119" y="177"/>
                    <a:pt x="103" y="206"/>
                    <a:pt x="79" y="206"/>
                  </a:cubicBezTo>
                  <a:cubicBezTo>
                    <a:pt x="53" y="206"/>
                    <a:pt x="40" y="177"/>
                    <a:pt x="40" y="124"/>
                  </a:cubicBezTo>
                  <a:close/>
                  <a:moveTo>
                    <a:pt x="249" y="69"/>
                  </a:moveTo>
                  <a:cubicBezTo>
                    <a:pt x="228" y="69"/>
                    <a:pt x="217" y="87"/>
                    <a:pt x="214" y="98"/>
                  </a:cubicBezTo>
                  <a:lnTo>
                    <a:pt x="214" y="85"/>
                  </a:lnTo>
                  <a:lnTo>
                    <a:pt x="214" y="71"/>
                  </a:lnTo>
                  <a:lnTo>
                    <a:pt x="183" y="71"/>
                  </a:lnTo>
                  <a:lnTo>
                    <a:pt x="183" y="74"/>
                  </a:lnTo>
                  <a:lnTo>
                    <a:pt x="183" y="100"/>
                  </a:lnTo>
                  <a:lnTo>
                    <a:pt x="183" y="238"/>
                  </a:lnTo>
                  <a:lnTo>
                    <a:pt x="220" y="238"/>
                  </a:lnTo>
                  <a:lnTo>
                    <a:pt x="220" y="148"/>
                  </a:lnTo>
                  <a:cubicBezTo>
                    <a:pt x="220" y="111"/>
                    <a:pt x="241" y="108"/>
                    <a:pt x="249" y="108"/>
                  </a:cubicBezTo>
                  <a:cubicBezTo>
                    <a:pt x="252" y="108"/>
                    <a:pt x="254" y="108"/>
                    <a:pt x="259" y="111"/>
                  </a:cubicBezTo>
                  <a:lnTo>
                    <a:pt x="262" y="111"/>
                  </a:lnTo>
                  <a:lnTo>
                    <a:pt x="262" y="69"/>
                  </a:lnTo>
                  <a:lnTo>
                    <a:pt x="259" y="69"/>
                  </a:lnTo>
                  <a:lnTo>
                    <a:pt x="249" y="69"/>
                  </a:lnTo>
                  <a:close/>
                  <a:moveTo>
                    <a:pt x="1157" y="42"/>
                  </a:moveTo>
                  <a:lnTo>
                    <a:pt x="1194" y="42"/>
                  </a:lnTo>
                  <a:lnTo>
                    <a:pt x="1194" y="0"/>
                  </a:lnTo>
                  <a:lnTo>
                    <a:pt x="1157" y="0"/>
                  </a:lnTo>
                  <a:lnTo>
                    <a:pt x="1157" y="42"/>
                  </a:lnTo>
                  <a:close/>
                  <a:moveTo>
                    <a:pt x="1131" y="201"/>
                  </a:moveTo>
                  <a:cubicBezTo>
                    <a:pt x="1125" y="204"/>
                    <a:pt x="1115" y="209"/>
                    <a:pt x="1107" y="209"/>
                  </a:cubicBezTo>
                  <a:cubicBezTo>
                    <a:pt x="1083" y="209"/>
                    <a:pt x="1070" y="191"/>
                    <a:pt x="1070" y="156"/>
                  </a:cubicBezTo>
                  <a:cubicBezTo>
                    <a:pt x="1070" y="119"/>
                    <a:pt x="1080" y="103"/>
                    <a:pt x="1107" y="103"/>
                  </a:cubicBezTo>
                  <a:cubicBezTo>
                    <a:pt x="1115" y="103"/>
                    <a:pt x="1123" y="106"/>
                    <a:pt x="1131" y="111"/>
                  </a:cubicBezTo>
                  <a:lnTo>
                    <a:pt x="1133" y="111"/>
                  </a:lnTo>
                  <a:lnTo>
                    <a:pt x="1136" y="77"/>
                  </a:lnTo>
                  <a:cubicBezTo>
                    <a:pt x="1131" y="74"/>
                    <a:pt x="1117" y="69"/>
                    <a:pt x="1107" y="69"/>
                  </a:cubicBezTo>
                  <a:cubicBezTo>
                    <a:pt x="1062" y="69"/>
                    <a:pt x="1035" y="100"/>
                    <a:pt x="1035" y="156"/>
                  </a:cubicBezTo>
                  <a:cubicBezTo>
                    <a:pt x="1035" y="209"/>
                    <a:pt x="1062" y="241"/>
                    <a:pt x="1104" y="241"/>
                  </a:cubicBezTo>
                  <a:cubicBezTo>
                    <a:pt x="1120" y="241"/>
                    <a:pt x="1133" y="236"/>
                    <a:pt x="1139" y="233"/>
                  </a:cubicBezTo>
                  <a:lnTo>
                    <a:pt x="1131" y="201"/>
                  </a:lnTo>
                  <a:close/>
                  <a:moveTo>
                    <a:pt x="1157" y="238"/>
                  </a:moveTo>
                  <a:lnTo>
                    <a:pt x="1194" y="238"/>
                  </a:lnTo>
                  <a:lnTo>
                    <a:pt x="1194" y="71"/>
                  </a:lnTo>
                  <a:lnTo>
                    <a:pt x="1157" y="71"/>
                  </a:lnTo>
                  <a:lnTo>
                    <a:pt x="1157" y="238"/>
                  </a:lnTo>
                  <a:close/>
                  <a:moveTo>
                    <a:pt x="1223" y="153"/>
                  </a:moveTo>
                  <a:cubicBezTo>
                    <a:pt x="1223" y="228"/>
                    <a:pt x="1263" y="241"/>
                    <a:pt x="1287" y="241"/>
                  </a:cubicBezTo>
                  <a:cubicBezTo>
                    <a:pt x="1311" y="241"/>
                    <a:pt x="1350" y="230"/>
                    <a:pt x="1350" y="153"/>
                  </a:cubicBezTo>
                  <a:cubicBezTo>
                    <a:pt x="1353" y="77"/>
                    <a:pt x="1308" y="69"/>
                    <a:pt x="1287" y="69"/>
                  </a:cubicBezTo>
                  <a:cubicBezTo>
                    <a:pt x="1268" y="69"/>
                    <a:pt x="1223" y="77"/>
                    <a:pt x="1223" y="153"/>
                  </a:cubicBezTo>
                  <a:close/>
                  <a:moveTo>
                    <a:pt x="1260" y="153"/>
                  </a:moveTo>
                  <a:cubicBezTo>
                    <a:pt x="1260" y="130"/>
                    <a:pt x="1266" y="98"/>
                    <a:pt x="1287" y="98"/>
                  </a:cubicBezTo>
                  <a:cubicBezTo>
                    <a:pt x="1303" y="98"/>
                    <a:pt x="1313" y="116"/>
                    <a:pt x="1313" y="153"/>
                  </a:cubicBezTo>
                  <a:cubicBezTo>
                    <a:pt x="1313" y="191"/>
                    <a:pt x="1305" y="209"/>
                    <a:pt x="1287" y="209"/>
                  </a:cubicBezTo>
                  <a:cubicBezTo>
                    <a:pt x="1266" y="209"/>
                    <a:pt x="1260" y="180"/>
                    <a:pt x="1260" y="153"/>
                  </a:cubicBezTo>
                  <a:close/>
                  <a:moveTo>
                    <a:pt x="710" y="238"/>
                  </a:moveTo>
                  <a:lnTo>
                    <a:pt x="747" y="238"/>
                  </a:lnTo>
                  <a:lnTo>
                    <a:pt x="747" y="71"/>
                  </a:lnTo>
                  <a:lnTo>
                    <a:pt x="710" y="71"/>
                  </a:lnTo>
                  <a:lnTo>
                    <a:pt x="710" y="238"/>
                  </a:lnTo>
                  <a:close/>
                  <a:moveTo>
                    <a:pt x="710" y="42"/>
                  </a:moveTo>
                  <a:lnTo>
                    <a:pt x="747" y="42"/>
                  </a:lnTo>
                  <a:lnTo>
                    <a:pt x="747" y="0"/>
                  </a:lnTo>
                  <a:lnTo>
                    <a:pt x="710" y="0"/>
                  </a:lnTo>
                  <a:lnTo>
                    <a:pt x="710" y="42"/>
                  </a:lnTo>
                  <a:close/>
                  <a:moveTo>
                    <a:pt x="1004" y="138"/>
                  </a:moveTo>
                  <a:cubicBezTo>
                    <a:pt x="1004" y="98"/>
                    <a:pt x="993" y="71"/>
                    <a:pt x="948" y="71"/>
                  </a:cubicBezTo>
                  <a:cubicBezTo>
                    <a:pt x="927" y="71"/>
                    <a:pt x="911" y="79"/>
                    <a:pt x="903" y="85"/>
                  </a:cubicBezTo>
                  <a:lnTo>
                    <a:pt x="906" y="119"/>
                  </a:lnTo>
                  <a:lnTo>
                    <a:pt x="908" y="116"/>
                  </a:lnTo>
                  <a:cubicBezTo>
                    <a:pt x="913" y="111"/>
                    <a:pt x="929" y="100"/>
                    <a:pt x="945" y="100"/>
                  </a:cubicBezTo>
                  <a:cubicBezTo>
                    <a:pt x="969" y="100"/>
                    <a:pt x="972" y="122"/>
                    <a:pt x="972" y="130"/>
                  </a:cubicBezTo>
                  <a:lnTo>
                    <a:pt x="972" y="135"/>
                  </a:lnTo>
                  <a:lnTo>
                    <a:pt x="966" y="135"/>
                  </a:lnTo>
                  <a:cubicBezTo>
                    <a:pt x="932" y="135"/>
                    <a:pt x="890" y="140"/>
                    <a:pt x="890" y="193"/>
                  </a:cubicBezTo>
                  <a:cubicBezTo>
                    <a:pt x="890" y="225"/>
                    <a:pt x="911" y="243"/>
                    <a:pt x="935" y="243"/>
                  </a:cubicBezTo>
                  <a:cubicBezTo>
                    <a:pt x="956" y="243"/>
                    <a:pt x="966" y="233"/>
                    <a:pt x="974" y="220"/>
                  </a:cubicBezTo>
                  <a:cubicBezTo>
                    <a:pt x="974" y="225"/>
                    <a:pt x="974" y="233"/>
                    <a:pt x="977" y="238"/>
                  </a:cubicBezTo>
                  <a:lnTo>
                    <a:pt x="1011" y="238"/>
                  </a:lnTo>
                  <a:lnTo>
                    <a:pt x="1011" y="236"/>
                  </a:lnTo>
                  <a:cubicBezTo>
                    <a:pt x="1006" y="230"/>
                    <a:pt x="1004" y="220"/>
                    <a:pt x="1004" y="209"/>
                  </a:cubicBezTo>
                  <a:lnTo>
                    <a:pt x="1004" y="138"/>
                  </a:lnTo>
                  <a:close/>
                  <a:moveTo>
                    <a:pt x="969" y="167"/>
                  </a:moveTo>
                  <a:cubicBezTo>
                    <a:pt x="969" y="198"/>
                    <a:pt x="961" y="212"/>
                    <a:pt x="943" y="212"/>
                  </a:cubicBezTo>
                  <a:cubicBezTo>
                    <a:pt x="929" y="212"/>
                    <a:pt x="921" y="201"/>
                    <a:pt x="921" y="188"/>
                  </a:cubicBezTo>
                  <a:cubicBezTo>
                    <a:pt x="921" y="167"/>
                    <a:pt x="935" y="159"/>
                    <a:pt x="966" y="159"/>
                  </a:cubicBezTo>
                  <a:lnTo>
                    <a:pt x="969" y="159"/>
                  </a:lnTo>
                  <a:lnTo>
                    <a:pt x="969" y="167"/>
                  </a:lnTo>
                  <a:close/>
                  <a:moveTo>
                    <a:pt x="871" y="71"/>
                  </a:moveTo>
                  <a:lnTo>
                    <a:pt x="776" y="71"/>
                  </a:lnTo>
                  <a:lnTo>
                    <a:pt x="776" y="103"/>
                  </a:lnTo>
                  <a:lnTo>
                    <a:pt x="834" y="103"/>
                  </a:lnTo>
                  <a:cubicBezTo>
                    <a:pt x="831" y="106"/>
                    <a:pt x="773" y="201"/>
                    <a:pt x="773" y="201"/>
                  </a:cubicBezTo>
                  <a:lnTo>
                    <a:pt x="773" y="238"/>
                  </a:lnTo>
                  <a:lnTo>
                    <a:pt x="874" y="238"/>
                  </a:lnTo>
                  <a:lnTo>
                    <a:pt x="874" y="206"/>
                  </a:lnTo>
                  <a:lnTo>
                    <a:pt x="813" y="206"/>
                  </a:lnTo>
                  <a:cubicBezTo>
                    <a:pt x="813" y="201"/>
                    <a:pt x="871" y="106"/>
                    <a:pt x="871" y="106"/>
                  </a:cubicBezTo>
                  <a:lnTo>
                    <a:pt x="871" y="71"/>
                  </a:lnTo>
                  <a:close/>
                  <a:moveTo>
                    <a:pt x="1414" y="93"/>
                  </a:moveTo>
                  <a:lnTo>
                    <a:pt x="1414" y="82"/>
                  </a:lnTo>
                  <a:lnTo>
                    <a:pt x="1414" y="71"/>
                  </a:lnTo>
                  <a:lnTo>
                    <a:pt x="1380" y="71"/>
                  </a:lnTo>
                  <a:lnTo>
                    <a:pt x="1380" y="74"/>
                  </a:lnTo>
                  <a:lnTo>
                    <a:pt x="1380" y="100"/>
                  </a:lnTo>
                  <a:lnTo>
                    <a:pt x="1380" y="238"/>
                  </a:lnTo>
                  <a:lnTo>
                    <a:pt x="1417" y="238"/>
                  </a:lnTo>
                  <a:lnTo>
                    <a:pt x="1417" y="140"/>
                  </a:lnTo>
                  <a:cubicBezTo>
                    <a:pt x="1417" y="127"/>
                    <a:pt x="1419" y="103"/>
                    <a:pt x="1440" y="103"/>
                  </a:cubicBezTo>
                  <a:cubicBezTo>
                    <a:pt x="1454" y="103"/>
                    <a:pt x="1459" y="114"/>
                    <a:pt x="1459" y="138"/>
                  </a:cubicBezTo>
                  <a:lnTo>
                    <a:pt x="1459" y="238"/>
                  </a:lnTo>
                  <a:lnTo>
                    <a:pt x="1496" y="238"/>
                  </a:lnTo>
                  <a:lnTo>
                    <a:pt x="1496" y="132"/>
                  </a:lnTo>
                  <a:cubicBezTo>
                    <a:pt x="1493" y="90"/>
                    <a:pt x="1478" y="69"/>
                    <a:pt x="1451" y="69"/>
                  </a:cubicBezTo>
                  <a:cubicBezTo>
                    <a:pt x="1430" y="69"/>
                    <a:pt x="1419" y="85"/>
                    <a:pt x="1414" y="9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4" name="Freeform 221">
              <a:extLst>
                <a:ext uri="{FF2B5EF4-FFF2-40B4-BE49-F238E27FC236}">
                  <a16:creationId xmlns:a16="http://schemas.microsoft.com/office/drawing/2014/main" id="{CF214510-7B99-4103-86D8-018EAE70E436}"/>
                </a:ext>
              </a:extLst>
            </p:cNvPr>
            <p:cNvSpPr>
              <a:spLocks noChangeArrowheads="1"/>
            </p:cNvSpPr>
            <p:nvPr/>
          </p:nvSpPr>
          <p:spPr bwMode="auto">
            <a:xfrm>
              <a:off x="5834063" y="4564063"/>
              <a:ext cx="781050" cy="85725"/>
            </a:xfrm>
            <a:custGeom>
              <a:avLst/>
              <a:gdLst>
                <a:gd name="T0" fmla="*/ 252428 w 2169"/>
                <a:gd name="T1" fmla="*/ 41958 h 237"/>
                <a:gd name="T2" fmla="*/ 275474 w 2169"/>
                <a:gd name="T3" fmla="*/ 47746 h 237"/>
                <a:gd name="T4" fmla="*/ 276194 w 2169"/>
                <a:gd name="T5" fmla="*/ 76682 h 237"/>
                <a:gd name="T6" fmla="*/ 285917 w 2169"/>
                <a:gd name="T7" fmla="*/ 73789 h 237"/>
                <a:gd name="T8" fmla="*/ 273674 w 2169"/>
                <a:gd name="T9" fmla="*/ 55341 h 237"/>
                <a:gd name="T10" fmla="*/ 135396 w 2169"/>
                <a:gd name="T11" fmla="*/ 34362 h 237"/>
                <a:gd name="T12" fmla="*/ 122793 w 2169"/>
                <a:gd name="T13" fmla="*/ 27852 h 237"/>
                <a:gd name="T14" fmla="*/ 135396 w 2169"/>
                <a:gd name="T15" fmla="*/ 51724 h 237"/>
                <a:gd name="T16" fmla="*/ 162044 w 2169"/>
                <a:gd name="T17" fmla="*/ 85363 h 237"/>
                <a:gd name="T18" fmla="*/ 18725 w 2169"/>
                <a:gd name="T19" fmla="*/ 7596 h 237"/>
                <a:gd name="T20" fmla="*/ 11163 w 2169"/>
                <a:gd name="T21" fmla="*/ 22788 h 237"/>
                <a:gd name="T22" fmla="*/ 52214 w 2169"/>
                <a:gd name="T23" fmla="*/ 84278 h 237"/>
                <a:gd name="T24" fmla="*/ 32409 w 2169"/>
                <a:gd name="T25" fmla="*/ 63299 h 237"/>
                <a:gd name="T26" fmla="*/ 100107 w 2169"/>
                <a:gd name="T27" fmla="*/ 59320 h 237"/>
                <a:gd name="T28" fmla="*/ 73100 w 2169"/>
                <a:gd name="T29" fmla="*/ 26766 h 237"/>
                <a:gd name="T30" fmla="*/ 100827 w 2169"/>
                <a:gd name="T31" fmla="*/ 79576 h 237"/>
                <a:gd name="T32" fmla="*/ 112350 w 2169"/>
                <a:gd name="T33" fmla="*/ 74512 h 237"/>
                <a:gd name="T34" fmla="*/ 238384 w 2169"/>
                <a:gd name="T35" fmla="*/ 2894 h 237"/>
                <a:gd name="T36" fmla="*/ 200934 w 2169"/>
                <a:gd name="T37" fmla="*/ 1085 h 237"/>
                <a:gd name="T38" fmla="*/ 188691 w 2169"/>
                <a:gd name="T39" fmla="*/ 85363 h 237"/>
                <a:gd name="T40" fmla="*/ 212457 w 2169"/>
                <a:gd name="T41" fmla="*/ 83193 h 237"/>
                <a:gd name="T42" fmla="*/ 191572 w 2169"/>
                <a:gd name="T43" fmla="*/ 37256 h 237"/>
                <a:gd name="T44" fmla="*/ 297440 w 2169"/>
                <a:gd name="T45" fmla="*/ 84278 h 237"/>
                <a:gd name="T46" fmla="*/ 297440 w 2169"/>
                <a:gd name="T47" fmla="*/ 84278 h 237"/>
                <a:gd name="T48" fmla="*/ 224700 w 2169"/>
                <a:gd name="T49" fmla="*/ 26766 h 237"/>
                <a:gd name="T50" fmla="*/ 619727 w 2169"/>
                <a:gd name="T51" fmla="*/ 29660 h 237"/>
                <a:gd name="T52" fmla="*/ 643493 w 2169"/>
                <a:gd name="T53" fmla="*/ 45937 h 237"/>
                <a:gd name="T54" fmla="*/ 630890 w 2169"/>
                <a:gd name="T55" fmla="*/ 84278 h 237"/>
                <a:gd name="T56" fmla="*/ 656817 w 2169"/>
                <a:gd name="T57" fmla="*/ 82470 h 237"/>
                <a:gd name="T58" fmla="*/ 626208 w 2169"/>
                <a:gd name="T59" fmla="*/ 66193 h 237"/>
                <a:gd name="T60" fmla="*/ 633050 w 2169"/>
                <a:gd name="T61" fmla="*/ 74512 h 237"/>
                <a:gd name="T62" fmla="*/ 709391 w 2169"/>
                <a:gd name="T63" fmla="*/ 72703 h 237"/>
                <a:gd name="T64" fmla="*/ 690306 w 2169"/>
                <a:gd name="T65" fmla="*/ 63299 h 237"/>
                <a:gd name="T66" fmla="*/ 717673 w 2169"/>
                <a:gd name="T67" fmla="*/ 83193 h 237"/>
                <a:gd name="T68" fmla="*/ 729196 w 2169"/>
                <a:gd name="T69" fmla="*/ 26766 h 237"/>
                <a:gd name="T70" fmla="*/ 665459 w 2169"/>
                <a:gd name="T71" fmla="*/ 1809 h 237"/>
                <a:gd name="T72" fmla="*/ 780690 w 2169"/>
                <a:gd name="T73" fmla="*/ 1085 h 237"/>
                <a:gd name="T74" fmla="*/ 738919 w 2169"/>
                <a:gd name="T75" fmla="*/ 55341 h 237"/>
                <a:gd name="T76" fmla="*/ 780690 w 2169"/>
                <a:gd name="T77" fmla="*/ 83193 h 237"/>
                <a:gd name="T78" fmla="*/ 758724 w 2169"/>
                <a:gd name="T79" fmla="*/ 74512 h 237"/>
                <a:gd name="T80" fmla="*/ 434637 w 2169"/>
                <a:gd name="T81" fmla="*/ 81384 h 237"/>
                <a:gd name="T82" fmla="*/ 409070 w 2169"/>
                <a:gd name="T83" fmla="*/ 60405 h 237"/>
                <a:gd name="T84" fmla="*/ 397547 w 2169"/>
                <a:gd name="T85" fmla="*/ 56427 h 237"/>
                <a:gd name="T86" fmla="*/ 409070 w 2169"/>
                <a:gd name="T87" fmla="*/ 50639 h 237"/>
                <a:gd name="T88" fmla="*/ 471727 w 2169"/>
                <a:gd name="T89" fmla="*/ 0 h 237"/>
                <a:gd name="T90" fmla="*/ 375581 w 2169"/>
                <a:gd name="T91" fmla="*/ 33639 h 237"/>
                <a:gd name="T92" fmla="*/ 375581 w 2169"/>
                <a:gd name="T93" fmla="*/ 76682 h 237"/>
                <a:gd name="T94" fmla="*/ 387824 w 2169"/>
                <a:gd name="T95" fmla="*/ 73789 h 237"/>
                <a:gd name="T96" fmla="*/ 374501 w 2169"/>
                <a:gd name="T97" fmla="*/ 55341 h 237"/>
                <a:gd name="T98" fmla="*/ 582277 w 2169"/>
                <a:gd name="T99" fmla="*/ 26766 h 237"/>
                <a:gd name="T100" fmla="*/ 604242 w 2169"/>
                <a:gd name="T101" fmla="*/ 9404 h 237"/>
                <a:gd name="T102" fmla="*/ 579396 w 2169"/>
                <a:gd name="T103" fmla="*/ 47746 h 237"/>
                <a:gd name="T104" fmla="*/ 571114 w 2169"/>
                <a:gd name="T105" fmla="*/ 69086 h 237"/>
                <a:gd name="T106" fmla="*/ 607123 w 2169"/>
                <a:gd name="T107" fmla="*/ 62214 h 237"/>
                <a:gd name="T108" fmla="*/ 514578 w 2169"/>
                <a:gd name="T109" fmla="*/ 25681 h 237"/>
                <a:gd name="T110" fmla="*/ 514578 w 2169"/>
                <a:gd name="T111" fmla="*/ 35447 h 237"/>
                <a:gd name="T112" fmla="*/ 495493 w 2169"/>
                <a:gd name="T113" fmla="*/ 66916 h 237"/>
                <a:gd name="T114" fmla="*/ 536544 w 2169"/>
                <a:gd name="T115" fmla="*/ 83193 h 237"/>
                <a:gd name="T116" fmla="*/ 511698 w 2169"/>
                <a:gd name="T117" fmla="*/ 74512 h 237"/>
                <a:gd name="T118" fmla="*/ 521420 w 2169"/>
                <a:gd name="T119" fmla="*/ 59320 h 23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69" h="237">
                  <a:moveTo>
                    <a:pt x="794" y="135"/>
                  </a:moveTo>
                  <a:cubicBezTo>
                    <a:pt x="794" y="98"/>
                    <a:pt x="786" y="71"/>
                    <a:pt x="741" y="71"/>
                  </a:cubicBezTo>
                  <a:cubicBezTo>
                    <a:pt x="720" y="71"/>
                    <a:pt x="707" y="79"/>
                    <a:pt x="699" y="82"/>
                  </a:cubicBezTo>
                  <a:lnTo>
                    <a:pt x="701" y="116"/>
                  </a:lnTo>
                  <a:lnTo>
                    <a:pt x="704" y="114"/>
                  </a:lnTo>
                  <a:cubicBezTo>
                    <a:pt x="709" y="108"/>
                    <a:pt x="722" y="98"/>
                    <a:pt x="741" y="98"/>
                  </a:cubicBezTo>
                  <a:cubicBezTo>
                    <a:pt x="762" y="98"/>
                    <a:pt x="765" y="116"/>
                    <a:pt x="765" y="127"/>
                  </a:cubicBezTo>
                  <a:lnTo>
                    <a:pt x="765" y="132"/>
                  </a:lnTo>
                  <a:lnTo>
                    <a:pt x="760" y="132"/>
                  </a:lnTo>
                  <a:cubicBezTo>
                    <a:pt x="725" y="132"/>
                    <a:pt x="688" y="138"/>
                    <a:pt x="688" y="185"/>
                  </a:cubicBezTo>
                  <a:cubicBezTo>
                    <a:pt x="688" y="217"/>
                    <a:pt x="709" y="233"/>
                    <a:pt x="730" y="233"/>
                  </a:cubicBezTo>
                  <a:cubicBezTo>
                    <a:pt x="749" y="233"/>
                    <a:pt x="760" y="222"/>
                    <a:pt x="767" y="212"/>
                  </a:cubicBezTo>
                  <a:cubicBezTo>
                    <a:pt x="767" y="217"/>
                    <a:pt x="767" y="225"/>
                    <a:pt x="770" y="230"/>
                  </a:cubicBezTo>
                  <a:lnTo>
                    <a:pt x="802" y="230"/>
                  </a:lnTo>
                  <a:lnTo>
                    <a:pt x="802" y="228"/>
                  </a:lnTo>
                  <a:cubicBezTo>
                    <a:pt x="797" y="225"/>
                    <a:pt x="794" y="217"/>
                    <a:pt x="794" y="204"/>
                  </a:cubicBezTo>
                  <a:lnTo>
                    <a:pt x="794" y="135"/>
                  </a:lnTo>
                  <a:close/>
                  <a:moveTo>
                    <a:pt x="736" y="206"/>
                  </a:moveTo>
                  <a:cubicBezTo>
                    <a:pt x="725" y="206"/>
                    <a:pt x="717" y="199"/>
                    <a:pt x="717" y="183"/>
                  </a:cubicBezTo>
                  <a:cubicBezTo>
                    <a:pt x="717" y="161"/>
                    <a:pt x="730" y="153"/>
                    <a:pt x="760" y="153"/>
                  </a:cubicBezTo>
                  <a:lnTo>
                    <a:pt x="762" y="153"/>
                  </a:lnTo>
                  <a:lnTo>
                    <a:pt x="762" y="164"/>
                  </a:lnTo>
                  <a:cubicBezTo>
                    <a:pt x="762" y="193"/>
                    <a:pt x="754" y="206"/>
                    <a:pt x="736" y="206"/>
                  </a:cubicBezTo>
                  <a:close/>
                  <a:moveTo>
                    <a:pt x="376" y="95"/>
                  </a:moveTo>
                  <a:lnTo>
                    <a:pt x="376" y="85"/>
                  </a:lnTo>
                  <a:lnTo>
                    <a:pt x="376" y="74"/>
                  </a:lnTo>
                  <a:lnTo>
                    <a:pt x="341" y="74"/>
                  </a:lnTo>
                  <a:lnTo>
                    <a:pt x="341" y="77"/>
                  </a:lnTo>
                  <a:lnTo>
                    <a:pt x="341" y="103"/>
                  </a:lnTo>
                  <a:lnTo>
                    <a:pt x="341" y="236"/>
                  </a:lnTo>
                  <a:lnTo>
                    <a:pt x="376" y="236"/>
                  </a:lnTo>
                  <a:lnTo>
                    <a:pt x="376" y="143"/>
                  </a:lnTo>
                  <a:cubicBezTo>
                    <a:pt x="376" y="130"/>
                    <a:pt x="378" y="108"/>
                    <a:pt x="397" y="108"/>
                  </a:cubicBezTo>
                  <a:cubicBezTo>
                    <a:pt x="410" y="108"/>
                    <a:pt x="415" y="116"/>
                    <a:pt x="415" y="140"/>
                  </a:cubicBezTo>
                  <a:lnTo>
                    <a:pt x="415" y="236"/>
                  </a:lnTo>
                  <a:lnTo>
                    <a:pt x="450" y="236"/>
                  </a:lnTo>
                  <a:lnTo>
                    <a:pt x="450" y="135"/>
                  </a:lnTo>
                  <a:cubicBezTo>
                    <a:pt x="450" y="93"/>
                    <a:pt x="436" y="71"/>
                    <a:pt x="410" y="71"/>
                  </a:cubicBezTo>
                  <a:cubicBezTo>
                    <a:pt x="389" y="71"/>
                    <a:pt x="378" y="87"/>
                    <a:pt x="376" y="95"/>
                  </a:cubicBezTo>
                  <a:close/>
                  <a:moveTo>
                    <a:pt x="52" y="21"/>
                  </a:moveTo>
                  <a:lnTo>
                    <a:pt x="0" y="21"/>
                  </a:lnTo>
                  <a:lnTo>
                    <a:pt x="0" y="236"/>
                  </a:lnTo>
                  <a:lnTo>
                    <a:pt x="31" y="236"/>
                  </a:lnTo>
                  <a:lnTo>
                    <a:pt x="31" y="63"/>
                  </a:lnTo>
                  <a:cubicBezTo>
                    <a:pt x="34" y="79"/>
                    <a:pt x="74" y="233"/>
                    <a:pt x="74" y="233"/>
                  </a:cubicBezTo>
                  <a:lnTo>
                    <a:pt x="100" y="233"/>
                  </a:lnTo>
                  <a:cubicBezTo>
                    <a:pt x="100" y="233"/>
                    <a:pt x="140" y="77"/>
                    <a:pt x="145" y="63"/>
                  </a:cubicBezTo>
                  <a:lnTo>
                    <a:pt x="145" y="233"/>
                  </a:lnTo>
                  <a:lnTo>
                    <a:pt x="177" y="233"/>
                  </a:lnTo>
                  <a:lnTo>
                    <a:pt x="177" y="18"/>
                  </a:lnTo>
                  <a:lnTo>
                    <a:pt x="127" y="18"/>
                  </a:lnTo>
                  <a:cubicBezTo>
                    <a:pt x="127" y="18"/>
                    <a:pt x="90" y="167"/>
                    <a:pt x="90" y="175"/>
                  </a:cubicBezTo>
                  <a:cubicBezTo>
                    <a:pt x="87" y="167"/>
                    <a:pt x="52" y="21"/>
                    <a:pt x="52" y="21"/>
                  </a:cubicBezTo>
                  <a:close/>
                  <a:moveTo>
                    <a:pt x="312" y="74"/>
                  </a:moveTo>
                  <a:lnTo>
                    <a:pt x="278" y="74"/>
                  </a:lnTo>
                  <a:lnTo>
                    <a:pt x="278" y="164"/>
                  </a:lnTo>
                  <a:cubicBezTo>
                    <a:pt x="278" y="180"/>
                    <a:pt x="275" y="201"/>
                    <a:pt x="256" y="201"/>
                  </a:cubicBezTo>
                  <a:cubicBezTo>
                    <a:pt x="243" y="201"/>
                    <a:pt x="238" y="191"/>
                    <a:pt x="238" y="169"/>
                  </a:cubicBezTo>
                  <a:lnTo>
                    <a:pt x="238" y="74"/>
                  </a:lnTo>
                  <a:lnTo>
                    <a:pt x="203" y="74"/>
                  </a:lnTo>
                  <a:lnTo>
                    <a:pt x="203" y="175"/>
                  </a:lnTo>
                  <a:cubicBezTo>
                    <a:pt x="203" y="214"/>
                    <a:pt x="217" y="233"/>
                    <a:pt x="246" y="233"/>
                  </a:cubicBezTo>
                  <a:cubicBezTo>
                    <a:pt x="267" y="233"/>
                    <a:pt x="275" y="220"/>
                    <a:pt x="280" y="209"/>
                  </a:cubicBezTo>
                  <a:lnTo>
                    <a:pt x="280" y="220"/>
                  </a:lnTo>
                  <a:lnTo>
                    <a:pt x="280" y="230"/>
                  </a:lnTo>
                  <a:lnTo>
                    <a:pt x="312" y="230"/>
                  </a:lnTo>
                  <a:lnTo>
                    <a:pt x="312" y="228"/>
                  </a:lnTo>
                  <a:cubicBezTo>
                    <a:pt x="315" y="225"/>
                    <a:pt x="312" y="217"/>
                    <a:pt x="312" y="206"/>
                  </a:cubicBezTo>
                  <a:lnTo>
                    <a:pt x="312" y="74"/>
                  </a:lnTo>
                  <a:close/>
                  <a:moveTo>
                    <a:pt x="624" y="48"/>
                  </a:moveTo>
                  <a:lnTo>
                    <a:pt x="662" y="48"/>
                  </a:lnTo>
                  <a:lnTo>
                    <a:pt x="662" y="8"/>
                  </a:lnTo>
                  <a:lnTo>
                    <a:pt x="624" y="8"/>
                  </a:lnTo>
                  <a:lnTo>
                    <a:pt x="624" y="48"/>
                  </a:lnTo>
                  <a:close/>
                  <a:moveTo>
                    <a:pt x="593" y="3"/>
                  </a:moveTo>
                  <a:lnTo>
                    <a:pt x="558" y="3"/>
                  </a:lnTo>
                  <a:lnTo>
                    <a:pt x="558" y="93"/>
                  </a:lnTo>
                  <a:cubicBezTo>
                    <a:pt x="553" y="85"/>
                    <a:pt x="545" y="71"/>
                    <a:pt x="524" y="71"/>
                  </a:cubicBezTo>
                  <a:cubicBezTo>
                    <a:pt x="495" y="71"/>
                    <a:pt x="476" y="103"/>
                    <a:pt x="476" y="153"/>
                  </a:cubicBezTo>
                  <a:cubicBezTo>
                    <a:pt x="476" y="204"/>
                    <a:pt x="495" y="236"/>
                    <a:pt x="524" y="236"/>
                  </a:cubicBezTo>
                  <a:cubicBezTo>
                    <a:pt x="540" y="236"/>
                    <a:pt x="553" y="228"/>
                    <a:pt x="558" y="212"/>
                  </a:cubicBezTo>
                  <a:lnTo>
                    <a:pt x="558" y="233"/>
                  </a:lnTo>
                  <a:lnTo>
                    <a:pt x="590" y="233"/>
                  </a:lnTo>
                  <a:lnTo>
                    <a:pt x="590" y="230"/>
                  </a:lnTo>
                  <a:cubicBezTo>
                    <a:pt x="593" y="228"/>
                    <a:pt x="593" y="217"/>
                    <a:pt x="593" y="204"/>
                  </a:cubicBezTo>
                  <a:lnTo>
                    <a:pt x="593" y="3"/>
                  </a:lnTo>
                  <a:close/>
                  <a:moveTo>
                    <a:pt x="508" y="153"/>
                  </a:moveTo>
                  <a:cubicBezTo>
                    <a:pt x="508" y="119"/>
                    <a:pt x="516" y="103"/>
                    <a:pt x="532" y="103"/>
                  </a:cubicBezTo>
                  <a:cubicBezTo>
                    <a:pt x="553" y="103"/>
                    <a:pt x="556" y="135"/>
                    <a:pt x="556" y="153"/>
                  </a:cubicBezTo>
                  <a:cubicBezTo>
                    <a:pt x="558" y="177"/>
                    <a:pt x="553" y="206"/>
                    <a:pt x="532" y="206"/>
                  </a:cubicBezTo>
                  <a:cubicBezTo>
                    <a:pt x="516" y="206"/>
                    <a:pt x="508" y="193"/>
                    <a:pt x="508" y="153"/>
                  </a:cubicBezTo>
                  <a:close/>
                  <a:moveTo>
                    <a:pt x="826" y="233"/>
                  </a:moveTo>
                  <a:lnTo>
                    <a:pt x="860" y="233"/>
                  </a:lnTo>
                  <a:lnTo>
                    <a:pt x="860" y="5"/>
                  </a:lnTo>
                  <a:lnTo>
                    <a:pt x="826" y="5"/>
                  </a:lnTo>
                  <a:lnTo>
                    <a:pt x="826" y="233"/>
                  </a:lnTo>
                  <a:close/>
                  <a:moveTo>
                    <a:pt x="624" y="233"/>
                  </a:moveTo>
                  <a:lnTo>
                    <a:pt x="659" y="233"/>
                  </a:lnTo>
                  <a:lnTo>
                    <a:pt x="659" y="74"/>
                  </a:lnTo>
                  <a:lnTo>
                    <a:pt x="624" y="74"/>
                  </a:lnTo>
                  <a:lnTo>
                    <a:pt x="624" y="233"/>
                  </a:lnTo>
                  <a:close/>
                  <a:moveTo>
                    <a:pt x="1816" y="135"/>
                  </a:moveTo>
                  <a:cubicBezTo>
                    <a:pt x="1816" y="98"/>
                    <a:pt x="1808" y="71"/>
                    <a:pt x="1763" y="71"/>
                  </a:cubicBezTo>
                  <a:cubicBezTo>
                    <a:pt x="1742" y="71"/>
                    <a:pt x="1729" y="79"/>
                    <a:pt x="1721" y="82"/>
                  </a:cubicBezTo>
                  <a:lnTo>
                    <a:pt x="1723" y="116"/>
                  </a:lnTo>
                  <a:lnTo>
                    <a:pt x="1726" y="114"/>
                  </a:lnTo>
                  <a:cubicBezTo>
                    <a:pt x="1731" y="108"/>
                    <a:pt x="1745" y="98"/>
                    <a:pt x="1763" y="98"/>
                  </a:cubicBezTo>
                  <a:cubicBezTo>
                    <a:pt x="1784" y="98"/>
                    <a:pt x="1787" y="116"/>
                    <a:pt x="1787" y="127"/>
                  </a:cubicBezTo>
                  <a:lnTo>
                    <a:pt x="1787" y="132"/>
                  </a:lnTo>
                  <a:lnTo>
                    <a:pt x="1782" y="132"/>
                  </a:lnTo>
                  <a:cubicBezTo>
                    <a:pt x="1747" y="132"/>
                    <a:pt x="1710" y="138"/>
                    <a:pt x="1710" y="185"/>
                  </a:cubicBezTo>
                  <a:cubicBezTo>
                    <a:pt x="1710" y="217"/>
                    <a:pt x="1731" y="233"/>
                    <a:pt x="1752" y="233"/>
                  </a:cubicBezTo>
                  <a:cubicBezTo>
                    <a:pt x="1771" y="233"/>
                    <a:pt x="1782" y="222"/>
                    <a:pt x="1790" y="212"/>
                  </a:cubicBezTo>
                  <a:cubicBezTo>
                    <a:pt x="1790" y="217"/>
                    <a:pt x="1790" y="225"/>
                    <a:pt x="1792" y="230"/>
                  </a:cubicBezTo>
                  <a:lnTo>
                    <a:pt x="1824" y="230"/>
                  </a:lnTo>
                  <a:lnTo>
                    <a:pt x="1824" y="228"/>
                  </a:lnTo>
                  <a:cubicBezTo>
                    <a:pt x="1816" y="225"/>
                    <a:pt x="1816" y="214"/>
                    <a:pt x="1816" y="204"/>
                  </a:cubicBezTo>
                  <a:lnTo>
                    <a:pt x="1816" y="135"/>
                  </a:lnTo>
                  <a:close/>
                  <a:moveTo>
                    <a:pt x="1758" y="206"/>
                  </a:moveTo>
                  <a:cubicBezTo>
                    <a:pt x="1747" y="206"/>
                    <a:pt x="1739" y="199"/>
                    <a:pt x="1739" y="183"/>
                  </a:cubicBezTo>
                  <a:cubicBezTo>
                    <a:pt x="1739" y="161"/>
                    <a:pt x="1752" y="153"/>
                    <a:pt x="1782" y="153"/>
                  </a:cubicBezTo>
                  <a:lnTo>
                    <a:pt x="1784" y="153"/>
                  </a:lnTo>
                  <a:lnTo>
                    <a:pt x="1784" y="164"/>
                  </a:lnTo>
                  <a:cubicBezTo>
                    <a:pt x="1784" y="193"/>
                    <a:pt x="1776" y="206"/>
                    <a:pt x="1758" y="206"/>
                  </a:cubicBezTo>
                  <a:close/>
                  <a:moveTo>
                    <a:pt x="2025" y="74"/>
                  </a:moveTo>
                  <a:lnTo>
                    <a:pt x="1991" y="74"/>
                  </a:lnTo>
                  <a:lnTo>
                    <a:pt x="1991" y="164"/>
                  </a:lnTo>
                  <a:cubicBezTo>
                    <a:pt x="1991" y="180"/>
                    <a:pt x="1988" y="201"/>
                    <a:pt x="1970" y="201"/>
                  </a:cubicBezTo>
                  <a:cubicBezTo>
                    <a:pt x="1956" y="201"/>
                    <a:pt x="1951" y="191"/>
                    <a:pt x="1951" y="169"/>
                  </a:cubicBezTo>
                  <a:lnTo>
                    <a:pt x="1951" y="74"/>
                  </a:lnTo>
                  <a:lnTo>
                    <a:pt x="1917" y="74"/>
                  </a:lnTo>
                  <a:lnTo>
                    <a:pt x="1917" y="175"/>
                  </a:lnTo>
                  <a:cubicBezTo>
                    <a:pt x="1917" y="214"/>
                    <a:pt x="1930" y="233"/>
                    <a:pt x="1959" y="233"/>
                  </a:cubicBezTo>
                  <a:cubicBezTo>
                    <a:pt x="1980" y="233"/>
                    <a:pt x="1988" y="220"/>
                    <a:pt x="1993" y="209"/>
                  </a:cubicBezTo>
                  <a:lnTo>
                    <a:pt x="1993" y="220"/>
                  </a:lnTo>
                  <a:lnTo>
                    <a:pt x="1993" y="230"/>
                  </a:lnTo>
                  <a:lnTo>
                    <a:pt x="2025" y="230"/>
                  </a:lnTo>
                  <a:lnTo>
                    <a:pt x="2025" y="228"/>
                  </a:lnTo>
                  <a:lnTo>
                    <a:pt x="2025" y="206"/>
                  </a:lnTo>
                  <a:lnTo>
                    <a:pt x="2025" y="74"/>
                  </a:lnTo>
                  <a:close/>
                  <a:moveTo>
                    <a:pt x="1848" y="233"/>
                  </a:moveTo>
                  <a:lnTo>
                    <a:pt x="1882" y="233"/>
                  </a:lnTo>
                  <a:lnTo>
                    <a:pt x="1882" y="5"/>
                  </a:lnTo>
                  <a:lnTo>
                    <a:pt x="1848" y="5"/>
                  </a:lnTo>
                  <a:lnTo>
                    <a:pt x="1848" y="233"/>
                  </a:lnTo>
                  <a:close/>
                  <a:moveTo>
                    <a:pt x="2168" y="230"/>
                  </a:moveTo>
                  <a:lnTo>
                    <a:pt x="2168" y="204"/>
                  </a:lnTo>
                  <a:lnTo>
                    <a:pt x="2168" y="3"/>
                  </a:lnTo>
                  <a:lnTo>
                    <a:pt x="2134" y="3"/>
                  </a:lnTo>
                  <a:lnTo>
                    <a:pt x="2134" y="93"/>
                  </a:lnTo>
                  <a:cubicBezTo>
                    <a:pt x="2128" y="85"/>
                    <a:pt x="2121" y="71"/>
                    <a:pt x="2099" y="71"/>
                  </a:cubicBezTo>
                  <a:cubicBezTo>
                    <a:pt x="2070" y="71"/>
                    <a:pt x="2052" y="103"/>
                    <a:pt x="2052" y="153"/>
                  </a:cubicBezTo>
                  <a:cubicBezTo>
                    <a:pt x="2052" y="204"/>
                    <a:pt x="2070" y="236"/>
                    <a:pt x="2099" y="236"/>
                  </a:cubicBezTo>
                  <a:cubicBezTo>
                    <a:pt x="2115" y="236"/>
                    <a:pt x="2128" y="228"/>
                    <a:pt x="2134" y="212"/>
                  </a:cubicBezTo>
                  <a:lnTo>
                    <a:pt x="2134" y="233"/>
                  </a:lnTo>
                  <a:lnTo>
                    <a:pt x="2168" y="230"/>
                  </a:lnTo>
                  <a:close/>
                  <a:moveTo>
                    <a:pt x="2083" y="153"/>
                  </a:moveTo>
                  <a:cubicBezTo>
                    <a:pt x="2083" y="119"/>
                    <a:pt x="2091" y="103"/>
                    <a:pt x="2107" y="103"/>
                  </a:cubicBezTo>
                  <a:cubicBezTo>
                    <a:pt x="2128" y="103"/>
                    <a:pt x="2131" y="135"/>
                    <a:pt x="2131" y="153"/>
                  </a:cubicBezTo>
                  <a:cubicBezTo>
                    <a:pt x="2131" y="177"/>
                    <a:pt x="2126" y="206"/>
                    <a:pt x="2107" y="206"/>
                  </a:cubicBezTo>
                  <a:cubicBezTo>
                    <a:pt x="2091" y="206"/>
                    <a:pt x="2083" y="193"/>
                    <a:pt x="2083" y="153"/>
                  </a:cubicBezTo>
                  <a:close/>
                  <a:moveTo>
                    <a:pt x="1104" y="156"/>
                  </a:moveTo>
                  <a:cubicBezTo>
                    <a:pt x="1104" y="193"/>
                    <a:pt x="1120" y="236"/>
                    <a:pt x="1167" y="236"/>
                  </a:cubicBezTo>
                  <a:cubicBezTo>
                    <a:pt x="1188" y="236"/>
                    <a:pt x="1202" y="228"/>
                    <a:pt x="1207" y="225"/>
                  </a:cubicBezTo>
                  <a:lnTo>
                    <a:pt x="1204" y="193"/>
                  </a:lnTo>
                  <a:lnTo>
                    <a:pt x="1202" y="196"/>
                  </a:lnTo>
                  <a:cubicBezTo>
                    <a:pt x="1194" y="201"/>
                    <a:pt x="1186" y="206"/>
                    <a:pt x="1167" y="206"/>
                  </a:cubicBezTo>
                  <a:cubicBezTo>
                    <a:pt x="1146" y="206"/>
                    <a:pt x="1136" y="193"/>
                    <a:pt x="1136" y="167"/>
                  </a:cubicBezTo>
                  <a:lnTo>
                    <a:pt x="1212" y="167"/>
                  </a:lnTo>
                  <a:lnTo>
                    <a:pt x="1212" y="159"/>
                  </a:lnTo>
                  <a:cubicBezTo>
                    <a:pt x="1215" y="87"/>
                    <a:pt x="1183" y="71"/>
                    <a:pt x="1159" y="71"/>
                  </a:cubicBezTo>
                  <a:cubicBezTo>
                    <a:pt x="1125" y="71"/>
                    <a:pt x="1104" y="106"/>
                    <a:pt x="1104" y="156"/>
                  </a:cubicBezTo>
                  <a:close/>
                  <a:moveTo>
                    <a:pt x="1136" y="140"/>
                  </a:moveTo>
                  <a:cubicBezTo>
                    <a:pt x="1136" y="122"/>
                    <a:pt x="1141" y="101"/>
                    <a:pt x="1159" y="101"/>
                  </a:cubicBezTo>
                  <a:cubicBezTo>
                    <a:pt x="1175" y="101"/>
                    <a:pt x="1181" y="122"/>
                    <a:pt x="1181" y="140"/>
                  </a:cubicBezTo>
                  <a:lnTo>
                    <a:pt x="1136" y="140"/>
                  </a:lnTo>
                  <a:close/>
                  <a:moveTo>
                    <a:pt x="1310" y="233"/>
                  </a:moveTo>
                  <a:lnTo>
                    <a:pt x="1345" y="233"/>
                  </a:lnTo>
                  <a:lnTo>
                    <a:pt x="1345" y="0"/>
                  </a:lnTo>
                  <a:lnTo>
                    <a:pt x="1310" y="0"/>
                  </a:lnTo>
                  <a:lnTo>
                    <a:pt x="1310" y="233"/>
                  </a:lnTo>
                  <a:close/>
                  <a:moveTo>
                    <a:pt x="1077" y="3"/>
                  </a:moveTo>
                  <a:lnTo>
                    <a:pt x="1043" y="3"/>
                  </a:lnTo>
                  <a:lnTo>
                    <a:pt x="1043" y="93"/>
                  </a:lnTo>
                  <a:cubicBezTo>
                    <a:pt x="1038" y="85"/>
                    <a:pt x="1030" y="71"/>
                    <a:pt x="1008" y="71"/>
                  </a:cubicBezTo>
                  <a:cubicBezTo>
                    <a:pt x="979" y="71"/>
                    <a:pt x="961" y="103"/>
                    <a:pt x="961" y="153"/>
                  </a:cubicBezTo>
                  <a:cubicBezTo>
                    <a:pt x="961" y="204"/>
                    <a:pt x="979" y="236"/>
                    <a:pt x="1008" y="236"/>
                  </a:cubicBezTo>
                  <a:cubicBezTo>
                    <a:pt x="1024" y="236"/>
                    <a:pt x="1038" y="228"/>
                    <a:pt x="1043" y="212"/>
                  </a:cubicBezTo>
                  <a:lnTo>
                    <a:pt x="1043" y="233"/>
                  </a:lnTo>
                  <a:lnTo>
                    <a:pt x="1075" y="233"/>
                  </a:lnTo>
                  <a:lnTo>
                    <a:pt x="1075" y="230"/>
                  </a:lnTo>
                  <a:cubicBezTo>
                    <a:pt x="1077" y="228"/>
                    <a:pt x="1077" y="217"/>
                    <a:pt x="1077" y="204"/>
                  </a:cubicBezTo>
                  <a:lnTo>
                    <a:pt x="1077" y="3"/>
                  </a:lnTo>
                  <a:close/>
                  <a:moveTo>
                    <a:pt x="993" y="153"/>
                  </a:moveTo>
                  <a:cubicBezTo>
                    <a:pt x="993" y="119"/>
                    <a:pt x="1000" y="103"/>
                    <a:pt x="1016" y="103"/>
                  </a:cubicBezTo>
                  <a:cubicBezTo>
                    <a:pt x="1038" y="103"/>
                    <a:pt x="1040" y="135"/>
                    <a:pt x="1040" y="153"/>
                  </a:cubicBezTo>
                  <a:cubicBezTo>
                    <a:pt x="1043" y="177"/>
                    <a:pt x="1038" y="206"/>
                    <a:pt x="1016" y="206"/>
                  </a:cubicBezTo>
                  <a:cubicBezTo>
                    <a:pt x="1000" y="206"/>
                    <a:pt x="993" y="193"/>
                    <a:pt x="993" y="153"/>
                  </a:cubicBezTo>
                  <a:close/>
                  <a:moveTo>
                    <a:pt x="1636" y="101"/>
                  </a:moveTo>
                  <a:cubicBezTo>
                    <a:pt x="1625" y="95"/>
                    <a:pt x="1617" y="87"/>
                    <a:pt x="1617" y="74"/>
                  </a:cubicBezTo>
                  <a:cubicBezTo>
                    <a:pt x="1617" y="58"/>
                    <a:pt x="1625" y="50"/>
                    <a:pt x="1641" y="50"/>
                  </a:cubicBezTo>
                  <a:cubicBezTo>
                    <a:pt x="1655" y="50"/>
                    <a:pt x="1665" y="56"/>
                    <a:pt x="1673" y="58"/>
                  </a:cubicBezTo>
                  <a:lnTo>
                    <a:pt x="1676" y="61"/>
                  </a:lnTo>
                  <a:lnTo>
                    <a:pt x="1678" y="26"/>
                  </a:lnTo>
                  <a:lnTo>
                    <a:pt x="1676" y="26"/>
                  </a:lnTo>
                  <a:cubicBezTo>
                    <a:pt x="1670" y="24"/>
                    <a:pt x="1657" y="18"/>
                    <a:pt x="1639" y="18"/>
                  </a:cubicBezTo>
                  <a:cubicBezTo>
                    <a:pt x="1609" y="18"/>
                    <a:pt x="1580" y="37"/>
                    <a:pt x="1580" y="77"/>
                  </a:cubicBezTo>
                  <a:cubicBezTo>
                    <a:pt x="1580" y="103"/>
                    <a:pt x="1591" y="119"/>
                    <a:pt x="1609" y="132"/>
                  </a:cubicBezTo>
                  <a:lnTo>
                    <a:pt x="1625" y="143"/>
                  </a:lnTo>
                  <a:cubicBezTo>
                    <a:pt x="1641" y="153"/>
                    <a:pt x="1649" y="159"/>
                    <a:pt x="1649" y="175"/>
                  </a:cubicBezTo>
                  <a:cubicBezTo>
                    <a:pt x="1649" y="196"/>
                    <a:pt x="1636" y="204"/>
                    <a:pt x="1623" y="204"/>
                  </a:cubicBezTo>
                  <a:cubicBezTo>
                    <a:pt x="1604" y="204"/>
                    <a:pt x="1588" y="193"/>
                    <a:pt x="1586" y="191"/>
                  </a:cubicBezTo>
                  <a:lnTo>
                    <a:pt x="1583" y="188"/>
                  </a:lnTo>
                  <a:lnTo>
                    <a:pt x="1580" y="225"/>
                  </a:lnTo>
                  <a:cubicBezTo>
                    <a:pt x="1588" y="230"/>
                    <a:pt x="1604" y="236"/>
                    <a:pt x="1623" y="236"/>
                  </a:cubicBezTo>
                  <a:cubicBezTo>
                    <a:pt x="1662" y="236"/>
                    <a:pt x="1686" y="212"/>
                    <a:pt x="1686" y="172"/>
                  </a:cubicBezTo>
                  <a:cubicBezTo>
                    <a:pt x="1686" y="140"/>
                    <a:pt x="1676" y="127"/>
                    <a:pt x="1655" y="114"/>
                  </a:cubicBezTo>
                  <a:lnTo>
                    <a:pt x="1636" y="101"/>
                  </a:lnTo>
                  <a:close/>
                  <a:moveTo>
                    <a:pt x="1482" y="135"/>
                  </a:moveTo>
                  <a:cubicBezTo>
                    <a:pt x="1482" y="98"/>
                    <a:pt x="1474" y="71"/>
                    <a:pt x="1429" y="71"/>
                  </a:cubicBezTo>
                  <a:cubicBezTo>
                    <a:pt x="1408" y="71"/>
                    <a:pt x="1395" y="79"/>
                    <a:pt x="1387" y="82"/>
                  </a:cubicBezTo>
                  <a:lnTo>
                    <a:pt x="1390" y="116"/>
                  </a:lnTo>
                  <a:lnTo>
                    <a:pt x="1392" y="114"/>
                  </a:lnTo>
                  <a:cubicBezTo>
                    <a:pt x="1398" y="108"/>
                    <a:pt x="1411" y="98"/>
                    <a:pt x="1429" y="98"/>
                  </a:cubicBezTo>
                  <a:cubicBezTo>
                    <a:pt x="1451" y="98"/>
                    <a:pt x="1453" y="116"/>
                    <a:pt x="1453" y="127"/>
                  </a:cubicBezTo>
                  <a:lnTo>
                    <a:pt x="1453" y="132"/>
                  </a:lnTo>
                  <a:lnTo>
                    <a:pt x="1448" y="132"/>
                  </a:lnTo>
                  <a:cubicBezTo>
                    <a:pt x="1414" y="132"/>
                    <a:pt x="1376" y="138"/>
                    <a:pt x="1376" y="185"/>
                  </a:cubicBezTo>
                  <a:cubicBezTo>
                    <a:pt x="1376" y="217"/>
                    <a:pt x="1398" y="233"/>
                    <a:pt x="1419" y="233"/>
                  </a:cubicBezTo>
                  <a:cubicBezTo>
                    <a:pt x="1437" y="233"/>
                    <a:pt x="1448" y="222"/>
                    <a:pt x="1456" y="212"/>
                  </a:cubicBezTo>
                  <a:cubicBezTo>
                    <a:pt x="1456" y="217"/>
                    <a:pt x="1456" y="225"/>
                    <a:pt x="1459" y="230"/>
                  </a:cubicBezTo>
                  <a:lnTo>
                    <a:pt x="1490" y="230"/>
                  </a:lnTo>
                  <a:lnTo>
                    <a:pt x="1490" y="228"/>
                  </a:lnTo>
                  <a:cubicBezTo>
                    <a:pt x="1482" y="225"/>
                    <a:pt x="1482" y="217"/>
                    <a:pt x="1482" y="204"/>
                  </a:cubicBezTo>
                  <a:lnTo>
                    <a:pt x="1482" y="135"/>
                  </a:lnTo>
                  <a:close/>
                  <a:moveTo>
                    <a:pt x="1421" y="206"/>
                  </a:moveTo>
                  <a:cubicBezTo>
                    <a:pt x="1411" y="206"/>
                    <a:pt x="1403" y="199"/>
                    <a:pt x="1403" y="183"/>
                  </a:cubicBezTo>
                  <a:cubicBezTo>
                    <a:pt x="1403" y="161"/>
                    <a:pt x="1416" y="153"/>
                    <a:pt x="1445" y="153"/>
                  </a:cubicBezTo>
                  <a:lnTo>
                    <a:pt x="1448" y="153"/>
                  </a:lnTo>
                  <a:lnTo>
                    <a:pt x="1448" y="164"/>
                  </a:lnTo>
                  <a:cubicBezTo>
                    <a:pt x="1448" y="193"/>
                    <a:pt x="1440" y="206"/>
                    <a:pt x="1421" y="206"/>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5" name="Freeform 222">
              <a:extLst>
                <a:ext uri="{FF2B5EF4-FFF2-40B4-BE49-F238E27FC236}">
                  <a16:creationId xmlns:a16="http://schemas.microsoft.com/office/drawing/2014/main" id="{5DC4990B-1125-4C41-8CA2-604181689447}"/>
                </a:ext>
              </a:extLst>
            </p:cNvPr>
            <p:cNvSpPr>
              <a:spLocks noChangeArrowheads="1"/>
            </p:cNvSpPr>
            <p:nvPr/>
          </p:nvSpPr>
          <p:spPr bwMode="auto">
            <a:xfrm>
              <a:off x="5468938" y="4752975"/>
              <a:ext cx="19050" cy="33338"/>
            </a:xfrm>
            <a:custGeom>
              <a:avLst/>
              <a:gdLst>
                <a:gd name="T0" fmla="*/ 18697 w 54"/>
                <a:gd name="T1" fmla="*/ 16486 h 91"/>
                <a:gd name="T2" fmla="*/ 9172 w 54"/>
                <a:gd name="T3" fmla="*/ 32972 h 91"/>
                <a:gd name="T4" fmla="*/ 0 w 54"/>
                <a:gd name="T5" fmla="*/ 16486 h 91"/>
                <a:gd name="T6" fmla="*/ 9172 w 54"/>
                <a:gd name="T7" fmla="*/ 0 h 91"/>
                <a:gd name="T8" fmla="*/ 18697 w 54"/>
                <a:gd name="T9" fmla="*/ 16486 h 91"/>
                <a:gd name="T10" fmla="*/ 14111 w 54"/>
                <a:gd name="T11" fmla="*/ 15753 h 91"/>
                <a:gd name="T12" fmla="*/ 9172 w 54"/>
                <a:gd name="T13" fmla="*/ 4030 h 91"/>
                <a:gd name="T14" fmla="*/ 4586 w 54"/>
                <a:gd name="T15" fmla="*/ 15753 h 91"/>
                <a:gd name="T16" fmla="*/ 9172 w 54"/>
                <a:gd name="T17" fmla="*/ 27110 h 91"/>
                <a:gd name="T18" fmla="*/ 14111 w 54"/>
                <a:gd name="T19" fmla="*/ 15753 h 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4" h="91">
                  <a:moveTo>
                    <a:pt x="53" y="45"/>
                  </a:moveTo>
                  <a:cubicBezTo>
                    <a:pt x="53" y="77"/>
                    <a:pt x="40" y="90"/>
                    <a:pt x="26" y="90"/>
                  </a:cubicBezTo>
                  <a:cubicBezTo>
                    <a:pt x="13" y="90"/>
                    <a:pt x="0" y="77"/>
                    <a:pt x="0" y="45"/>
                  </a:cubicBezTo>
                  <a:cubicBezTo>
                    <a:pt x="0" y="13"/>
                    <a:pt x="13" y="0"/>
                    <a:pt x="26" y="0"/>
                  </a:cubicBezTo>
                  <a:cubicBezTo>
                    <a:pt x="40" y="0"/>
                    <a:pt x="53" y="13"/>
                    <a:pt x="53" y="45"/>
                  </a:cubicBezTo>
                  <a:close/>
                  <a:moveTo>
                    <a:pt x="40" y="43"/>
                  </a:moveTo>
                  <a:cubicBezTo>
                    <a:pt x="40" y="20"/>
                    <a:pt x="34" y="11"/>
                    <a:pt x="26" y="11"/>
                  </a:cubicBezTo>
                  <a:cubicBezTo>
                    <a:pt x="19" y="11"/>
                    <a:pt x="13" y="20"/>
                    <a:pt x="13" y="43"/>
                  </a:cubicBezTo>
                  <a:cubicBezTo>
                    <a:pt x="13" y="67"/>
                    <a:pt x="19" y="74"/>
                    <a:pt x="26" y="74"/>
                  </a:cubicBezTo>
                  <a:cubicBezTo>
                    <a:pt x="34" y="74"/>
                    <a:pt x="40" y="67"/>
                    <a:pt x="40" y="4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6" name="Freeform 223">
              <a:extLst>
                <a:ext uri="{FF2B5EF4-FFF2-40B4-BE49-F238E27FC236}">
                  <a16:creationId xmlns:a16="http://schemas.microsoft.com/office/drawing/2014/main" id="{E675F296-5F50-4CED-ABE0-B1F9BB57900C}"/>
                </a:ext>
              </a:extLst>
            </p:cNvPr>
            <p:cNvSpPr>
              <a:spLocks noChangeArrowheads="1"/>
            </p:cNvSpPr>
            <p:nvPr/>
          </p:nvSpPr>
          <p:spPr bwMode="auto">
            <a:xfrm>
              <a:off x="5492750" y="4752975"/>
              <a:ext cx="12700" cy="31750"/>
            </a:xfrm>
            <a:custGeom>
              <a:avLst/>
              <a:gdLst>
                <a:gd name="T0" fmla="*/ 0 w 35"/>
                <a:gd name="T1" fmla="*/ 0 h 86"/>
                <a:gd name="T2" fmla="*/ 12337 w 35"/>
                <a:gd name="T3" fmla="*/ 0 h 86"/>
                <a:gd name="T4" fmla="*/ 12337 w 35"/>
                <a:gd name="T5" fmla="*/ 4799 h 86"/>
                <a:gd name="T6" fmla="*/ 4717 w 35"/>
                <a:gd name="T7" fmla="*/ 4799 h 86"/>
                <a:gd name="T8" fmla="*/ 4717 w 35"/>
                <a:gd name="T9" fmla="*/ 13660 h 86"/>
                <a:gd name="T10" fmla="*/ 12337 w 35"/>
                <a:gd name="T11" fmla="*/ 13660 h 86"/>
                <a:gd name="T12" fmla="*/ 12337 w 35"/>
                <a:gd name="T13" fmla="*/ 17721 h 86"/>
                <a:gd name="T14" fmla="*/ 4717 w 35"/>
                <a:gd name="T15" fmla="*/ 17721 h 86"/>
                <a:gd name="T16" fmla="*/ 4717 w 35"/>
                <a:gd name="T17" fmla="*/ 31381 h 86"/>
                <a:gd name="T18" fmla="*/ 0 w 35"/>
                <a:gd name="T19" fmla="*/ 31381 h 86"/>
                <a:gd name="T20" fmla="*/ 0 w 35"/>
                <a:gd name="T21" fmla="*/ 0 h 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5" h="86">
                  <a:moveTo>
                    <a:pt x="0" y="0"/>
                  </a:moveTo>
                  <a:lnTo>
                    <a:pt x="34" y="0"/>
                  </a:lnTo>
                  <a:lnTo>
                    <a:pt x="34" y="13"/>
                  </a:lnTo>
                  <a:lnTo>
                    <a:pt x="13" y="13"/>
                  </a:lnTo>
                  <a:lnTo>
                    <a:pt x="13" y="37"/>
                  </a:lnTo>
                  <a:lnTo>
                    <a:pt x="34" y="37"/>
                  </a:lnTo>
                  <a:lnTo>
                    <a:pt x="34" y="48"/>
                  </a:lnTo>
                  <a:lnTo>
                    <a:pt x="13" y="48"/>
                  </a:lnTo>
                  <a:lnTo>
                    <a:pt x="13" y="85"/>
                  </a:lnTo>
                  <a:lnTo>
                    <a:pt x="0" y="85"/>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7" name="Freeform 224">
              <a:extLst>
                <a:ext uri="{FF2B5EF4-FFF2-40B4-BE49-F238E27FC236}">
                  <a16:creationId xmlns:a16="http://schemas.microsoft.com/office/drawing/2014/main" id="{FDF967F7-1559-4B68-817F-A61CE47368A8}"/>
                </a:ext>
              </a:extLst>
            </p:cNvPr>
            <p:cNvSpPr>
              <a:spLocks noChangeArrowheads="1"/>
            </p:cNvSpPr>
            <p:nvPr/>
          </p:nvSpPr>
          <p:spPr bwMode="auto">
            <a:xfrm>
              <a:off x="5507038" y="4752975"/>
              <a:ext cx="4762" cy="31750"/>
            </a:xfrm>
            <a:custGeom>
              <a:avLst/>
              <a:gdLst>
                <a:gd name="T0" fmla="*/ 2381 w 14"/>
                <a:gd name="T1" fmla="*/ 31381 h 86"/>
                <a:gd name="T2" fmla="*/ 0 w 14"/>
                <a:gd name="T3" fmla="*/ 31381 h 86"/>
                <a:gd name="T4" fmla="*/ 0 w 14"/>
                <a:gd name="T5" fmla="*/ 0 h 86"/>
                <a:gd name="T6" fmla="*/ 4422 w 14"/>
                <a:gd name="T7" fmla="*/ 0 h 86"/>
                <a:gd name="T8" fmla="*/ 4422 w 14"/>
                <a:gd name="T9" fmla="*/ 31381 h 86"/>
                <a:gd name="T10" fmla="*/ 2381 w 14"/>
                <a:gd name="T11" fmla="*/ 31381 h 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86">
                  <a:moveTo>
                    <a:pt x="7" y="85"/>
                  </a:moveTo>
                  <a:lnTo>
                    <a:pt x="0" y="85"/>
                  </a:lnTo>
                  <a:lnTo>
                    <a:pt x="0" y="0"/>
                  </a:lnTo>
                  <a:lnTo>
                    <a:pt x="13" y="0"/>
                  </a:lnTo>
                  <a:lnTo>
                    <a:pt x="13" y="85"/>
                  </a:lnTo>
                  <a:lnTo>
                    <a:pt x="7" y="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8" name="Freeform 225">
              <a:extLst>
                <a:ext uri="{FF2B5EF4-FFF2-40B4-BE49-F238E27FC236}">
                  <a16:creationId xmlns:a16="http://schemas.microsoft.com/office/drawing/2014/main" id="{BA337999-C90C-40BA-9171-FC8C2E374ABE}"/>
                </a:ext>
              </a:extLst>
            </p:cNvPr>
            <p:cNvSpPr>
              <a:spLocks noChangeArrowheads="1"/>
            </p:cNvSpPr>
            <p:nvPr/>
          </p:nvSpPr>
          <p:spPr bwMode="auto">
            <a:xfrm>
              <a:off x="5514975" y="4751388"/>
              <a:ext cx="17463" cy="33337"/>
            </a:xfrm>
            <a:custGeom>
              <a:avLst/>
              <a:gdLst>
                <a:gd name="T0" fmla="*/ 17107 w 49"/>
                <a:gd name="T1" fmla="*/ 31872 h 91"/>
                <a:gd name="T2" fmla="*/ 11404 w 49"/>
                <a:gd name="T3" fmla="*/ 32971 h 91"/>
                <a:gd name="T4" fmla="*/ 0 w 49"/>
                <a:gd name="T5" fmla="*/ 16485 h 91"/>
                <a:gd name="T6" fmla="*/ 11404 w 49"/>
                <a:gd name="T7" fmla="*/ 0 h 91"/>
                <a:gd name="T8" fmla="*/ 17107 w 49"/>
                <a:gd name="T9" fmla="*/ 733 h 91"/>
                <a:gd name="T10" fmla="*/ 17107 w 49"/>
                <a:gd name="T11" fmla="*/ 5495 h 91"/>
                <a:gd name="T12" fmla="*/ 12474 w 49"/>
                <a:gd name="T13" fmla="*/ 3663 h 91"/>
                <a:gd name="T14" fmla="*/ 5702 w 49"/>
                <a:gd name="T15" fmla="*/ 15386 h 91"/>
                <a:gd name="T16" fmla="*/ 12474 w 49"/>
                <a:gd name="T17" fmla="*/ 27109 h 91"/>
                <a:gd name="T18" fmla="*/ 17107 w 49"/>
                <a:gd name="T19" fmla="*/ 24911 h 91"/>
                <a:gd name="T20" fmla="*/ 17107 w 49"/>
                <a:gd name="T21" fmla="*/ 31872 h 9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9" h="91">
                  <a:moveTo>
                    <a:pt x="48" y="87"/>
                  </a:moveTo>
                  <a:cubicBezTo>
                    <a:pt x="45" y="90"/>
                    <a:pt x="40" y="90"/>
                    <a:pt x="32" y="90"/>
                  </a:cubicBezTo>
                  <a:cubicBezTo>
                    <a:pt x="11" y="90"/>
                    <a:pt x="0" y="71"/>
                    <a:pt x="0" y="45"/>
                  </a:cubicBezTo>
                  <a:cubicBezTo>
                    <a:pt x="0" y="21"/>
                    <a:pt x="11" y="0"/>
                    <a:pt x="32" y="0"/>
                  </a:cubicBezTo>
                  <a:cubicBezTo>
                    <a:pt x="40" y="0"/>
                    <a:pt x="45" y="2"/>
                    <a:pt x="48" y="2"/>
                  </a:cubicBezTo>
                  <a:lnTo>
                    <a:pt x="48" y="15"/>
                  </a:lnTo>
                  <a:cubicBezTo>
                    <a:pt x="45" y="13"/>
                    <a:pt x="42" y="10"/>
                    <a:pt x="35" y="10"/>
                  </a:cubicBezTo>
                  <a:cubicBezTo>
                    <a:pt x="24" y="10"/>
                    <a:pt x="16" y="18"/>
                    <a:pt x="16" y="42"/>
                  </a:cubicBezTo>
                  <a:cubicBezTo>
                    <a:pt x="16" y="63"/>
                    <a:pt x="24" y="74"/>
                    <a:pt x="35" y="74"/>
                  </a:cubicBezTo>
                  <a:cubicBezTo>
                    <a:pt x="40" y="74"/>
                    <a:pt x="45" y="71"/>
                    <a:pt x="48" y="68"/>
                  </a:cubicBezTo>
                  <a:lnTo>
                    <a:pt x="48" y="8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39" name="Freeform 226">
              <a:extLst>
                <a:ext uri="{FF2B5EF4-FFF2-40B4-BE49-F238E27FC236}">
                  <a16:creationId xmlns:a16="http://schemas.microsoft.com/office/drawing/2014/main" id="{9D568808-E2E2-43C0-A1B1-5CBBC1B59C35}"/>
                </a:ext>
              </a:extLst>
            </p:cNvPr>
            <p:cNvSpPr>
              <a:spLocks noChangeArrowheads="1"/>
            </p:cNvSpPr>
            <p:nvPr/>
          </p:nvSpPr>
          <p:spPr bwMode="auto">
            <a:xfrm>
              <a:off x="5535613" y="4752975"/>
              <a:ext cx="4762" cy="31750"/>
            </a:xfrm>
            <a:custGeom>
              <a:avLst/>
              <a:gdLst>
                <a:gd name="T0" fmla="*/ 2222 w 15"/>
                <a:gd name="T1" fmla="*/ 31381 h 86"/>
                <a:gd name="T2" fmla="*/ 0 w 15"/>
                <a:gd name="T3" fmla="*/ 31381 h 86"/>
                <a:gd name="T4" fmla="*/ 0 w 15"/>
                <a:gd name="T5" fmla="*/ 0 h 86"/>
                <a:gd name="T6" fmla="*/ 4445 w 15"/>
                <a:gd name="T7" fmla="*/ 0 h 86"/>
                <a:gd name="T8" fmla="*/ 4445 w 15"/>
                <a:gd name="T9" fmla="*/ 31381 h 86"/>
                <a:gd name="T10" fmla="*/ 2222 w 15"/>
                <a:gd name="T11" fmla="*/ 31381 h 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5" h="86">
                  <a:moveTo>
                    <a:pt x="7" y="85"/>
                  </a:moveTo>
                  <a:lnTo>
                    <a:pt x="0" y="85"/>
                  </a:lnTo>
                  <a:lnTo>
                    <a:pt x="0" y="0"/>
                  </a:lnTo>
                  <a:lnTo>
                    <a:pt x="14" y="0"/>
                  </a:lnTo>
                  <a:lnTo>
                    <a:pt x="14" y="85"/>
                  </a:lnTo>
                  <a:lnTo>
                    <a:pt x="7" y="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0" name="Freeform 227">
              <a:extLst>
                <a:ext uri="{FF2B5EF4-FFF2-40B4-BE49-F238E27FC236}">
                  <a16:creationId xmlns:a16="http://schemas.microsoft.com/office/drawing/2014/main" id="{402F380C-3F76-4AAB-B6F6-A6980A1426EA}"/>
                </a:ext>
              </a:extLst>
            </p:cNvPr>
            <p:cNvSpPr>
              <a:spLocks noChangeArrowheads="1"/>
            </p:cNvSpPr>
            <p:nvPr/>
          </p:nvSpPr>
          <p:spPr bwMode="auto">
            <a:xfrm>
              <a:off x="5545138" y="4752975"/>
              <a:ext cx="17462" cy="31750"/>
            </a:xfrm>
            <a:custGeom>
              <a:avLst/>
              <a:gdLst>
                <a:gd name="T0" fmla="*/ 0 w 49"/>
                <a:gd name="T1" fmla="*/ 0 h 86"/>
                <a:gd name="T2" fmla="*/ 4633 w 49"/>
                <a:gd name="T3" fmla="*/ 0 h 86"/>
                <a:gd name="T4" fmla="*/ 13186 w 49"/>
                <a:gd name="T5" fmla="*/ 24366 h 86"/>
                <a:gd name="T6" fmla="*/ 13186 w 49"/>
                <a:gd name="T7" fmla="*/ 24366 h 86"/>
                <a:gd name="T8" fmla="*/ 13186 w 49"/>
                <a:gd name="T9" fmla="*/ 0 h 86"/>
                <a:gd name="T10" fmla="*/ 17106 w 49"/>
                <a:gd name="T11" fmla="*/ 0 h 86"/>
                <a:gd name="T12" fmla="*/ 17106 w 49"/>
                <a:gd name="T13" fmla="*/ 31381 h 86"/>
                <a:gd name="T14" fmla="*/ 12473 w 49"/>
                <a:gd name="T15" fmla="*/ 31381 h 86"/>
                <a:gd name="T16" fmla="*/ 3920 w 49"/>
                <a:gd name="T17" fmla="*/ 7015 h 86"/>
                <a:gd name="T18" fmla="*/ 3920 w 49"/>
                <a:gd name="T19" fmla="*/ 7015 h 86"/>
                <a:gd name="T20" fmla="*/ 3920 w 49"/>
                <a:gd name="T21" fmla="*/ 31381 h 86"/>
                <a:gd name="T22" fmla="*/ 0 w 49"/>
                <a:gd name="T23" fmla="*/ 31381 h 86"/>
                <a:gd name="T24" fmla="*/ 0 w 49"/>
                <a:gd name="T25" fmla="*/ 0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9" h="86">
                  <a:moveTo>
                    <a:pt x="0" y="0"/>
                  </a:moveTo>
                  <a:lnTo>
                    <a:pt x="13" y="0"/>
                  </a:lnTo>
                  <a:lnTo>
                    <a:pt x="37" y="66"/>
                  </a:lnTo>
                  <a:lnTo>
                    <a:pt x="37" y="0"/>
                  </a:lnTo>
                  <a:lnTo>
                    <a:pt x="48" y="0"/>
                  </a:lnTo>
                  <a:lnTo>
                    <a:pt x="48" y="85"/>
                  </a:lnTo>
                  <a:lnTo>
                    <a:pt x="35" y="85"/>
                  </a:lnTo>
                  <a:lnTo>
                    <a:pt x="11" y="19"/>
                  </a:lnTo>
                  <a:lnTo>
                    <a:pt x="11" y="85"/>
                  </a:lnTo>
                  <a:lnTo>
                    <a:pt x="0" y="85"/>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1" name="Freeform 228">
              <a:extLst>
                <a:ext uri="{FF2B5EF4-FFF2-40B4-BE49-F238E27FC236}">
                  <a16:creationId xmlns:a16="http://schemas.microsoft.com/office/drawing/2014/main" id="{CD2D1BE1-0B05-4216-837D-9EEAC1C4E046}"/>
                </a:ext>
              </a:extLst>
            </p:cNvPr>
            <p:cNvSpPr>
              <a:spLocks noChangeArrowheads="1"/>
            </p:cNvSpPr>
            <p:nvPr/>
          </p:nvSpPr>
          <p:spPr bwMode="auto">
            <a:xfrm>
              <a:off x="5564188" y="4754563"/>
              <a:ext cx="20637" cy="31750"/>
            </a:xfrm>
            <a:custGeom>
              <a:avLst/>
              <a:gdLst>
                <a:gd name="T0" fmla="*/ 15041 w 59"/>
                <a:gd name="T1" fmla="*/ 23259 h 86"/>
                <a:gd name="T2" fmla="*/ 6646 w 59"/>
                <a:gd name="T3" fmla="*/ 23259 h 86"/>
                <a:gd name="T4" fmla="*/ 4547 w 59"/>
                <a:gd name="T5" fmla="*/ 31381 h 86"/>
                <a:gd name="T6" fmla="*/ 0 w 59"/>
                <a:gd name="T7" fmla="*/ 31381 h 86"/>
                <a:gd name="T8" fmla="*/ 8395 w 59"/>
                <a:gd name="T9" fmla="*/ 0 h 86"/>
                <a:gd name="T10" fmla="*/ 12942 w 59"/>
                <a:gd name="T11" fmla="*/ 0 h 86"/>
                <a:gd name="T12" fmla="*/ 20287 w 59"/>
                <a:gd name="T13" fmla="*/ 31381 h 86"/>
                <a:gd name="T14" fmla="*/ 15740 w 59"/>
                <a:gd name="T15" fmla="*/ 31381 h 86"/>
                <a:gd name="T16" fmla="*/ 15041 w 59"/>
                <a:gd name="T17" fmla="*/ 23259 h 86"/>
                <a:gd name="T18" fmla="*/ 13991 w 59"/>
                <a:gd name="T19" fmla="*/ 18459 h 86"/>
                <a:gd name="T20" fmla="*/ 11193 w 59"/>
                <a:gd name="T21" fmla="*/ 3692 h 86"/>
                <a:gd name="T22" fmla="*/ 11193 w 59"/>
                <a:gd name="T23" fmla="*/ 3692 h 86"/>
                <a:gd name="T24" fmla="*/ 7345 w 59"/>
                <a:gd name="T25" fmla="*/ 18459 h 86"/>
                <a:gd name="T26" fmla="*/ 13991 w 59"/>
                <a:gd name="T27" fmla="*/ 18459 h 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86">
                  <a:moveTo>
                    <a:pt x="43" y="63"/>
                  </a:moveTo>
                  <a:lnTo>
                    <a:pt x="19" y="63"/>
                  </a:lnTo>
                  <a:lnTo>
                    <a:pt x="13" y="85"/>
                  </a:lnTo>
                  <a:lnTo>
                    <a:pt x="0" y="85"/>
                  </a:lnTo>
                  <a:lnTo>
                    <a:pt x="24" y="0"/>
                  </a:lnTo>
                  <a:lnTo>
                    <a:pt x="37" y="0"/>
                  </a:lnTo>
                  <a:lnTo>
                    <a:pt x="58" y="85"/>
                  </a:lnTo>
                  <a:lnTo>
                    <a:pt x="45" y="85"/>
                  </a:lnTo>
                  <a:lnTo>
                    <a:pt x="43" y="63"/>
                  </a:lnTo>
                  <a:close/>
                  <a:moveTo>
                    <a:pt x="40" y="50"/>
                  </a:moveTo>
                  <a:lnTo>
                    <a:pt x="32" y="10"/>
                  </a:lnTo>
                  <a:lnTo>
                    <a:pt x="21" y="50"/>
                  </a:lnTo>
                  <a:lnTo>
                    <a:pt x="40" y="5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2" name="Freeform 229">
              <a:extLst>
                <a:ext uri="{FF2B5EF4-FFF2-40B4-BE49-F238E27FC236}">
                  <a16:creationId xmlns:a16="http://schemas.microsoft.com/office/drawing/2014/main" id="{A20F4C6D-B8BE-4E2E-942F-C81BEAA7FA16}"/>
                </a:ext>
              </a:extLst>
            </p:cNvPr>
            <p:cNvSpPr>
              <a:spLocks noChangeArrowheads="1"/>
            </p:cNvSpPr>
            <p:nvPr/>
          </p:nvSpPr>
          <p:spPr bwMode="auto">
            <a:xfrm>
              <a:off x="5594350" y="4752975"/>
              <a:ext cx="17463" cy="31750"/>
            </a:xfrm>
            <a:custGeom>
              <a:avLst/>
              <a:gdLst>
                <a:gd name="T0" fmla="*/ 1069 w 49"/>
                <a:gd name="T1" fmla="*/ 0 h 89"/>
                <a:gd name="T2" fmla="*/ 8553 w 49"/>
                <a:gd name="T3" fmla="*/ 0 h 89"/>
                <a:gd name="T4" fmla="*/ 16037 w 49"/>
                <a:gd name="T5" fmla="*/ 8562 h 89"/>
                <a:gd name="T6" fmla="*/ 11404 w 49"/>
                <a:gd name="T7" fmla="*/ 16053 h 89"/>
                <a:gd name="T8" fmla="*/ 11404 w 49"/>
                <a:gd name="T9" fmla="*/ 16053 h 89"/>
                <a:gd name="T10" fmla="*/ 14256 w 49"/>
                <a:gd name="T11" fmla="*/ 19978 h 89"/>
                <a:gd name="T12" fmla="*/ 17107 w 49"/>
                <a:gd name="T13" fmla="*/ 31393 h 89"/>
                <a:gd name="T14" fmla="*/ 12117 w 49"/>
                <a:gd name="T15" fmla="*/ 31393 h 89"/>
                <a:gd name="T16" fmla="*/ 9266 w 49"/>
                <a:gd name="T17" fmla="*/ 20691 h 89"/>
                <a:gd name="T18" fmla="*/ 5702 w 49"/>
                <a:gd name="T19" fmla="*/ 18194 h 89"/>
                <a:gd name="T20" fmla="*/ 4633 w 49"/>
                <a:gd name="T21" fmla="*/ 18194 h 89"/>
                <a:gd name="T22" fmla="*/ 4633 w 49"/>
                <a:gd name="T23" fmla="*/ 31393 h 89"/>
                <a:gd name="T24" fmla="*/ 0 w 49"/>
                <a:gd name="T25" fmla="*/ 31393 h 89"/>
                <a:gd name="T26" fmla="*/ 0 w 49"/>
                <a:gd name="T27" fmla="*/ 0 h 89"/>
                <a:gd name="T28" fmla="*/ 1069 w 49"/>
                <a:gd name="T29" fmla="*/ 0 h 89"/>
                <a:gd name="T30" fmla="*/ 7484 w 49"/>
                <a:gd name="T31" fmla="*/ 13199 h 89"/>
                <a:gd name="T32" fmla="*/ 11404 w 49"/>
                <a:gd name="T33" fmla="*/ 8562 h 89"/>
                <a:gd name="T34" fmla="*/ 7484 w 49"/>
                <a:gd name="T35" fmla="*/ 3924 h 89"/>
                <a:gd name="T36" fmla="*/ 5702 w 49"/>
                <a:gd name="T37" fmla="*/ 3924 h 89"/>
                <a:gd name="T38" fmla="*/ 5702 w 49"/>
                <a:gd name="T39" fmla="*/ 13199 h 89"/>
                <a:gd name="T40" fmla="*/ 7484 w 49"/>
                <a:gd name="T41" fmla="*/ 13199 h 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9" h="89">
                  <a:moveTo>
                    <a:pt x="3" y="0"/>
                  </a:moveTo>
                  <a:lnTo>
                    <a:pt x="24" y="0"/>
                  </a:lnTo>
                  <a:cubicBezTo>
                    <a:pt x="37" y="0"/>
                    <a:pt x="45" y="8"/>
                    <a:pt x="45" y="24"/>
                  </a:cubicBezTo>
                  <a:cubicBezTo>
                    <a:pt x="45" y="35"/>
                    <a:pt x="40" y="43"/>
                    <a:pt x="32" y="45"/>
                  </a:cubicBezTo>
                  <a:cubicBezTo>
                    <a:pt x="34" y="45"/>
                    <a:pt x="37" y="48"/>
                    <a:pt x="40" y="56"/>
                  </a:cubicBezTo>
                  <a:lnTo>
                    <a:pt x="48" y="88"/>
                  </a:lnTo>
                  <a:lnTo>
                    <a:pt x="34" y="88"/>
                  </a:lnTo>
                  <a:lnTo>
                    <a:pt x="26" y="58"/>
                  </a:lnTo>
                  <a:cubicBezTo>
                    <a:pt x="24" y="51"/>
                    <a:pt x="21" y="51"/>
                    <a:pt x="16" y="51"/>
                  </a:cubicBezTo>
                  <a:lnTo>
                    <a:pt x="13" y="51"/>
                  </a:lnTo>
                  <a:lnTo>
                    <a:pt x="13" y="88"/>
                  </a:lnTo>
                  <a:lnTo>
                    <a:pt x="0" y="88"/>
                  </a:lnTo>
                  <a:lnTo>
                    <a:pt x="0" y="0"/>
                  </a:lnTo>
                  <a:lnTo>
                    <a:pt x="3" y="0"/>
                  </a:lnTo>
                  <a:close/>
                  <a:moveTo>
                    <a:pt x="21" y="37"/>
                  </a:moveTo>
                  <a:cubicBezTo>
                    <a:pt x="29" y="37"/>
                    <a:pt x="32" y="32"/>
                    <a:pt x="32" y="24"/>
                  </a:cubicBezTo>
                  <a:cubicBezTo>
                    <a:pt x="32" y="13"/>
                    <a:pt x="26" y="11"/>
                    <a:pt x="21" y="11"/>
                  </a:cubicBezTo>
                  <a:lnTo>
                    <a:pt x="16" y="11"/>
                  </a:lnTo>
                  <a:lnTo>
                    <a:pt x="16" y="37"/>
                  </a:lnTo>
                  <a:lnTo>
                    <a:pt x="21" y="3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3" name="Freeform 230">
              <a:extLst>
                <a:ext uri="{FF2B5EF4-FFF2-40B4-BE49-F238E27FC236}">
                  <a16:creationId xmlns:a16="http://schemas.microsoft.com/office/drawing/2014/main" id="{495140B7-364A-4E9C-A337-D9FE06DD9179}"/>
                </a:ext>
              </a:extLst>
            </p:cNvPr>
            <p:cNvSpPr>
              <a:spLocks noChangeArrowheads="1"/>
            </p:cNvSpPr>
            <p:nvPr/>
          </p:nvSpPr>
          <p:spPr bwMode="auto">
            <a:xfrm>
              <a:off x="5614988" y="4752975"/>
              <a:ext cx="14287" cy="31750"/>
            </a:xfrm>
            <a:custGeom>
              <a:avLst/>
              <a:gdLst>
                <a:gd name="T0" fmla="*/ 0 w 38"/>
                <a:gd name="T1" fmla="*/ 0 h 86"/>
                <a:gd name="T2" fmla="*/ 13911 w 38"/>
                <a:gd name="T3" fmla="*/ 0 h 86"/>
                <a:gd name="T4" fmla="*/ 13911 w 38"/>
                <a:gd name="T5" fmla="*/ 4799 h 86"/>
                <a:gd name="T6" fmla="*/ 4888 w 38"/>
                <a:gd name="T7" fmla="*/ 4799 h 86"/>
                <a:gd name="T8" fmla="*/ 4888 w 38"/>
                <a:gd name="T9" fmla="*/ 12922 h 86"/>
                <a:gd name="T10" fmla="*/ 12783 w 38"/>
                <a:gd name="T11" fmla="*/ 12922 h 86"/>
                <a:gd name="T12" fmla="*/ 12783 w 38"/>
                <a:gd name="T13" fmla="*/ 17721 h 86"/>
                <a:gd name="T14" fmla="*/ 4888 w 38"/>
                <a:gd name="T15" fmla="*/ 17721 h 86"/>
                <a:gd name="T16" fmla="*/ 4888 w 38"/>
                <a:gd name="T17" fmla="*/ 27320 h 86"/>
                <a:gd name="T18" fmla="*/ 13911 w 38"/>
                <a:gd name="T19" fmla="*/ 27320 h 86"/>
                <a:gd name="T20" fmla="*/ 13911 w 38"/>
                <a:gd name="T21" fmla="*/ 31381 h 86"/>
                <a:gd name="T22" fmla="*/ 0 w 38"/>
                <a:gd name="T23" fmla="*/ 31381 h 86"/>
                <a:gd name="T24" fmla="*/ 0 w 38"/>
                <a:gd name="T25" fmla="*/ 0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8" h="86">
                  <a:moveTo>
                    <a:pt x="0" y="0"/>
                  </a:moveTo>
                  <a:lnTo>
                    <a:pt x="37" y="0"/>
                  </a:lnTo>
                  <a:lnTo>
                    <a:pt x="37" y="13"/>
                  </a:lnTo>
                  <a:lnTo>
                    <a:pt x="13" y="13"/>
                  </a:lnTo>
                  <a:lnTo>
                    <a:pt x="13" y="35"/>
                  </a:lnTo>
                  <a:lnTo>
                    <a:pt x="34" y="35"/>
                  </a:lnTo>
                  <a:lnTo>
                    <a:pt x="34" y="48"/>
                  </a:lnTo>
                  <a:lnTo>
                    <a:pt x="13" y="48"/>
                  </a:lnTo>
                  <a:lnTo>
                    <a:pt x="13" y="74"/>
                  </a:lnTo>
                  <a:lnTo>
                    <a:pt x="37" y="74"/>
                  </a:lnTo>
                  <a:lnTo>
                    <a:pt x="37" y="85"/>
                  </a:lnTo>
                  <a:lnTo>
                    <a:pt x="0" y="85"/>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4" name="Freeform 231">
              <a:extLst>
                <a:ext uri="{FF2B5EF4-FFF2-40B4-BE49-F238E27FC236}">
                  <a16:creationId xmlns:a16="http://schemas.microsoft.com/office/drawing/2014/main" id="{C561A6F0-4A59-4451-80AE-8BAE4CD5DB87}"/>
                </a:ext>
              </a:extLst>
            </p:cNvPr>
            <p:cNvSpPr>
              <a:spLocks noChangeArrowheads="1"/>
            </p:cNvSpPr>
            <p:nvPr/>
          </p:nvSpPr>
          <p:spPr bwMode="auto">
            <a:xfrm>
              <a:off x="5629275" y="4751388"/>
              <a:ext cx="19050" cy="33337"/>
            </a:xfrm>
            <a:custGeom>
              <a:avLst/>
              <a:gdLst>
                <a:gd name="T0" fmla="*/ 11289 w 54"/>
                <a:gd name="T1" fmla="*/ 14287 h 91"/>
                <a:gd name="T2" fmla="*/ 18697 w 54"/>
                <a:gd name="T3" fmla="*/ 14287 h 91"/>
                <a:gd name="T4" fmla="*/ 18697 w 54"/>
                <a:gd name="T5" fmla="*/ 30773 h 91"/>
                <a:gd name="T6" fmla="*/ 11994 w 54"/>
                <a:gd name="T7" fmla="*/ 32971 h 91"/>
                <a:gd name="T8" fmla="*/ 0 w 54"/>
                <a:gd name="T9" fmla="*/ 16485 h 91"/>
                <a:gd name="T10" fmla="*/ 11994 w 54"/>
                <a:gd name="T11" fmla="*/ 0 h 91"/>
                <a:gd name="T12" fmla="*/ 17639 w 54"/>
                <a:gd name="T13" fmla="*/ 733 h 91"/>
                <a:gd name="T14" fmla="*/ 17639 w 54"/>
                <a:gd name="T15" fmla="*/ 5495 h 91"/>
                <a:gd name="T16" fmla="*/ 11994 w 54"/>
                <a:gd name="T17" fmla="*/ 3663 h 91"/>
                <a:gd name="T18" fmla="*/ 4586 w 54"/>
                <a:gd name="T19" fmla="*/ 15386 h 91"/>
                <a:gd name="T20" fmla="*/ 11289 w 54"/>
                <a:gd name="T21" fmla="*/ 27109 h 91"/>
                <a:gd name="T22" fmla="*/ 14111 w 54"/>
                <a:gd name="T23" fmla="*/ 26010 h 91"/>
                <a:gd name="T24" fmla="*/ 14111 w 54"/>
                <a:gd name="T25" fmla="*/ 17218 h 91"/>
                <a:gd name="T26" fmla="*/ 10231 w 54"/>
                <a:gd name="T27" fmla="*/ 17218 h 91"/>
                <a:gd name="T28" fmla="*/ 10231 w 54"/>
                <a:gd name="T29" fmla="*/ 14287 h 91"/>
                <a:gd name="T30" fmla="*/ 11289 w 54"/>
                <a:gd name="T31" fmla="*/ 14287 h 9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4" h="91">
                  <a:moveTo>
                    <a:pt x="32" y="39"/>
                  </a:moveTo>
                  <a:lnTo>
                    <a:pt x="53" y="39"/>
                  </a:lnTo>
                  <a:lnTo>
                    <a:pt x="53" y="84"/>
                  </a:lnTo>
                  <a:cubicBezTo>
                    <a:pt x="50" y="87"/>
                    <a:pt x="42" y="90"/>
                    <a:pt x="34" y="90"/>
                  </a:cubicBezTo>
                  <a:cubicBezTo>
                    <a:pt x="13" y="90"/>
                    <a:pt x="0" y="72"/>
                    <a:pt x="0" y="45"/>
                  </a:cubicBezTo>
                  <a:cubicBezTo>
                    <a:pt x="0" y="19"/>
                    <a:pt x="10" y="0"/>
                    <a:pt x="34" y="0"/>
                  </a:cubicBezTo>
                  <a:cubicBezTo>
                    <a:pt x="42" y="0"/>
                    <a:pt x="48" y="2"/>
                    <a:pt x="50" y="2"/>
                  </a:cubicBezTo>
                  <a:lnTo>
                    <a:pt x="50" y="15"/>
                  </a:lnTo>
                  <a:cubicBezTo>
                    <a:pt x="45" y="13"/>
                    <a:pt x="40" y="10"/>
                    <a:pt x="34" y="10"/>
                  </a:cubicBezTo>
                  <a:cubicBezTo>
                    <a:pt x="21" y="10"/>
                    <a:pt x="13" y="24"/>
                    <a:pt x="13" y="42"/>
                  </a:cubicBezTo>
                  <a:cubicBezTo>
                    <a:pt x="13" y="61"/>
                    <a:pt x="21" y="74"/>
                    <a:pt x="32" y="74"/>
                  </a:cubicBezTo>
                  <a:cubicBezTo>
                    <a:pt x="34" y="74"/>
                    <a:pt x="37" y="74"/>
                    <a:pt x="40" y="71"/>
                  </a:cubicBezTo>
                  <a:lnTo>
                    <a:pt x="40" y="47"/>
                  </a:lnTo>
                  <a:lnTo>
                    <a:pt x="29" y="47"/>
                  </a:lnTo>
                  <a:lnTo>
                    <a:pt x="29" y="39"/>
                  </a:lnTo>
                  <a:lnTo>
                    <a:pt x="32" y="3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5" name="Freeform 232">
              <a:extLst>
                <a:ext uri="{FF2B5EF4-FFF2-40B4-BE49-F238E27FC236}">
                  <a16:creationId xmlns:a16="http://schemas.microsoft.com/office/drawing/2014/main" id="{2862B61E-A447-4E3C-901C-B77E534DC817}"/>
                </a:ext>
              </a:extLst>
            </p:cNvPr>
            <p:cNvSpPr>
              <a:spLocks noChangeArrowheads="1"/>
            </p:cNvSpPr>
            <p:nvPr/>
          </p:nvSpPr>
          <p:spPr bwMode="auto">
            <a:xfrm>
              <a:off x="5653088" y="4752975"/>
              <a:ext cx="4762" cy="31750"/>
            </a:xfrm>
            <a:custGeom>
              <a:avLst/>
              <a:gdLst>
                <a:gd name="T0" fmla="*/ 2381 w 14"/>
                <a:gd name="T1" fmla="*/ 31381 h 86"/>
                <a:gd name="T2" fmla="*/ 0 w 14"/>
                <a:gd name="T3" fmla="*/ 31381 h 86"/>
                <a:gd name="T4" fmla="*/ 0 w 14"/>
                <a:gd name="T5" fmla="*/ 0 h 86"/>
                <a:gd name="T6" fmla="*/ 4422 w 14"/>
                <a:gd name="T7" fmla="*/ 0 h 86"/>
                <a:gd name="T8" fmla="*/ 4422 w 14"/>
                <a:gd name="T9" fmla="*/ 31381 h 86"/>
                <a:gd name="T10" fmla="*/ 2381 w 14"/>
                <a:gd name="T11" fmla="*/ 31381 h 8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 h="86">
                  <a:moveTo>
                    <a:pt x="7" y="85"/>
                  </a:moveTo>
                  <a:lnTo>
                    <a:pt x="0" y="85"/>
                  </a:lnTo>
                  <a:lnTo>
                    <a:pt x="0" y="0"/>
                  </a:lnTo>
                  <a:lnTo>
                    <a:pt x="13" y="0"/>
                  </a:lnTo>
                  <a:lnTo>
                    <a:pt x="13" y="85"/>
                  </a:lnTo>
                  <a:lnTo>
                    <a:pt x="7" y="8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6" name="Freeform 233">
              <a:extLst>
                <a:ext uri="{FF2B5EF4-FFF2-40B4-BE49-F238E27FC236}">
                  <a16:creationId xmlns:a16="http://schemas.microsoft.com/office/drawing/2014/main" id="{7CB4DAE7-3F21-4C61-8AFA-997DEAB00B70}"/>
                </a:ext>
              </a:extLst>
            </p:cNvPr>
            <p:cNvSpPr>
              <a:spLocks noChangeArrowheads="1"/>
            </p:cNvSpPr>
            <p:nvPr/>
          </p:nvSpPr>
          <p:spPr bwMode="auto">
            <a:xfrm>
              <a:off x="5661025" y="4752975"/>
              <a:ext cx="20638" cy="33338"/>
            </a:xfrm>
            <a:custGeom>
              <a:avLst/>
              <a:gdLst>
                <a:gd name="T0" fmla="*/ 20276 w 57"/>
                <a:gd name="T1" fmla="*/ 16486 h 91"/>
                <a:gd name="T2" fmla="*/ 10500 w 57"/>
                <a:gd name="T3" fmla="*/ 32972 h 91"/>
                <a:gd name="T4" fmla="*/ 1086 w 57"/>
                <a:gd name="T5" fmla="*/ 16486 h 91"/>
                <a:gd name="T6" fmla="*/ 10500 w 57"/>
                <a:gd name="T7" fmla="*/ 0 h 91"/>
                <a:gd name="T8" fmla="*/ 20276 w 57"/>
                <a:gd name="T9" fmla="*/ 16486 h 91"/>
                <a:gd name="T10" fmla="*/ 15569 w 57"/>
                <a:gd name="T11" fmla="*/ 15753 h 91"/>
                <a:gd name="T12" fmla="*/ 10500 w 57"/>
                <a:gd name="T13" fmla="*/ 4030 h 91"/>
                <a:gd name="T14" fmla="*/ 5793 w 57"/>
                <a:gd name="T15" fmla="*/ 15753 h 91"/>
                <a:gd name="T16" fmla="*/ 10500 w 57"/>
                <a:gd name="T17" fmla="*/ 27110 h 91"/>
                <a:gd name="T18" fmla="*/ 15569 w 57"/>
                <a:gd name="T19" fmla="*/ 15753 h 9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 h="91">
                  <a:moveTo>
                    <a:pt x="56" y="45"/>
                  </a:moveTo>
                  <a:cubicBezTo>
                    <a:pt x="56" y="77"/>
                    <a:pt x="43" y="90"/>
                    <a:pt x="29" y="90"/>
                  </a:cubicBezTo>
                  <a:cubicBezTo>
                    <a:pt x="16" y="90"/>
                    <a:pt x="3" y="77"/>
                    <a:pt x="3" y="45"/>
                  </a:cubicBezTo>
                  <a:cubicBezTo>
                    <a:pt x="0" y="13"/>
                    <a:pt x="13" y="0"/>
                    <a:pt x="29" y="0"/>
                  </a:cubicBezTo>
                  <a:cubicBezTo>
                    <a:pt x="43" y="0"/>
                    <a:pt x="56" y="13"/>
                    <a:pt x="56" y="45"/>
                  </a:cubicBezTo>
                  <a:close/>
                  <a:moveTo>
                    <a:pt x="43" y="43"/>
                  </a:moveTo>
                  <a:cubicBezTo>
                    <a:pt x="43" y="20"/>
                    <a:pt x="37" y="11"/>
                    <a:pt x="29" y="11"/>
                  </a:cubicBezTo>
                  <a:cubicBezTo>
                    <a:pt x="21" y="11"/>
                    <a:pt x="16" y="19"/>
                    <a:pt x="16" y="43"/>
                  </a:cubicBezTo>
                  <a:cubicBezTo>
                    <a:pt x="13" y="66"/>
                    <a:pt x="21" y="74"/>
                    <a:pt x="29" y="74"/>
                  </a:cubicBezTo>
                  <a:cubicBezTo>
                    <a:pt x="37" y="74"/>
                    <a:pt x="43" y="67"/>
                    <a:pt x="43" y="4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7" name="Freeform 234">
              <a:extLst>
                <a:ext uri="{FF2B5EF4-FFF2-40B4-BE49-F238E27FC236}">
                  <a16:creationId xmlns:a16="http://schemas.microsoft.com/office/drawing/2014/main" id="{08AA7D67-DFF4-49AE-BFE7-40CB33236299}"/>
                </a:ext>
              </a:extLst>
            </p:cNvPr>
            <p:cNvSpPr>
              <a:spLocks noChangeArrowheads="1"/>
            </p:cNvSpPr>
            <p:nvPr/>
          </p:nvSpPr>
          <p:spPr bwMode="auto">
            <a:xfrm>
              <a:off x="5683250" y="4752975"/>
              <a:ext cx="19050" cy="31750"/>
            </a:xfrm>
            <a:custGeom>
              <a:avLst/>
              <a:gdLst>
                <a:gd name="T0" fmla="*/ 0 w 51"/>
                <a:gd name="T1" fmla="*/ 0 h 86"/>
                <a:gd name="T2" fmla="*/ 5976 w 51"/>
                <a:gd name="T3" fmla="*/ 0 h 86"/>
                <a:gd name="T4" fmla="*/ 14941 w 51"/>
                <a:gd name="T5" fmla="*/ 24366 h 86"/>
                <a:gd name="T6" fmla="*/ 14941 w 51"/>
                <a:gd name="T7" fmla="*/ 24366 h 86"/>
                <a:gd name="T8" fmla="*/ 14941 w 51"/>
                <a:gd name="T9" fmla="*/ 0 h 86"/>
                <a:gd name="T10" fmla="*/ 18676 w 51"/>
                <a:gd name="T11" fmla="*/ 0 h 86"/>
                <a:gd name="T12" fmla="*/ 18676 w 51"/>
                <a:gd name="T13" fmla="*/ 31381 h 86"/>
                <a:gd name="T14" fmla="*/ 12700 w 51"/>
                <a:gd name="T15" fmla="*/ 31381 h 86"/>
                <a:gd name="T16" fmla="*/ 4856 w 51"/>
                <a:gd name="T17" fmla="*/ 7015 h 86"/>
                <a:gd name="T18" fmla="*/ 4856 w 51"/>
                <a:gd name="T19" fmla="*/ 7015 h 86"/>
                <a:gd name="T20" fmla="*/ 4856 w 51"/>
                <a:gd name="T21" fmla="*/ 31381 h 86"/>
                <a:gd name="T22" fmla="*/ 0 w 51"/>
                <a:gd name="T23" fmla="*/ 31381 h 86"/>
                <a:gd name="T24" fmla="*/ 0 w 51"/>
                <a:gd name="T25" fmla="*/ 0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51" h="86">
                  <a:moveTo>
                    <a:pt x="0" y="0"/>
                  </a:moveTo>
                  <a:lnTo>
                    <a:pt x="16" y="0"/>
                  </a:lnTo>
                  <a:lnTo>
                    <a:pt x="40" y="66"/>
                  </a:lnTo>
                  <a:lnTo>
                    <a:pt x="40" y="0"/>
                  </a:lnTo>
                  <a:lnTo>
                    <a:pt x="50" y="0"/>
                  </a:lnTo>
                  <a:lnTo>
                    <a:pt x="50" y="85"/>
                  </a:lnTo>
                  <a:lnTo>
                    <a:pt x="34" y="85"/>
                  </a:lnTo>
                  <a:lnTo>
                    <a:pt x="13" y="19"/>
                  </a:lnTo>
                  <a:lnTo>
                    <a:pt x="13" y="85"/>
                  </a:lnTo>
                  <a:lnTo>
                    <a:pt x="0" y="85"/>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8" name="Freeform 235">
              <a:extLst>
                <a:ext uri="{FF2B5EF4-FFF2-40B4-BE49-F238E27FC236}">
                  <a16:creationId xmlns:a16="http://schemas.microsoft.com/office/drawing/2014/main" id="{3C32348F-96D8-4DED-8AE5-7F78DE2B7888}"/>
                </a:ext>
              </a:extLst>
            </p:cNvPr>
            <p:cNvSpPr>
              <a:spLocks noChangeArrowheads="1"/>
            </p:cNvSpPr>
            <p:nvPr/>
          </p:nvSpPr>
          <p:spPr bwMode="auto">
            <a:xfrm>
              <a:off x="5703888" y="4754563"/>
              <a:ext cx="22225" cy="31750"/>
            </a:xfrm>
            <a:custGeom>
              <a:avLst/>
              <a:gdLst>
                <a:gd name="T0" fmla="*/ 15928 w 60"/>
                <a:gd name="T1" fmla="*/ 23259 h 86"/>
                <a:gd name="T2" fmla="*/ 7038 w 60"/>
                <a:gd name="T3" fmla="*/ 23259 h 86"/>
                <a:gd name="T4" fmla="*/ 5186 w 60"/>
                <a:gd name="T5" fmla="*/ 31381 h 86"/>
                <a:gd name="T6" fmla="*/ 0 w 60"/>
                <a:gd name="T7" fmla="*/ 31381 h 86"/>
                <a:gd name="T8" fmla="*/ 8890 w 60"/>
                <a:gd name="T9" fmla="*/ 0 h 86"/>
                <a:gd name="T10" fmla="*/ 13705 w 60"/>
                <a:gd name="T11" fmla="*/ 0 h 86"/>
                <a:gd name="T12" fmla="*/ 21855 w 60"/>
                <a:gd name="T13" fmla="*/ 31381 h 86"/>
                <a:gd name="T14" fmla="*/ 16669 w 60"/>
                <a:gd name="T15" fmla="*/ 31381 h 86"/>
                <a:gd name="T16" fmla="*/ 15928 w 60"/>
                <a:gd name="T17" fmla="*/ 23259 h 86"/>
                <a:gd name="T18" fmla="*/ 14817 w 60"/>
                <a:gd name="T19" fmla="*/ 18459 h 86"/>
                <a:gd name="T20" fmla="*/ 11853 w 60"/>
                <a:gd name="T21" fmla="*/ 3692 h 86"/>
                <a:gd name="T22" fmla="*/ 11853 w 60"/>
                <a:gd name="T23" fmla="*/ 3692 h 86"/>
                <a:gd name="T24" fmla="*/ 8149 w 60"/>
                <a:gd name="T25" fmla="*/ 18459 h 86"/>
                <a:gd name="T26" fmla="*/ 14817 w 60"/>
                <a:gd name="T27" fmla="*/ 18459 h 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0" h="86">
                  <a:moveTo>
                    <a:pt x="43" y="63"/>
                  </a:moveTo>
                  <a:lnTo>
                    <a:pt x="19" y="63"/>
                  </a:lnTo>
                  <a:lnTo>
                    <a:pt x="14" y="85"/>
                  </a:lnTo>
                  <a:lnTo>
                    <a:pt x="0" y="85"/>
                  </a:lnTo>
                  <a:lnTo>
                    <a:pt x="24" y="0"/>
                  </a:lnTo>
                  <a:lnTo>
                    <a:pt x="37" y="0"/>
                  </a:lnTo>
                  <a:lnTo>
                    <a:pt x="59" y="85"/>
                  </a:lnTo>
                  <a:lnTo>
                    <a:pt x="45" y="85"/>
                  </a:lnTo>
                  <a:lnTo>
                    <a:pt x="43" y="63"/>
                  </a:lnTo>
                  <a:close/>
                  <a:moveTo>
                    <a:pt x="40" y="50"/>
                  </a:moveTo>
                  <a:lnTo>
                    <a:pt x="32" y="10"/>
                  </a:lnTo>
                  <a:lnTo>
                    <a:pt x="22" y="50"/>
                  </a:lnTo>
                  <a:lnTo>
                    <a:pt x="40" y="5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49" name="Freeform 236">
              <a:extLst>
                <a:ext uri="{FF2B5EF4-FFF2-40B4-BE49-F238E27FC236}">
                  <a16:creationId xmlns:a16="http://schemas.microsoft.com/office/drawing/2014/main" id="{CEA1A4BD-57C4-4A20-BCD7-1228417D2E82}"/>
                </a:ext>
              </a:extLst>
            </p:cNvPr>
            <p:cNvSpPr>
              <a:spLocks noChangeArrowheads="1"/>
            </p:cNvSpPr>
            <p:nvPr/>
          </p:nvSpPr>
          <p:spPr bwMode="auto">
            <a:xfrm>
              <a:off x="5726113" y="4752975"/>
              <a:ext cx="12700" cy="31750"/>
            </a:xfrm>
            <a:custGeom>
              <a:avLst/>
              <a:gdLst>
                <a:gd name="T0" fmla="*/ 0 w 35"/>
                <a:gd name="T1" fmla="*/ 0 h 86"/>
                <a:gd name="T2" fmla="*/ 4717 w 35"/>
                <a:gd name="T3" fmla="*/ 0 h 86"/>
                <a:gd name="T4" fmla="*/ 4717 w 35"/>
                <a:gd name="T5" fmla="*/ 27320 h 86"/>
                <a:gd name="T6" fmla="*/ 12337 w 35"/>
                <a:gd name="T7" fmla="*/ 27320 h 86"/>
                <a:gd name="T8" fmla="*/ 12337 w 35"/>
                <a:gd name="T9" fmla="*/ 31381 h 86"/>
                <a:gd name="T10" fmla="*/ 0 w 35"/>
                <a:gd name="T11" fmla="*/ 31381 h 86"/>
                <a:gd name="T12" fmla="*/ 0 w 35"/>
                <a:gd name="T13" fmla="*/ 0 h 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 h="86">
                  <a:moveTo>
                    <a:pt x="0" y="0"/>
                  </a:moveTo>
                  <a:lnTo>
                    <a:pt x="13" y="0"/>
                  </a:lnTo>
                  <a:lnTo>
                    <a:pt x="13" y="74"/>
                  </a:lnTo>
                  <a:lnTo>
                    <a:pt x="34" y="74"/>
                  </a:lnTo>
                  <a:lnTo>
                    <a:pt x="34" y="85"/>
                  </a:lnTo>
                  <a:lnTo>
                    <a:pt x="0" y="85"/>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0" name="Freeform 237">
              <a:extLst>
                <a:ext uri="{FF2B5EF4-FFF2-40B4-BE49-F238E27FC236}">
                  <a16:creationId xmlns:a16="http://schemas.microsoft.com/office/drawing/2014/main" id="{DDB354BE-30FF-479F-A112-066E38F73B91}"/>
                </a:ext>
              </a:extLst>
            </p:cNvPr>
            <p:cNvSpPr>
              <a:spLocks noChangeArrowheads="1"/>
            </p:cNvSpPr>
            <p:nvPr/>
          </p:nvSpPr>
          <p:spPr bwMode="auto">
            <a:xfrm>
              <a:off x="5748338" y="4752975"/>
              <a:ext cx="15875" cy="31750"/>
            </a:xfrm>
            <a:custGeom>
              <a:avLst/>
              <a:gdLst>
                <a:gd name="T0" fmla="*/ 1108 w 43"/>
                <a:gd name="T1" fmla="*/ 0 h 89"/>
                <a:gd name="T2" fmla="*/ 7753 w 43"/>
                <a:gd name="T3" fmla="*/ 0 h 89"/>
                <a:gd name="T4" fmla="*/ 15506 w 43"/>
                <a:gd name="T5" fmla="*/ 9632 h 89"/>
                <a:gd name="T6" fmla="*/ 7753 w 43"/>
                <a:gd name="T7" fmla="*/ 18907 h 89"/>
                <a:gd name="T8" fmla="*/ 4799 w 43"/>
                <a:gd name="T9" fmla="*/ 18907 h 89"/>
                <a:gd name="T10" fmla="*/ 4799 w 43"/>
                <a:gd name="T11" fmla="*/ 31393 h 89"/>
                <a:gd name="T12" fmla="*/ 0 w 43"/>
                <a:gd name="T13" fmla="*/ 31393 h 89"/>
                <a:gd name="T14" fmla="*/ 0 w 43"/>
                <a:gd name="T15" fmla="*/ 0 h 89"/>
                <a:gd name="T16" fmla="*/ 1108 w 43"/>
                <a:gd name="T17" fmla="*/ 0 h 89"/>
                <a:gd name="T18" fmla="*/ 7753 w 43"/>
                <a:gd name="T19" fmla="*/ 14270 h 89"/>
                <a:gd name="T20" fmla="*/ 11814 w 43"/>
                <a:gd name="T21" fmla="*/ 9632 h 89"/>
                <a:gd name="T22" fmla="*/ 7753 w 43"/>
                <a:gd name="T23" fmla="*/ 4638 h 89"/>
                <a:gd name="T24" fmla="*/ 5907 w 43"/>
                <a:gd name="T25" fmla="*/ 4638 h 89"/>
                <a:gd name="T26" fmla="*/ 5907 w 43"/>
                <a:gd name="T27" fmla="*/ 15340 h 89"/>
                <a:gd name="T28" fmla="*/ 7753 w 43"/>
                <a:gd name="T29" fmla="*/ 15340 h 89"/>
                <a:gd name="T30" fmla="*/ 7753 w 43"/>
                <a:gd name="T31" fmla="*/ 14270 h 8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3" h="89">
                  <a:moveTo>
                    <a:pt x="3" y="0"/>
                  </a:moveTo>
                  <a:lnTo>
                    <a:pt x="21" y="0"/>
                  </a:lnTo>
                  <a:cubicBezTo>
                    <a:pt x="34" y="0"/>
                    <a:pt x="42" y="11"/>
                    <a:pt x="42" y="27"/>
                  </a:cubicBezTo>
                  <a:cubicBezTo>
                    <a:pt x="42" y="43"/>
                    <a:pt x="34" y="53"/>
                    <a:pt x="21" y="53"/>
                  </a:cubicBezTo>
                  <a:lnTo>
                    <a:pt x="13" y="53"/>
                  </a:lnTo>
                  <a:lnTo>
                    <a:pt x="13" y="88"/>
                  </a:lnTo>
                  <a:lnTo>
                    <a:pt x="0" y="88"/>
                  </a:lnTo>
                  <a:lnTo>
                    <a:pt x="0" y="0"/>
                  </a:lnTo>
                  <a:lnTo>
                    <a:pt x="3" y="0"/>
                  </a:lnTo>
                  <a:close/>
                  <a:moveTo>
                    <a:pt x="21" y="40"/>
                  </a:moveTo>
                  <a:cubicBezTo>
                    <a:pt x="29" y="40"/>
                    <a:pt x="32" y="35"/>
                    <a:pt x="32" y="27"/>
                  </a:cubicBezTo>
                  <a:cubicBezTo>
                    <a:pt x="32" y="16"/>
                    <a:pt x="29" y="13"/>
                    <a:pt x="21" y="13"/>
                  </a:cubicBezTo>
                  <a:lnTo>
                    <a:pt x="16" y="13"/>
                  </a:lnTo>
                  <a:lnTo>
                    <a:pt x="16" y="43"/>
                  </a:lnTo>
                  <a:lnTo>
                    <a:pt x="21" y="43"/>
                  </a:lnTo>
                  <a:lnTo>
                    <a:pt x="21" y="4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1" name="Freeform 238">
              <a:extLst>
                <a:ext uri="{FF2B5EF4-FFF2-40B4-BE49-F238E27FC236}">
                  <a16:creationId xmlns:a16="http://schemas.microsoft.com/office/drawing/2014/main" id="{8C85911D-A4EA-4C1F-8580-15B8A9692895}"/>
                </a:ext>
              </a:extLst>
            </p:cNvPr>
            <p:cNvSpPr>
              <a:spLocks noChangeArrowheads="1"/>
            </p:cNvSpPr>
            <p:nvPr/>
          </p:nvSpPr>
          <p:spPr bwMode="auto">
            <a:xfrm>
              <a:off x="5762625" y="4754563"/>
              <a:ext cx="20638" cy="31750"/>
            </a:xfrm>
            <a:custGeom>
              <a:avLst/>
              <a:gdLst>
                <a:gd name="T0" fmla="*/ 14691 w 59"/>
                <a:gd name="T1" fmla="*/ 23259 h 86"/>
                <a:gd name="T2" fmla="*/ 6296 w 59"/>
                <a:gd name="T3" fmla="*/ 23259 h 86"/>
                <a:gd name="T4" fmla="*/ 4547 w 59"/>
                <a:gd name="T5" fmla="*/ 31381 h 86"/>
                <a:gd name="T6" fmla="*/ 0 w 59"/>
                <a:gd name="T7" fmla="*/ 31381 h 86"/>
                <a:gd name="T8" fmla="*/ 8395 w 59"/>
                <a:gd name="T9" fmla="*/ 0 h 86"/>
                <a:gd name="T10" fmla="*/ 12942 w 59"/>
                <a:gd name="T11" fmla="*/ 0 h 86"/>
                <a:gd name="T12" fmla="*/ 20288 w 59"/>
                <a:gd name="T13" fmla="*/ 31381 h 86"/>
                <a:gd name="T14" fmla="*/ 15741 w 59"/>
                <a:gd name="T15" fmla="*/ 31381 h 86"/>
                <a:gd name="T16" fmla="*/ 14691 w 59"/>
                <a:gd name="T17" fmla="*/ 23259 h 86"/>
                <a:gd name="T18" fmla="*/ 13992 w 59"/>
                <a:gd name="T19" fmla="*/ 18459 h 86"/>
                <a:gd name="T20" fmla="*/ 11193 w 59"/>
                <a:gd name="T21" fmla="*/ 3692 h 86"/>
                <a:gd name="T22" fmla="*/ 11193 w 59"/>
                <a:gd name="T23" fmla="*/ 3692 h 86"/>
                <a:gd name="T24" fmla="*/ 7346 w 59"/>
                <a:gd name="T25" fmla="*/ 18459 h 86"/>
                <a:gd name="T26" fmla="*/ 13992 w 59"/>
                <a:gd name="T27" fmla="*/ 18459 h 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86">
                  <a:moveTo>
                    <a:pt x="42" y="63"/>
                  </a:moveTo>
                  <a:lnTo>
                    <a:pt x="18" y="63"/>
                  </a:lnTo>
                  <a:lnTo>
                    <a:pt x="13" y="85"/>
                  </a:lnTo>
                  <a:lnTo>
                    <a:pt x="0" y="85"/>
                  </a:lnTo>
                  <a:lnTo>
                    <a:pt x="24" y="0"/>
                  </a:lnTo>
                  <a:lnTo>
                    <a:pt x="37" y="0"/>
                  </a:lnTo>
                  <a:lnTo>
                    <a:pt x="58" y="85"/>
                  </a:lnTo>
                  <a:lnTo>
                    <a:pt x="45" y="85"/>
                  </a:lnTo>
                  <a:lnTo>
                    <a:pt x="42" y="63"/>
                  </a:lnTo>
                  <a:close/>
                  <a:moveTo>
                    <a:pt x="40" y="50"/>
                  </a:moveTo>
                  <a:lnTo>
                    <a:pt x="32" y="10"/>
                  </a:lnTo>
                  <a:lnTo>
                    <a:pt x="21" y="50"/>
                  </a:lnTo>
                  <a:lnTo>
                    <a:pt x="40" y="5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2" name="Freeform 239">
              <a:extLst>
                <a:ext uri="{FF2B5EF4-FFF2-40B4-BE49-F238E27FC236}">
                  <a16:creationId xmlns:a16="http://schemas.microsoft.com/office/drawing/2014/main" id="{952E1ABF-5097-428D-ADBF-41E6EA7270B1}"/>
                </a:ext>
              </a:extLst>
            </p:cNvPr>
            <p:cNvSpPr>
              <a:spLocks noChangeArrowheads="1"/>
            </p:cNvSpPr>
            <p:nvPr/>
          </p:nvSpPr>
          <p:spPr bwMode="auto">
            <a:xfrm>
              <a:off x="5784850" y="4752975"/>
              <a:ext cx="17463" cy="31750"/>
            </a:xfrm>
            <a:custGeom>
              <a:avLst/>
              <a:gdLst>
                <a:gd name="T0" fmla="*/ 1069 w 49"/>
                <a:gd name="T1" fmla="*/ 0 h 89"/>
                <a:gd name="T2" fmla="*/ 8553 w 49"/>
                <a:gd name="T3" fmla="*/ 0 h 89"/>
                <a:gd name="T4" fmla="*/ 16394 w 49"/>
                <a:gd name="T5" fmla="*/ 8562 h 89"/>
                <a:gd name="T6" fmla="*/ 11404 w 49"/>
                <a:gd name="T7" fmla="*/ 16053 h 89"/>
                <a:gd name="T8" fmla="*/ 11404 w 49"/>
                <a:gd name="T9" fmla="*/ 16053 h 89"/>
                <a:gd name="T10" fmla="*/ 14256 w 49"/>
                <a:gd name="T11" fmla="*/ 19978 h 89"/>
                <a:gd name="T12" fmla="*/ 17107 w 49"/>
                <a:gd name="T13" fmla="*/ 31393 h 89"/>
                <a:gd name="T14" fmla="*/ 12474 w 49"/>
                <a:gd name="T15" fmla="*/ 31393 h 89"/>
                <a:gd name="T16" fmla="*/ 9622 w 49"/>
                <a:gd name="T17" fmla="*/ 20691 h 89"/>
                <a:gd name="T18" fmla="*/ 5702 w 49"/>
                <a:gd name="T19" fmla="*/ 18194 h 89"/>
                <a:gd name="T20" fmla="*/ 4989 w 49"/>
                <a:gd name="T21" fmla="*/ 18194 h 89"/>
                <a:gd name="T22" fmla="*/ 4989 w 49"/>
                <a:gd name="T23" fmla="*/ 31393 h 89"/>
                <a:gd name="T24" fmla="*/ 0 w 49"/>
                <a:gd name="T25" fmla="*/ 31393 h 89"/>
                <a:gd name="T26" fmla="*/ 0 w 49"/>
                <a:gd name="T27" fmla="*/ 0 h 89"/>
                <a:gd name="T28" fmla="*/ 1069 w 49"/>
                <a:gd name="T29" fmla="*/ 0 h 89"/>
                <a:gd name="T30" fmla="*/ 6771 w 49"/>
                <a:gd name="T31" fmla="*/ 13199 h 89"/>
                <a:gd name="T32" fmla="*/ 10692 w 49"/>
                <a:gd name="T33" fmla="*/ 8562 h 89"/>
                <a:gd name="T34" fmla="*/ 6771 w 49"/>
                <a:gd name="T35" fmla="*/ 3924 h 89"/>
                <a:gd name="T36" fmla="*/ 4989 w 49"/>
                <a:gd name="T37" fmla="*/ 3924 h 89"/>
                <a:gd name="T38" fmla="*/ 4989 w 49"/>
                <a:gd name="T39" fmla="*/ 13199 h 89"/>
                <a:gd name="T40" fmla="*/ 6771 w 49"/>
                <a:gd name="T41" fmla="*/ 13199 h 8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9" h="89">
                  <a:moveTo>
                    <a:pt x="3" y="0"/>
                  </a:moveTo>
                  <a:lnTo>
                    <a:pt x="24" y="0"/>
                  </a:lnTo>
                  <a:cubicBezTo>
                    <a:pt x="38" y="0"/>
                    <a:pt x="46" y="8"/>
                    <a:pt x="46" y="24"/>
                  </a:cubicBezTo>
                  <a:cubicBezTo>
                    <a:pt x="46" y="35"/>
                    <a:pt x="40" y="43"/>
                    <a:pt x="32" y="45"/>
                  </a:cubicBezTo>
                  <a:cubicBezTo>
                    <a:pt x="35" y="45"/>
                    <a:pt x="38" y="48"/>
                    <a:pt x="40" y="56"/>
                  </a:cubicBezTo>
                  <a:lnTo>
                    <a:pt x="48" y="88"/>
                  </a:lnTo>
                  <a:lnTo>
                    <a:pt x="35" y="88"/>
                  </a:lnTo>
                  <a:lnTo>
                    <a:pt x="27" y="58"/>
                  </a:lnTo>
                  <a:cubicBezTo>
                    <a:pt x="24" y="51"/>
                    <a:pt x="22" y="51"/>
                    <a:pt x="16" y="51"/>
                  </a:cubicBezTo>
                  <a:lnTo>
                    <a:pt x="14" y="51"/>
                  </a:lnTo>
                  <a:lnTo>
                    <a:pt x="14" y="88"/>
                  </a:lnTo>
                  <a:lnTo>
                    <a:pt x="0" y="88"/>
                  </a:lnTo>
                  <a:lnTo>
                    <a:pt x="0" y="0"/>
                  </a:lnTo>
                  <a:lnTo>
                    <a:pt x="3" y="0"/>
                  </a:lnTo>
                  <a:close/>
                  <a:moveTo>
                    <a:pt x="19" y="37"/>
                  </a:moveTo>
                  <a:cubicBezTo>
                    <a:pt x="27" y="37"/>
                    <a:pt x="30" y="32"/>
                    <a:pt x="30" y="24"/>
                  </a:cubicBezTo>
                  <a:cubicBezTo>
                    <a:pt x="30" y="13"/>
                    <a:pt x="24" y="11"/>
                    <a:pt x="19" y="11"/>
                  </a:cubicBezTo>
                  <a:lnTo>
                    <a:pt x="14" y="11"/>
                  </a:lnTo>
                  <a:lnTo>
                    <a:pt x="14" y="37"/>
                  </a:lnTo>
                  <a:lnTo>
                    <a:pt x="19" y="3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3" name="Freeform 240">
              <a:extLst>
                <a:ext uri="{FF2B5EF4-FFF2-40B4-BE49-F238E27FC236}">
                  <a16:creationId xmlns:a16="http://schemas.microsoft.com/office/drawing/2014/main" id="{7D99B20D-A744-4F2A-AA25-68D28AD67C9F}"/>
                </a:ext>
              </a:extLst>
            </p:cNvPr>
            <p:cNvSpPr>
              <a:spLocks noChangeArrowheads="1"/>
            </p:cNvSpPr>
            <p:nvPr/>
          </p:nvSpPr>
          <p:spPr bwMode="auto">
            <a:xfrm>
              <a:off x="5802313" y="4754563"/>
              <a:ext cx="20637" cy="31750"/>
            </a:xfrm>
            <a:custGeom>
              <a:avLst/>
              <a:gdLst>
                <a:gd name="T0" fmla="*/ 15041 w 59"/>
                <a:gd name="T1" fmla="*/ 23259 h 86"/>
                <a:gd name="T2" fmla="*/ 6646 w 59"/>
                <a:gd name="T3" fmla="*/ 23259 h 86"/>
                <a:gd name="T4" fmla="*/ 4547 w 59"/>
                <a:gd name="T5" fmla="*/ 31381 h 86"/>
                <a:gd name="T6" fmla="*/ 0 w 59"/>
                <a:gd name="T7" fmla="*/ 31381 h 86"/>
                <a:gd name="T8" fmla="*/ 8395 w 59"/>
                <a:gd name="T9" fmla="*/ 0 h 86"/>
                <a:gd name="T10" fmla="*/ 12942 w 59"/>
                <a:gd name="T11" fmla="*/ 0 h 86"/>
                <a:gd name="T12" fmla="*/ 20287 w 59"/>
                <a:gd name="T13" fmla="*/ 31381 h 86"/>
                <a:gd name="T14" fmla="*/ 15740 w 59"/>
                <a:gd name="T15" fmla="*/ 31381 h 86"/>
                <a:gd name="T16" fmla="*/ 15041 w 59"/>
                <a:gd name="T17" fmla="*/ 23259 h 86"/>
                <a:gd name="T18" fmla="*/ 13991 w 59"/>
                <a:gd name="T19" fmla="*/ 18459 h 86"/>
                <a:gd name="T20" fmla="*/ 11193 w 59"/>
                <a:gd name="T21" fmla="*/ 3692 h 86"/>
                <a:gd name="T22" fmla="*/ 11193 w 59"/>
                <a:gd name="T23" fmla="*/ 3692 h 86"/>
                <a:gd name="T24" fmla="*/ 7345 w 59"/>
                <a:gd name="T25" fmla="*/ 18459 h 86"/>
                <a:gd name="T26" fmla="*/ 13991 w 59"/>
                <a:gd name="T27" fmla="*/ 18459 h 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86">
                  <a:moveTo>
                    <a:pt x="43" y="63"/>
                  </a:moveTo>
                  <a:lnTo>
                    <a:pt x="19" y="63"/>
                  </a:lnTo>
                  <a:lnTo>
                    <a:pt x="13" y="85"/>
                  </a:lnTo>
                  <a:lnTo>
                    <a:pt x="0" y="85"/>
                  </a:lnTo>
                  <a:lnTo>
                    <a:pt x="24" y="0"/>
                  </a:lnTo>
                  <a:lnTo>
                    <a:pt x="37" y="0"/>
                  </a:lnTo>
                  <a:lnTo>
                    <a:pt x="58" y="85"/>
                  </a:lnTo>
                  <a:lnTo>
                    <a:pt x="45" y="85"/>
                  </a:lnTo>
                  <a:lnTo>
                    <a:pt x="43" y="63"/>
                  </a:lnTo>
                  <a:close/>
                  <a:moveTo>
                    <a:pt x="40" y="50"/>
                  </a:moveTo>
                  <a:lnTo>
                    <a:pt x="32" y="10"/>
                  </a:lnTo>
                  <a:lnTo>
                    <a:pt x="21" y="50"/>
                  </a:lnTo>
                  <a:lnTo>
                    <a:pt x="40" y="5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4" name="Freeform 241">
              <a:extLst>
                <a:ext uri="{FF2B5EF4-FFF2-40B4-BE49-F238E27FC236}">
                  <a16:creationId xmlns:a16="http://schemas.microsoft.com/office/drawing/2014/main" id="{E0F238EB-1C11-4CF0-A671-B938C6567CAE}"/>
                </a:ext>
              </a:extLst>
            </p:cNvPr>
            <p:cNvSpPr>
              <a:spLocks noChangeArrowheads="1"/>
            </p:cNvSpPr>
            <p:nvPr/>
          </p:nvSpPr>
          <p:spPr bwMode="auto">
            <a:xfrm>
              <a:off x="5834063" y="4752975"/>
              <a:ext cx="12700" cy="31750"/>
            </a:xfrm>
            <a:custGeom>
              <a:avLst/>
              <a:gdLst>
                <a:gd name="T0" fmla="*/ 0 w 35"/>
                <a:gd name="T1" fmla="*/ 0 h 86"/>
                <a:gd name="T2" fmla="*/ 4717 w 35"/>
                <a:gd name="T3" fmla="*/ 0 h 86"/>
                <a:gd name="T4" fmla="*/ 4717 w 35"/>
                <a:gd name="T5" fmla="*/ 27320 h 86"/>
                <a:gd name="T6" fmla="*/ 12337 w 35"/>
                <a:gd name="T7" fmla="*/ 27320 h 86"/>
                <a:gd name="T8" fmla="*/ 12337 w 35"/>
                <a:gd name="T9" fmla="*/ 31381 h 86"/>
                <a:gd name="T10" fmla="*/ 0 w 35"/>
                <a:gd name="T11" fmla="*/ 31381 h 86"/>
                <a:gd name="T12" fmla="*/ 0 w 35"/>
                <a:gd name="T13" fmla="*/ 0 h 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 h="86">
                  <a:moveTo>
                    <a:pt x="0" y="0"/>
                  </a:moveTo>
                  <a:lnTo>
                    <a:pt x="13" y="0"/>
                  </a:lnTo>
                  <a:lnTo>
                    <a:pt x="13" y="74"/>
                  </a:lnTo>
                  <a:lnTo>
                    <a:pt x="34" y="74"/>
                  </a:lnTo>
                  <a:lnTo>
                    <a:pt x="34" y="85"/>
                  </a:lnTo>
                  <a:lnTo>
                    <a:pt x="0" y="85"/>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5" name="Freeform 242">
              <a:extLst>
                <a:ext uri="{FF2B5EF4-FFF2-40B4-BE49-F238E27FC236}">
                  <a16:creationId xmlns:a16="http://schemas.microsoft.com/office/drawing/2014/main" id="{B9593375-E487-4657-8C8C-BF43D2279294}"/>
                </a:ext>
              </a:extLst>
            </p:cNvPr>
            <p:cNvSpPr>
              <a:spLocks noChangeArrowheads="1"/>
            </p:cNvSpPr>
            <p:nvPr/>
          </p:nvSpPr>
          <p:spPr bwMode="auto">
            <a:xfrm>
              <a:off x="5846763" y="4754563"/>
              <a:ext cx="20637" cy="31750"/>
            </a:xfrm>
            <a:custGeom>
              <a:avLst/>
              <a:gdLst>
                <a:gd name="T0" fmla="*/ 14691 w 59"/>
                <a:gd name="T1" fmla="*/ 23259 h 86"/>
                <a:gd name="T2" fmla="*/ 6296 w 59"/>
                <a:gd name="T3" fmla="*/ 23259 h 86"/>
                <a:gd name="T4" fmla="*/ 4547 w 59"/>
                <a:gd name="T5" fmla="*/ 31381 h 86"/>
                <a:gd name="T6" fmla="*/ 0 w 59"/>
                <a:gd name="T7" fmla="*/ 31381 h 86"/>
                <a:gd name="T8" fmla="*/ 8395 w 59"/>
                <a:gd name="T9" fmla="*/ 0 h 86"/>
                <a:gd name="T10" fmla="*/ 12942 w 59"/>
                <a:gd name="T11" fmla="*/ 0 h 86"/>
                <a:gd name="T12" fmla="*/ 20287 w 59"/>
                <a:gd name="T13" fmla="*/ 31381 h 86"/>
                <a:gd name="T14" fmla="*/ 15740 w 59"/>
                <a:gd name="T15" fmla="*/ 31381 h 86"/>
                <a:gd name="T16" fmla="*/ 14691 w 59"/>
                <a:gd name="T17" fmla="*/ 23259 h 86"/>
                <a:gd name="T18" fmla="*/ 13991 w 59"/>
                <a:gd name="T19" fmla="*/ 18459 h 86"/>
                <a:gd name="T20" fmla="*/ 11193 w 59"/>
                <a:gd name="T21" fmla="*/ 3692 h 86"/>
                <a:gd name="T22" fmla="*/ 11193 w 59"/>
                <a:gd name="T23" fmla="*/ 3692 h 86"/>
                <a:gd name="T24" fmla="*/ 7345 w 59"/>
                <a:gd name="T25" fmla="*/ 18459 h 86"/>
                <a:gd name="T26" fmla="*/ 13991 w 59"/>
                <a:gd name="T27" fmla="*/ 18459 h 8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9" h="86">
                  <a:moveTo>
                    <a:pt x="42" y="63"/>
                  </a:moveTo>
                  <a:lnTo>
                    <a:pt x="18" y="63"/>
                  </a:lnTo>
                  <a:lnTo>
                    <a:pt x="13" y="85"/>
                  </a:lnTo>
                  <a:lnTo>
                    <a:pt x="0" y="85"/>
                  </a:lnTo>
                  <a:lnTo>
                    <a:pt x="24" y="0"/>
                  </a:lnTo>
                  <a:lnTo>
                    <a:pt x="37" y="0"/>
                  </a:lnTo>
                  <a:lnTo>
                    <a:pt x="58" y="85"/>
                  </a:lnTo>
                  <a:lnTo>
                    <a:pt x="45" y="85"/>
                  </a:lnTo>
                  <a:lnTo>
                    <a:pt x="42" y="63"/>
                  </a:lnTo>
                  <a:close/>
                  <a:moveTo>
                    <a:pt x="40" y="50"/>
                  </a:moveTo>
                  <a:lnTo>
                    <a:pt x="32" y="10"/>
                  </a:lnTo>
                  <a:lnTo>
                    <a:pt x="21" y="50"/>
                  </a:lnTo>
                  <a:lnTo>
                    <a:pt x="40" y="5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6" name="Freeform 243">
              <a:extLst>
                <a:ext uri="{FF2B5EF4-FFF2-40B4-BE49-F238E27FC236}">
                  <a16:creationId xmlns:a16="http://schemas.microsoft.com/office/drawing/2014/main" id="{3167585D-8833-4D7B-91AE-F75DB9A2C561}"/>
                </a:ext>
              </a:extLst>
            </p:cNvPr>
            <p:cNvSpPr>
              <a:spLocks noChangeArrowheads="1"/>
            </p:cNvSpPr>
            <p:nvPr/>
          </p:nvSpPr>
          <p:spPr bwMode="auto">
            <a:xfrm>
              <a:off x="5867400" y="4751388"/>
              <a:ext cx="14288" cy="33337"/>
            </a:xfrm>
            <a:custGeom>
              <a:avLst/>
              <a:gdLst>
                <a:gd name="T0" fmla="*/ 1045 w 41"/>
                <a:gd name="T1" fmla="*/ 26010 h 91"/>
                <a:gd name="T2" fmla="*/ 5576 w 41"/>
                <a:gd name="T3" fmla="*/ 27842 h 91"/>
                <a:gd name="T4" fmla="*/ 9061 w 41"/>
                <a:gd name="T5" fmla="*/ 23079 h 91"/>
                <a:gd name="T6" fmla="*/ 6273 w 41"/>
                <a:gd name="T7" fmla="*/ 18317 h 91"/>
                <a:gd name="T8" fmla="*/ 4530 w 41"/>
                <a:gd name="T9" fmla="*/ 16485 h 91"/>
                <a:gd name="T10" fmla="*/ 1045 w 41"/>
                <a:gd name="T11" fmla="*/ 8426 h 91"/>
                <a:gd name="T12" fmla="*/ 8364 w 41"/>
                <a:gd name="T13" fmla="*/ 0 h 91"/>
                <a:gd name="T14" fmla="*/ 12894 w 41"/>
                <a:gd name="T15" fmla="*/ 733 h 91"/>
                <a:gd name="T16" fmla="*/ 12894 w 41"/>
                <a:gd name="T17" fmla="*/ 5495 h 91"/>
                <a:gd name="T18" fmla="*/ 8364 w 41"/>
                <a:gd name="T19" fmla="*/ 4762 h 91"/>
                <a:gd name="T20" fmla="*/ 4530 w 41"/>
                <a:gd name="T21" fmla="*/ 8426 h 91"/>
                <a:gd name="T22" fmla="*/ 7318 w 41"/>
                <a:gd name="T23" fmla="*/ 12456 h 91"/>
                <a:gd name="T24" fmla="*/ 10106 w 41"/>
                <a:gd name="T25" fmla="*/ 14287 h 91"/>
                <a:gd name="T26" fmla="*/ 13940 w 41"/>
                <a:gd name="T27" fmla="*/ 23079 h 91"/>
                <a:gd name="T28" fmla="*/ 5576 w 41"/>
                <a:gd name="T29" fmla="*/ 32971 h 91"/>
                <a:gd name="T30" fmla="*/ 0 w 41"/>
                <a:gd name="T31" fmla="*/ 31872 h 91"/>
                <a:gd name="T32" fmla="*/ 1045 w 41"/>
                <a:gd name="T33" fmla="*/ 26010 h 9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1" h="91">
                  <a:moveTo>
                    <a:pt x="3" y="71"/>
                  </a:moveTo>
                  <a:cubicBezTo>
                    <a:pt x="5" y="74"/>
                    <a:pt x="11" y="76"/>
                    <a:pt x="16" y="76"/>
                  </a:cubicBezTo>
                  <a:cubicBezTo>
                    <a:pt x="22" y="76"/>
                    <a:pt x="26" y="74"/>
                    <a:pt x="26" y="63"/>
                  </a:cubicBezTo>
                  <a:cubicBezTo>
                    <a:pt x="26" y="58"/>
                    <a:pt x="24" y="55"/>
                    <a:pt x="18" y="50"/>
                  </a:cubicBezTo>
                  <a:lnTo>
                    <a:pt x="13" y="45"/>
                  </a:lnTo>
                  <a:cubicBezTo>
                    <a:pt x="5" y="39"/>
                    <a:pt x="3" y="34"/>
                    <a:pt x="3" y="23"/>
                  </a:cubicBezTo>
                  <a:cubicBezTo>
                    <a:pt x="3" y="8"/>
                    <a:pt x="13" y="0"/>
                    <a:pt x="24" y="0"/>
                  </a:cubicBezTo>
                  <a:cubicBezTo>
                    <a:pt x="32" y="0"/>
                    <a:pt x="37" y="2"/>
                    <a:pt x="37" y="2"/>
                  </a:cubicBezTo>
                  <a:lnTo>
                    <a:pt x="37" y="15"/>
                  </a:lnTo>
                  <a:cubicBezTo>
                    <a:pt x="34" y="13"/>
                    <a:pt x="30" y="13"/>
                    <a:pt x="24" y="13"/>
                  </a:cubicBezTo>
                  <a:cubicBezTo>
                    <a:pt x="19" y="13"/>
                    <a:pt x="13" y="18"/>
                    <a:pt x="13" y="23"/>
                  </a:cubicBezTo>
                  <a:cubicBezTo>
                    <a:pt x="13" y="29"/>
                    <a:pt x="16" y="31"/>
                    <a:pt x="21" y="34"/>
                  </a:cubicBezTo>
                  <a:lnTo>
                    <a:pt x="29" y="39"/>
                  </a:lnTo>
                  <a:cubicBezTo>
                    <a:pt x="37" y="45"/>
                    <a:pt x="40" y="50"/>
                    <a:pt x="40" y="63"/>
                  </a:cubicBezTo>
                  <a:cubicBezTo>
                    <a:pt x="40" y="82"/>
                    <a:pt x="29" y="90"/>
                    <a:pt x="16" y="90"/>
                  </a:cubicBezTo>
                  <a:cubicBezTo>
                    <a:pt x="8" y="90"/>
                    <a:pt x="3" y="90"/>
                    <a:pt x="0" y="87"/>
                  </a:cubicBezTo>
                  <a:lnTo>
                    <a:pt x="3" y="7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7" name="Freeform 244">
              <a:extLst>
                <a:ext uri="{FF2B5EF4-FFF2-40B4-BE49-F238E27FC236}">
                  <a16:creationId xmlns:a16="http://schemas.microsoft.com/office/drawing/2014/main" id="{C8A8D600-E607-44DD-BFB9-16283CA2A9C2}"/>
                </a:ext>
              </a:extLst>
            </p:cNvPr>
            <p:cNvSpPr>
              <a:spLocks noChangeArrowheads="1"/>
            </p:cNvSpPr>
            <p:nvPr/>
          </p:nvSpPr>
          <p:spPr bwMode="auto">
            <a:xfrm>
              <a:off x="5464175" y="4418013"/>
              <a:ext cx="346075" cy="271462"/>
            </a:xfrm>
            <a:custGeom>
              <a:avLst/>
              <a:gdLst>
                <a:gd name="T0" fmla="*/ 62955 w 962"/>
                <a:gd name="T1" fmla="*/ 206931 h 753"/>
                <a:gd name="T2" fmla="*/ 74108 w 962"/>
                <a:gd name="T3" fmla="*/ 191790 h 753"/>
                <a:gd name="T4" fmla="*/ 289595 w 962"/>
                <a:gd name="T5" fmla="*/ 161147 h 753"/>
                <a:gd name="T6" fmla="*/ 114399 w 962"/>
                <a:gd name="T7" fmla="*/ 258484 h 753"/>
                <a:gd name="T8" fmla="*/ 232395 w 962"/>
                <a:gd name="T9" fmla="*/ 258484 h 753"/>
                <a:gd name="T10" fmla="*/ 28420 w 962"/>
                <a:gd name="T11" fmla="*/ 105989 h 753"/>
                <a:gd name="T12" fmla="*/ 298229 w 962"/>
                <a:gd name="T13" fmla="*/ 74265 h 753"/>
                <a:gd name="T14" fmla="*/ 311539 w 962"/>
                <a:gd name="T15" fmla="*/ 157542 h 753"/>
                <a:gd name="T16" fmla="*/ 182751 w 962"/>
                <a:gd name="T17" fmla="*/ 45784 h 753"/>
                <a:gd name="T18" fmla="*/ 183830 w 962"/>
                <a:gd name="T19" fmla="*/ 13339 h 753"/>
                <a:gd name="T20" fmla="*/ 119076 w 962"/>
                <a:gd name="T21" fmla="*/ 63089 h 753"/>
                <a:gd name="T22" fmla="*/ 238151 w 962"/>
                <a:gd name="T23" fmla="*/ 44703 h 753"/>
                <a:gd name="T24" fmla="*/ 222682 w 962"/>
                <a:gd name="T25" fmla="*/ 29562 h 753"/>
                <a:gd name="T26" fmla="*/ 220884 w 962"/>
                <a:gd name="T27" fmla="*/ 66694 h 753"/>
                <a:gd name="T28" fmla="*/ 191385 w 962"/>
                <a:gd name="T29" fmla="*/ 89766 h 753"/>
                <a:gd name="T30" fmla="*/ 183830 w 962"/>
                <a:gd name="T31" fmla="*/ 111757 h 753"/>
                <a:gd name="T32" fmla="*/ 252181 w 962"/>
                <a:gd name="T33" fmla="*/ 193592 h 753"/>
                <a:gd name="T34" fmla="*/ 133106 w 962"/>
                <a:gd name="T35" fmla="*/ 172683 h 753"/>
                <a:gd name="T36" fmla="*/ 160806 w 962"/>
                <a:gd name="T37" fmla="*/ 132667 h 753"/>
                <a:gd name="T38" fmla="*/ 144618 w 962"/>
                <a:gd name="T39" fmla="*/ 79312 h 753"/>
                <a:gd name="T40" fmla="*/ 112241 w 962"/>
                <a:gd name="T41" fmla="*/ 53355 h 753"/>
                <a:gd name="T42" fmla="*/ 164763 w 962"/>
                <a:gd name="T43" fmla="*/ 3605 h 753"/>
                <a:gd name="T44" fmla="*/ 200018 w 962"/>
                <a:gd name="T45" fmla="*/ 83998 h 753"/>
                <a:gd name="T46" fmla="*/ 198220 w 962"/>
                <a:gd name="T47" fmla="*/ 84719 h 753"/>
                <a:gd name="T48" fmla="*/ 283839 w 962"/>
                <a:gd name="T49" fmla="*/ 113560 h 753"/>
                <a:gd name="T50" fmla="*/ 229518 w 962"/>
                <a:gd name="T51" fmla="*/ 63089 h 753"/>
                <a:gd name="T52" fmla="*/ 239950 w 962"/>
                <a:gd name="T53" fmla="*/ 100221 h 753"/>
                <a:gd name="T54" fmla="*/ 235273 w 962"/>
                <a:gd name="T55" fmla="*/ 75346 h 753"/>
                <a:gd name="T56" fmla="*/ 235273 w 962"/>
                <a:gd name="T57" fmla="*/ 81835 h 753"/>
                <a:gd name="T58" fmla="*/ 229518 w 962"/>
                <a:gd name="T59" fmla="*/ 63089 h 753"/>
                <a:gd name="T60" fmla="*/ 237072 w 962"/>
                <a:gd name="T61" fmla="*/ 106710 h 753"/>
                <a:gd name="T62" fmla="*/ 225560 w 962"/>
                <a:gd name="T63" fmla="*/ 106710 h 753"/>
                <a:gd name="T64" fmla="*/ 206494 w 962"/>
                <a:gd name="T65" fmla="*/ 94453 h 753"/>
                <a:gd name="T66" fmla="*/ 204695 w 962"/>
                <a:gd name="T67" fmla="*/ 149611 h 753"/>
                <a:gd name="T68" fmla="*/ 235273 w 962"/>
                <a:gd name="T69" fmla="*/ 97337 h 753"/>
                <a:gd name="T70" fmla="*/ 227719 w 962"/>
                <a:gd name="T71" fmla="*/ 92650 h 753"/>
                <a:gd name="T72" fmla="*/ 220884 w 962"/>
                <a:gd name="T73" fmla="*/ 92650 h 753"/>
                <a:gd name="T74" fmla="*/ 221963 w 962"/>
                <a:gd name="T75" fmla="*/ 70659 h 753"/>
                <a:gd name="T76" fmla="*/ 212250 w 962"/>
                <a:gd name="T77" fmla="*/ 139156 h 753"/>
                <a:gd name="T78" fmla="*/ 223762 w 962"/>
                <a:gd name="T79" fmla="*/ 130864 h 753"/>
                <a:gd name="T80" fmla="*/ 223762 w 962"/>
                <a:gd name="T81" fmla="*/ 118246 h 753"/>
                <a:gd name="T82" fmla="*/ 221963 w 962"/>
                <a:gd name="T83" fmla="*/ 183138 h 753"/>
                <a:gd name="T84" fmla="*/ 219804 w 962"/>
                <a:gd name="T85" fmla="*/ 187824 h 753"/>
                <a:gd name="T86" fmla="*/ 224841 w 962"/>
                <a:gd name="T87" fmla="*/ 164031 h 753"/>
                <a:gd name="T88" fmla="*/ 125551 w 962"/>
                <a:gd name="T89" fmla="*/ 161147 h 753"/>
                <a:gd name="T90" fmla="*/ 114399 w 962"/>
                <a:gd name="T91" fmla="*/ 121130 h 753"/>
                <a:gd name="T92" fmla="*/ 122673 w 962"/>
                <a:gd name="T93" fmla="*/ 126899 h 753"/>
                <a:gd name="T94" fmla="*/ 127710 w 962"/>
                <a:gd name="T95" fmla="*/ 116444 h 753"/>
                <a:gd name="T96" fmla="*/ 119795 w 962"/>
                <a:gd name="T97" fmla="*/ 111757 h 753"/>
                <a:gd name="T98" fmla="*/ 141740 w 962"/>
                <a:gd name="T99" fmla="*/ 126899 h 753"/>
                <a:gd name="T100" fmla="*/ 152172 w 962"/>
                <a:gd name="T101" fmla="*/ 128701 h 753"/>
                <a:gd name="T102" fmla="*/ 130588 w 962"/>
                <a:gd name="T103" fmla="*/ 94453 h 753"/>
                <a:gd name="T104" fmla="*/ 121954 w 962"/>
                <a:gd name="T105" fmla="*/ 100221 h 753"/>
                <a:gd name="T106" fmla="*/ 112241 w 962"/>
                <a:gd name="T107" fmla="*/ 174486 h 753"/>
                <a:gd name="T108" fmla="*/ 91375 w 962"/>
                <a:gd name="T109" fmla="*/ 143121 h 753"/>
                <a:gd name="T110" fmla="*/ 74108 w 962"/>
                <a:gd name="T111" fmla="*/ 140237 h 753"/>
                <a:gd name="T112" fmla="*/ 74108 w 962"/>
                <a:gd name="T113" fmla="*/ 150692 h 753"/>
                <a:gd name="T114" fmla="*/ 85619 w 962"/>
                <a:gd name="T115" fmla="*/ 159344 h 753"/>
                <a:gd name="T116" fmla="*/ 83821 w 962"/>
                <a:gd name="T117" fmla="*/ 142040 h 753"/>
                <a:gd name="T118" fmla="*/ 219804 w 962"/>
                <a:gd name="T119" fmla="*/ 81114 h 753"/>
                <a:gd name="T120" fmla="*/ 219085 w 962"/>
                <a:gd name="T121" fmla="*/ 85801 h 753"/>
                <a:gd name="T122" fmla="*/ 164763 w 962"/>
                <a:gd name="T123" fmla="*/ 100942 h 75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962" h="753">
                  <a:moveTo>
                    <a:pt x="837" y="140"/>
                  </a:moveTo>
                  <a:cubicBezTo>
                    <a:pt x="823" y="77"/>
                    <a:pt x="776" y="26"/>
                    <a:pt x="717" y="16"/>
                  </a:cubicBezTo>
                  <a:cubicBezTo>
                    <a:pt x="747" y="34"/>
                    <a:pt x="752" y="63"/>
                    <a:pt x="770" y="84"/>
                  </a:cubicBezTo>
                  <a:cubicBezTo>
                    <a:pt x="789" y="106"/>
                    <a:pt x="818" y="119"/>
                    <a:pt x="837" y="140"/>
                  </a:cubicBezTo>
                  <a:close/>
                  <a:moveTo>
                    <a:pt x="209" y="95"/>
                  </a:moveTo>
                  <a:cubicBezTo>
                    <a:pt x="196" y="119"/>
                    <a:pt x="132" y="130"/>
                    <a:pt x="100" y="196"/>
                  </a:cubicBezTo>
                  <a:cubicBezTo>
                    <a:pt x="116" y="159"/>
                    <a:pt x="108" y="100"/>
                    <a:pt x="135" y="69"/>
                  </a:cubicBezTo>
                  <a:cubicBezTo>
                    <a:pt x="58" y="124"/>
                    <a:pt x="90" y="214"/>
                    <a:pt x="87" y="243"/>
                  </a:cubicBezTo>
                  <a:cubicBezTo>
                    <a:pt x="127" y="159"/>
                    <a:pt x="185" y="177"/>
                    <a:pt x="209" y="95"/>
                  </a:cubicBezTo>
                  <a:close/>
                  <a:moveTo>
                    <a:pt x="175" y="574"/>
                  </a:moveTo>
                  <a:cubicBezTo>
                    <a:pt x="140" y="537"/>
                    <a:pt x="69" y="527"/>
                    <a:pt x="39" y="468"/>
                  </a:cubicBezTo>
                  <a:cubicBezTo>
                    <a:pt x="77" y="611"/>
                    <a:pt x="172" y="582"/>
                    <a:pt x="214" y="611"/>
                  </a:cubicBezTo>
                  <a:cubicBezTo>
                    <a:pt x="180" y="561"/>
                    <a:pt x="209" y="527"/>
                    <a:pt x="156" y="447"/>
                  </a:cubicBezTo>
                  <a:cubicBezTo>
                    <a:pt x="164" y="482"/>
                    <a:pt x="143" y="529"/>
                    <a:pt x="175" y="574"/>
                  </a:cubicBezTo>
                  <a:close/>
                  <a:moveTo>
                    <a:pt x="132" y="355"/>
                  </a:moveTo>
                  <a:cubicBezTo>
                    <a:pt x="130" y="397"/>
                    <a:pt x="100" y="418"/>
                    <a:pt x="119" y="498"/>
                  </a:cubicBezTo>
                  <a:cubicBezTo>
                    <a:pt x="85" y="431"/>
                    <a:pt x="32" y="408"/>
                    <a:pt x="18" y="360"/>
                  </a:cubicBezTo>
                  <a:cubicBezTo>
                    <a:pt x="21" y="484"/>
                    <a:pt x="122" y="503"/>
                    <a:pt x="145" y="537"/>
                  </a:cubicBezTo>
                  <a:cubicBezTo>
                    <a:pt x="124" y="458"/>
                    <a:pt x="161" y="431"/>
                    <a:pt x="132" y="355"/>
                  </a:cubicBezTo>
                  <a:close/>
                  <a:moveTo>
                    <a:pt x="206" y="532"/>
                  </a:moveTo>
                  <a:cubicBezTo>
                    <a:pt x="225" y="558"/>
                    <a:pt x="206" y="593"/>
                    <a:pt x="262" y="646"/>
                  </a:cubicBezTo>
                  <a:cubicBezTo>
                    <a:pt x="206" y="614"/>
                    <a:pt x="132" y="627"/>
                    <a:pt x="95" y="585"/>
                  </a:cubicBezTo>
                  <a:cubicBezTo>
                    <a:pt x="159" y="704"/>
                    <a:pt x="267" y="654"/>
                    <a:pt x="299" y="670"/>
                  </a:cubicBezTo>
                  <a:cubicBezTo>
                    <a:pt x="270" y="630"/>
                    <a:pt x="288" y="606"/>
                    <a:pt x="206" y="532"/>
                  </a:cubicBezTo>
                  <a:close/>
                  <a:moveTo>
                    <a:pt x="754" y="532"/>
                  </a:moveTo>
                  <a:cubicBezTo>
                    <a:pt x="672" y="606"/>
                    <a:pt x="691" y="630"/>
                    <a:pt x="662" y="670"/>
                  </a:cubicBezTo>
                  <a:cubicBezTo>
                    <a:pt x="694" y="654"/>
                    <a:pt x="802" y="704"/>
                    <a:pt x="866" y="585"/>
                  </a:cubicBezTo>
                  <a:cubicBezTo>
                    <a:pt x="829" y="627"/>
                    <a:pt x="754" y="614"/>
                    <a:pt x="699" y="646"/>
                  </a:cubicBezTo>
                  <a:cubicBezTo>
                    <a:pt x="754" y="593"/>
                    <a:pt x="736" y="558"/>
                    <a:pt x="754" y="532"/>
                  </a:cubicBezTo>
                  <a:close/>
                  <a:moveTo>
                    <a:pt x="805" y="447"/>
                  </a:moveTo>
                  <a:cubicBezTo>
                    <a:pt x="752" y="527"/>
                    <a:pt x="781" y="561"/>
                    <a:pt x="747" y="611"/>
                  </a:cubicBezTo>
                  <a:cubicBezTo>
                    <a:pt x="789" y="580"/>
                    <a:pt x="884" y="609"/>
                    <a:pt x="921" y="468"/>
                  </a:cubicBezTo>
                  <a:cubicBezTo>
                    <a:pt x="892" y="527"/>
                    <a:pt x="821" y="537"/>
                    <a:pt x="786" y="574"/>
                  </a:cubicBezTo>
                  <a:cubicBezTo>
                    <a:pt x="818" y="529"/>
                    <a:pt x="799" y="482"/>
                    <a:pt x="805" y="447"/>
                  </a:cubicBezTo>
                  <a:close/>
                  <a:moveTo>
                    <a:pt x="564" y="662"/>
                  </a:moveTo>
                  <a:cubicBezTo>
                    <a:pt x="532" y="662"/>
                    <a:pt x="506" y="667"/>
                    <a:pt x="482" y="675"/>
                  </a:cubicBezTo>
                  <a:cubicBezTo>
                    <a:pt x="458" y="667"/>
                    <a:pt x="431" y="659"/>
                    <a:pt x="400" y="662"/>
                  </a:cubicBezTo>
                  <a:cubicBezTo>
                    <a:pt x="376" y="662"/>
                    <a:pt x="341" y="667"/>
                    <a:pt x="310" y="675"/>
                  </a:cubicBezTo>
                  <a:cubicBezTo>
                    <a:pt x="259" y="688"/>
                    <a:pt x="217" y="699"/>
                    <a:pt x="180" y="680"/>
                  </a:cubicBezTo>
                  <a:cubicBezTo>
                    <a:pt x="217" y="712"/>
                    <a:pt x="257" y="723"/>
                    <a:pt x="318" y="717"/>
                  </a:cubicBezTo>
                  <a:cubicBezTo>
                    <a:pt x="368" y="712"/>
                    <a:pt x="408" y="686"/>
                    <a:pt x="455" y="688"/>
                  </a:cubicBezTo>
                  <a:lnTo>
                    <a:pt x="458" y="688"/>
                  </a:lnTo>
                  <a:cubicBezTo>
                    <a:pt x="408" y="715"/>
                    <a:pt x="378" y="749"/>
                    <a:pt x="378" y="749"/>
                  </a:cubicBezTo>
                  <a:lnTo>
                    <a:pt x="402" y="752"/>
                  </a:lnTo>
                  <a:cubicBezTo>
                    <a:pt x="402" y="752"/>
                    <a:pt x="426" y="704"/>
                    <a:pt x="482" y="691"/>
                  </a:cubicBezTo>
                  <a:cubicBezTo>
                    <a:pt x="537" y="704"/>
                    <a:pt x="561" y="752"/>
                    <a:pt x="561" y="752"/>
                  </a:cubicBezTo>
                  <a:lnTo>
                    <a:pt x="585" y="749"/>
                  </a:lnTo>
                  <a:cubicBezTo>
                    <a:pt x="585" y="749"/>
                    <a:pt x="556" y="715"/>
                    <a:pt x="506" y="688"/>
                  </a:cubicBezTo>
                  <a:lnTo>
                    <a:pt x="508" y="688"/>
                  </a:lnTo>
                  <a:cubicBezTo>
                    <a:pt x="556" y="688"/>
                    <a:pt x="596" y="712"/>
                    <a:pt x="646" y="717"/>
                  </a:cubicBezTo>
                  <a:cubicBezTo>
                    <a:pt x="707" y="723"/>
                    <a:pt x="749" y="712"/>
                    <a:pt x="784" y="680"/>
                  </a:cubicBezTo>
                  <a:cubicBezTo>
                    <a:pt x="747" y="699"/>
                    <a:pt x="704" y="688"/>
                    <a:pt x="654" y="675"/>
                  </a:cubicBezTo>
                  <a:cubicBezTo>
                    <a:pt x="622" y="667"/>
                    <a:pt x="588" y="662"/>
                    <a:pt x="564" y="662"/>
                  </a:cubicBezTo>
                  <a:close/>
                  <a:moveTo>
                    <a:pt x="87" y="397"/>
                  </a:moveTo>
                  <a:cubicBezTo>
                    <a:pt x="71" y="325"/>
                    <a:pt x="29" y="299"/>
                    <a:pt x="29" y="251"/>
                  </a:cubicBezTo>
                  <a:cubicBezTo>
                    <a:pt x="0" y="370"/>
                    <a:pt x="77" y="386"/>
                    <a:pt x="95" y="437"/>
                  </a:cubicBezTo>
                  <a:cubicBezTo>
                    <a:pt x="95" y="365"/>
                    <a:pt x="140" y="352"/>
                    <a:pt x="137" y="267"/>
                  </a:cubicBezTo>
                  <a:cubicBezTo>
                    <a:pt x="116" y="307"/>
                    <a:pt x="85" y="315"/>
                    <a:pt x="87" y="397"/>
                  </a:cubicBezTo>
                  <a:close/>
                  <a:moveTo>
                    <a:pt x="135" y="204"/>
                  </a:moveTo>
                  <a:cubicBezTo>
                    <a:pt x="108" y="225"/>
                    <a:pt x="87" y="254"/>
                    <a:pt x="79" y="294"/>
                  </a:cubicBezTo>
                  <a:cubicBezTo>
                    <a:pt x="82" y="249"/>
                    <a:pt x="53" y="185"/>
                    <a:pt x="71" y="140"/>
                  </a:cubicBezTo>
                  <a:cubicBezTo>
                    <a:pt x="0" y="238"/>
                    <a:pt x="77" y="299"/>
                    <a:pt x="77" y="333"/>
                  </a:cubicBezTo>
                  <a:cubicBezTo>
                    <a:pt x="98" y="267"/>
                    <a:pt x="137" y="267"/>
                    <a:pt x="167" y="175"/>
                  </a:cubicBezTo>
                  <a:cubicBezTo>
                    <a:pt x="159" y="185"/>
                    <a:pt x="153" y="188"/>
                    <a:pt x="135" y="204"/>
                  </a:cubicBezTo>
                  <a:close/>
                  <a:moveTo>
                    <a:pt x="829" y="206"/>
                  </a:moveTo>
                  <a:cubicBezTo>
                    <a:pt x="810" y="190"/>
                    <a:pt x="805" y="185"/>
                    <a:pt x="797" y="177"/>
                  </a:cubicBezTo>
                  <a:cubicBezTo>
                    <a:pt x="823" y="270"/>
                    <a:pt x="866" y="270"/>
                    <a:pt x="884" y="339"/>
                  </a:cubicBezTo>
                  <a:cubicBezTo>
                    <a:pt x="887" y="302"/>
                    <a:pt x="961" y="243"/>
                    <a:pt x="892" y="145"/>
                  </a:cubicBezTo>
                  <a:cubicBezTo>
                    <a:pt x="908" y="188"/>
                    <a:pt x="882" y="251"/>
                    <a:pt x="884" y="296"/>
                  </a:cubicBezTo>
                  <a:cubicBezTo>
                    <a:pt x="876" y="257"/>
                    <a:pt x="855" y="227"/>
                    <a:pt x="829" y="206"/>
                  </a:cubicBezTo>
                  <a:close/>
                  <a:moveTo>
                    <a:pt x="842" y="498"/>
                  </a:moveTo>
                  <a:cubicBezTo>
                    <a:pt x="860" y="418"/>
                    <a:pt x="831" y="400"/>
                    <a:pt x="829" y="355"/>
                  </a:cubicBezTo>
                  <a:cubicBezTo>
                    <a:pt x="799" y="431"/>
                    <a:pt x="837" y="458"/>
                    <a:pt x="815" y="537"/>
                  </a:cubicBezTo>
                  <a:cubicBezTo>
                    <a:pt x="842" y="503"/>
                    <a:pt x="942" y="484"/>
                    <a:pt x="942" y="360"/>
                  </a:cubicBezTo>
                  <a:cubicBezTo>
                    <a:pt x="927" y="405"/>
                    <a:pt x="874" y="431"/>
                    <a:pt x="842" y="498"/>
                  </a:cubicBezTo>
                  <a:close/>
                  <a:moveTo>
                    <a:pt x="866" y="437"/>
                  </a:moveTo>
                  <a:cubicBezTo>
                    <a:pt x="884" y="386"/>
                    <a:pt x="961" y="373"/>
                    <a:pt x="932" y="251"/>
                  </a:cubicBezTo>
                  <a:cubicBezTo>
                    <a:pt x="932" y="296"/>
                    <a:pt x="892" y="325"/>
                    <a:pt x="874" y="397"/>
                  </a:cubicBezTo>
                  <a:cubicBezTo>
                    <a:pt x="876" y="318"/>
                    <a:pt x="844" y="307"/>
                    <a:pt x="826" y="267"/>
                  </a:cubicBezTo>
                  <a:cubicBezTo>
                    <a:pt x="823" y="349"/>
                    <a:pt x="868" y="365"/>
                    <a:pt x="866" y="437"/>
                  </a:cubicBezTo>
                  <a:close/>
                  <a:moveTo>
                    <a:pt x="243" y="13"/>
                  </a:moveTo>
                  <a:cubicBezTo>
                    <a:pt x="188" y="26"/>
                    <a:pt x="137" y="77"/>
                    <a:pt x="124" y="137"/>
                  </a:cubicBezTo>
                  <a:cubicBezTo>
                    <a:pt x="143" y="119"/>
                    <a:pt x="175" y="106"/>
                    <a:pt x="193" y="84"/>
                  </a:cubicBezTo>
                  <a:cubicBezTo>
                    <a:pt x="212" y="63"/>
                    <a:pt x="217" y="34"/>
                    <a:pt x="243" y="13"/>
                  </a:cubicBezTo>
                  <a:close/>
                  <a:moveTo>
                    <a:pt x="876" y="243"/>
                  </a:moveTo>
                  <a:cubicBezTo>
                    <a:pt x="871" y="214"/>
                    <a:pt x="905" y="124"/>
                    <a:pt x="829" y="66"/>
                  </a:cubicBezTo>
                  <a:cubicBezTo>
                    <a:pt x="855" y="98"/>
                    <a:pt x="847" y="156"/>
                    <a:pt x="863" y="193"/>
                  </a:cubicBezTo>
                  <a:cubicBezTo>
                    <a:pt x="831" y="130"/>
                    <a:pt x="768" y="119"/>
                    <a:pt x="754" y="95"/>
                  </a:cubicBezTo>
                  <a:cubicBezTo>
                    <a:pt x="778" y="177"/>
                    <a:pt x="837" y="159"/>
                    <a:pt x="876" y="243"/>
                  </a:cubicBezTo>
                  <a:close/>
                  <a:moveTo>
                    <a:pt x="508" y="127"/>
                  </a:moveTo>
                  <a:lnTo>
                    <a:pt x="508" y="137"/>
                  </a:lnTo>
                  <a:cubicBezTo>
                    <a:pt x="524" y="140"/>
                    <a:pt x="537" y="143"/>
                    <a:pt x="551" y="148"/>
                  </a:cubicBezTo>
                  <a:cubicBezTo>
                    <a:pt x="553" y="148"/>
                    <a:pt x="553" y="145"/>
                    <a:pt x="556" y="140"/>
                  </a:cubicBezTo>
                  <a:cubicBezTo>
                    <a:pt x="540" y="135"/>
                    <a:pt x="527" y="130"/>
                    <a:pt x="508" y="127"/>
                  </a:cubicBezTo>
                  <a:close/>
                  <a:moveTo>
                    <a:pt x="543" y="39"/>
                  </a:moveTo>
                  <a:lnTo>
                    <a:pt x="545" y="37"/>
                  </a:lnTo>
                  <a:lnTo>
                    <a:pt x="540" y="34"/>
                  </a:lnTo>
                  <a:lnTo>
                    <a:pt x="524" y="34"/>
                  </a:lnTo>
                  <a:lnTo>
                    <a:pt x="519" y="37"/>
                  </a:lnTo>
                  <a:lnTo>
                    <a:pt x="511" y="37"/>
                  </a:lnTo>
                  <a:lnTo>
                    <a:pt x="511" y="39"/>
                  </a:lnTo>
                  <a:cubicBezTo>
                    <a:pt x="516" y="39"/>
                    <a:pt x="521" y="39"/>
                    <a:pt x="527" y="42"/>
                  </a:cubicBezTo>
                  <a:lnTo>
                    <a:pt x="535" y="42"/>
                  </a:lnTo>
                  <a:lnTo>
                    <a:pt x="543" y="39"/>
                  </a:lnTo>
                  <a:close/>
                  <a:moveTo>
                    <a:pt x="506" y="370"/>
                  </a:moveTo>
                  <a:lnTo>
                    <a:pt x="506" y="389"/>
                  </a:lnTo>
                  <a:cubicBezTo>
                    <a:pt x="508" y="384"/>
                    <a:pt x="513" y="381"/>
                    <a:pt x="513" y="378"/>
                  </a:cubicBezTo>
                  <a:cubicBezTo>
                    <a:pt x="513" y="376"/>
                    <a:pt x="511" y="373"/>
                    <a:pt x="506" y="370"/>
                  </a:cubicBezTo>
                  <a:close/>
                  <a:moveTo>
                    <a:pt x="331" y="180"/>
                  </a:moveTo>
                  <a:lnTo>
                    <a:pt x="331" y="175"/>
                  </a:lnTo>
                  <a:lnTo>
                    <a:pt x="325" y="175"/>
                  </a:lnTo>
                  <a:lnTo>
                    <a:pt x="331" y="180"/>
                  </a:lnTo>
                  <a:close/>
                  <a:moveTo>
                    <a:pt x="802" y="318"/>
                  </a:moveTo>
                  <a:cubicBezTo>
                    <a:pt x="802" y="153"/>
                    <a:pt x="675" y="16"/>
                    <a:pt x="516" y="0"/>
                  </a:cubicBezTo>
                  <a:lnTo>
                    <a:pt x="516" y="2"/>
                  </a:lnTo>
                  <a:cubicBezTo>
                    <a:pt x="516" y="5"/>
                    <a:pt x="516" y="8"/>
                    <a:pt x="513" y="10"/>
                  </a:cubicBezTo>
                  <a:cubicBezTo>
                    <a:pt x="585" y="18"/>
                    <a:pt x="651" y="50"/>
                    <a:pt x="699" y="98"/>
                  </a:cubicBezTo>
                  <a:lnTo>
                    <a:pt x="664" y="132"/>
                  </a:lnTo>
                  <a:lnTo>
                    <a:pt x="667" y="127"/>
                  </a:lnTo>
                  <a:lnTo>
                    <a:pt x="662" y="124"/>
                  </a:lnTo>
                  <a:lnTo>
                    <a:pt x="656" y="124"/>
                  </a:lnTo>
                  <a:lnTo>
                    <a:pt x="659" y="119"/>
                  </a:lnTo>
                  <a:lnTo>
                    <a:pt x="654" y="106"/>
                  </a:lnTo>
                  <a:lnTo>
                    <a:pt x="646" y="95"/>
                  </a:lnTo>
                  <a:lnTo>
                    <a:pt x="638" y="91"/>
                  </a:lnTo>
                  <a:lnTo>
                    <a:pt x="638" y="87"/>
                  </a:lnTo>
                  <a:lnTo>
                    <a:pt x="635" y="82"/>
                  </a:lnTo>
                  <a:lnTo>
                    <a:pt x="627" y="79"/>
                  </a:lnTo>
                  <a:lnTo>
                    <a:pt x="623" y="84"/>
                  </a:lnTo>
                  <a:lnTo>
                    <a:pt x="619" y="82"/>
                  </a:lnTo>
                  <a:lnTo>
                    <a:pt x="617" y="84"/>
                  </a:lnTo>
                  <a:lnTo>
                    <a:pt x="611" y="87"/>
                  </a:lnTo>
                  <a:cubicBezTo>
                    <a:pt x="622" y="100"/>
                    <a:pt x="627" y="116"/>
                    <a:pt x="627" y="132"/>
                  </a:cubicBezTo>
                  <a:lnTo>
                    <a:pt x="627" y="137"/>
                  </a:lnTo>
                  <a:lnTo>
                    <a:pt x="641" y="153"/>
                  </a:lnTo>
                  <a:lnTo>
                    <a:pt x="635" y="156"/>
                  </a:lnTo>
                  <a:lnTo>
                    <a:pt x="641" y="161"/>
                  </a:lnTo>
                  <a:lnTo>
                    <a:pt x="627" y="175"/>
                  </a:lnTo>
                  <a:lnTo>
                    <a:pt x="622" y="167"/>
                  </a:lnTo>
                  <a:cubicBezTo>
                    <a:pt x="619" y="172"/>
                    <a:pt x="617" y="180"/>
                    <a:pt x="614" y="185"/>
                  </a:cubicBezTo>
                  <a:lnTo>
                    <a:pt x="617" y="188"/>
                  </a:lnTo>
                  <a:lnTo>
                    <a:pt x="580" y="225"/>
                  </a:lnTo>
                  <a:cubicBezTo>
                    <a:pt x="577" y="222"/>
                    <a:pt x="574" y="220"/>
                    <a:pt x="572" y="220"/>
                  </a:cubicBezTo>
                  <a:cubicBezTo>
                    <a:pt x="569" y="222"/>
                    <a:pt x="564" y="222"/>
                    <a:pt x="561" y="225"/>
                  </a:cubicBezTo>
                  <a:lnTo>
                    <a:pt x="564" y="227"/>
                  </a:lnTo>
                  <a:cubicBezTo>
                    <a:pt x="564" y="227"/>
                    <a:pt x="566" y="227"/>
                    <a:pt x="566" y="230"/>
                  </a:cubicBezTo>
                  <a:lnTo>
                    <a:pt x="551" y="246"/>
                  </a:lnTo>
                  <a:lnTo>
                    <a:pt x="551" y="243"/>
                  </a:lnTo>
                  <a:lnTo>
                    <a:pt x="535" y="246"/>
                  </a:lnTo>
                  <a:lnTo>
                    <a:pt x="532" y="249"/>
                  </a:lnTo>
                  <a:lnTo>
                    <a:pt x="531" y="249"/>
                  </a:lnTo>
                  <a:lnTo>
                    <a:pt x="529" y="251"/>
                  </a:lnTo>
                  <a:lnTo>
                    <a:pt x="532" y="251"/>
                  </a:lnTo>
                  <a:lnTo>
                    <a:pt x="532" y="257"/>
                  </a:lnTo>
                  <a:lnTo>
                    <a:pt x="535" y="257"/>
                  </a:lnTo>
                  <a:lnTo>
                    <a:pt x="535" y="262"/>
                  </a:lnTo>
                  <a:lnTo>
                    <a:pt x="529" y="262"/>
                  </a:lnTo>
                  <a:lnTo>
                    <a:pt x="524" y="262"/>
                  </a:lnTo>
                  <a:lnTo>
                    <a:pt x="511" y="254"/>
                  </a:lnTo>
                  <a:lnTo>
                    <a:pt x="511" y="310"/>
                  </a:lnTo>
                  <a:cubicBezTo>
                    <a:pt x="543" y="320"/>
                    <a:pt x="577" y="336"/>
                    <a:pt x="577" y="376"/>
                  </a:cubicBezTo>
                  <a:cubicBezTo>
                    <a:pt x="577" y="394"/>
                    <a:pt x="569" y="408"/>
                    <a:pt x="553" y="418"/>
                  </a:cubicBezTo>
                  <a:cubicBezTo>
                    <a:pt x="540" y="426"/>
                    <a:pt x="524" y="431"/>
                    <a:pt x="508" y="437"/>
                  </a:cubicBezTo>
                  <a:lnTo>
                    <a:pt x="508" y="466"/>
                  </a:lnTo>
                  <a:cubicBezTo>
                    <a:pt x="532" y="476"/>
                    <a:pt x="558" y="495"/>
                    <a:pt x="556" y="540"/>
                  </a:cubicBezTo>
                  <a:cubicBezTo>
                    <a:pt x="556" y="551"/>
                    <a:pt x="551" y="556"/>
                    <a:pt x="548" y="556"/>
                  </a:cubicBezTo>
                  <a:cubicBezTo>
                    <a:pt x="535" y="558"/>
                    <a:pt x="521" y="561"/>
                    <a:pt x="506" y="561"/>
                  </a:cubicBezTo>
                  <a:lnTo>
                    <a:pt x="506" y="572"/>
                  </a:lnTo>
                  <a:cubicBezTo>
                    <a:pt x="566" y="566"/>
                    <a:pt x="622" y="543"/>
                    <a:pt x="664" y="500"/>
                  </a:cubicBezTo>
                  <a:lnTo>
                    <a:pt x="701" y="537"/>
                  </a:lnTo>
                  <a:cubicBezTo>
                    <a:pt x="646" y="590"/>
                    <a:pt x="572" y="625"/>
                    <a:pt x="487" y="625"/>
                  </a:cubicBezTo>
                  <a:cubicBezTo>
                    <a:pt x="405" y="625"/>
                    <a:pt x="328" y="593"/>
                    <a:pt x="275" y="540"/>
                  </a:cubicBezTo>
                  <a:lnTo>
                    <a:pt x="312" y="503"/>
                  </a:lnTo>
                  <a:cubicBezTo>
                    <a:pt x="355" y="543"/>
                    <a:pt x="408" y="569"/>
                    <a:pt x="468" y="572"/>
                  </a:cubicBezTo>
                  <a:lnTo>
                    <a:pt x="468" y="561"/>
                  </a:lnTo>
                  <a:cubicBezTo>
                    <a:pt x="410" y="556"/>
                    <a:pt x="360" y="532"/>
                    <a:pt x="320" y="495"/>
                  </a:cubicBezTo>
                  <a:lnTo>
                    <a:pt x="331" y="484"/>
                  </a:lnTo>
                  <a:lnTo>
                    <a:pt x="344" y="487"/>
                  </a:lnTo>
                  <a:lnTo>
                    <a:pt x="352" y="479"/>
                  </a:lnTo>
                  <a:lnTo>
                    <a:pt x="370" y="479"/>
                  </a:lnTo>
                  <a:lnTo>
                    <a:pt x="373" y="474"/>
                  </a:lnTo>
                  <a:lnTo>
                    <a:pt x="373" y="471"/>
                  </a:lnTo>
                  <a:cubicBezTo>
                    <a:pt x="400" y="492"/>
                    <a:pt x="434" y="506"/>
                    <a:pt x="471" y="508"/>
                  </a:cubicBezTo>
                  <a:lnTo>
                    <a:pt x="471" y="498"/>
                  </a:lnTo>
                  <a:cubicBezTo>
                    <a:pt x="431" y="492"/>
                    <a:pt x="394" y="476"/>
                    <a:pt x="368" y="450"/>
                  </a:cubicBezTo>
                  <a:lnTo>
                    <a:pt x="405" y="413"/>
                  </a:lnTo>
                  <a:cubicBezTo>
                    <a:pt x="413" y="421"/>
                    <a:pt x="423" y="429"/>
                    <a:pt x="434" y="434"/>
                  </a:cubicBezTo>
                  <a:cubicBezTo>
                    <a:pt x="434" y="431"/>
                    <a:pt x="437" y="426"/>
                    <a:pt x="437" y="423"/>
                  </a:cubicBezTo>
                  <a:cubicBezTo>
                    <a:pt x="426" y="418"/>
                    <a:pt x="418" y="413"/>
                    <a:pt x="410" y="405"/>
                  </a:cubicBezTo>
                  <a:lnTo>
                    <a:pt x="447" y="368"/>
                  </a:lnTo>
                  <a:cubicBezTo>
                    <a:pt x="453" y="373"/>
                    <a:pt x="461" y="376"/>
                    <a:pt x="468" y="378"/>
                  </a:cubicBezTo>
                  <a:lnTo>
                    <a:pt x="468" y="368"/>
                  </a:lnTo>
                  <a:cubicBezTo>
                    <a:pt x="463" y="365"/>
                    <a:pt x="461" y="363"/>
                    <a:pt x="455" y="360"/>
                  </a:cubicBezTo>
                  <a:lnTo>
                    <a:pt x="466" y="349"/>
                  </a:lnTo>
                  <a:cubicBezTo>
                    <a:pt x="463" y="349"/>
                    <a:pt x="458" y="347"/>
                    <a:pt x="455" y="347"/>
                  </a:cubicBezTo>
                  <a:lnTo>
                    <a:pt x="447" y="355"/>
                  </a:lnTo>
                  <a:cubicBezTo>
                    <a:pt x="445" y="352"/>
                    <a:pt x="442" y="347"/>
                    <a:pt x="439" y="341"/>
                  </a:cubicBezTo>
                  <a:cubicBezTo>
                    <a:pt x="434" y="339"/>
                    <a:pt x="426" y="336"/>
                    <a:pt x="421" y="331"/>
                  </a:cubicBezTo>
                  <a:cubicBezTo>
                    <a:pt x="397" y="315"/>
                    <a:pt x="386" y="294"/>
                    <a:pt x="386" y="267"/>
                  </a:cubicBezTo>
                  <a:cubicBezTo>
                    <a:pt x="386" y="246"/>
                    <a:pt x="392" y="230"/>
                    <a:pt x="402" y="220"/>
                  </a:cubicBezTo>
                  <a:lnTo>
                    <a:pt x="365" y="182"/>
                  </a:lnTo>
                  <a:cubicBezTo>
                    <a:pt x="392" y="156"/>
                    <a:pt x="426" y="140"/>
                    <a:pt x="463" y="135"/>
                  </a:cubicBezTo>
                  <a:lnTo>
                    <a:pt x="463" y="124"/>
                  </a:lnTo>
                  <a:cubicBezTo>
                    <a:pt x="423" y="130"/>
                    <a:pt x="386" y="148"/>
                    <a:pt x="357" y="177"/>
                  </a:cubicBezTo>
                  <a:lnTo>
                    <a:pt x="352" y="172"/>
                  </a:lnTo>
                  <a:cubicBezTo>
                    <a:pt x="349" y="175"/>
                    <a:pt x="349" y="177"/>
                    <a:pt x="347" y="182"/>
                  </a:cubicBezTo>
                  <a:lnTo>
                    <a:pt x="349" y="185"/>
                  </a:lnTo>
                  <a:cubicBezTo>
                    <a:pt x="318" y="220"/>
                    <a:pt x="296" y="265"/>
                    <a:pt x="296" y="315"/>
                  </a:cubicBezTo>
                  <a:lnTo>
                    <a:pt x="243" y="315"/>
                  </a:lnTo>
                  <a:cubicBezTo>
                    <a:pt x="243" y="251"/>
                    <a:pt x="270" y="193"/>
                    <a:pt x="312" y="148"/>
                  </a:cubicBezTo>
                  <a:lnTo>
                    <a:pt x="328" y="164"/>
                  </a:lnTo>
                  <a:lnTo>
                    <a:pt x="331" y="164"/>
                  </a:lnTo>
                  <a:cubicBezTo>
                    <a:pt x="333" y="164"/>
                    <a:pt x="336" y="164"/>
                    <a:pt x="341" y="161"/>
                  </a:cubicBezTo>
                  <a:lnTo>
                    <a:pt x="320" y="140"/>
                  </a:lnTo>
                  <a:cubicBezTo>
                    <a:pt x="331" y="130"/>
                    <a:pt x="344" y="119"/>
                    <a:pt x="357" y="111"/>
                  </a:cubicBezTo>
                  <a:cubicBezTo>
                    <a:pt x="357" y="108"/>
                    <a:pt x="360" y="106"/>
                    <a:pt x="360" y="103"/>
                  </a:cubicBezTo>
                  <a:cubicBezTo>
                    <a:pt x="360" y="103"/>
                    <a:pt x="365" y="98"/>
                    <a:pt x="368" y="92"/>
                  </a:cubicBezTo>
                  <a:cubicBezTo>
                    <a:pt x="347" y="103"/>
                    <a:pt x="331" y="116"/>
                    <a:pt x="312" y="132"/>
                  </a:cubicBezTo>
                  <a:lnTo>
                    <a:pt x="275" y="95"/>
                  </a:lnTo>
                  <a:cubicBezTo>
                    <a:pt x="323" y="47"/>
                    <a:pt x="389" y="16"/>
                    <a:pt x="458" y="10"/>
                  </a:cubicBezTo>
                  <a:lnTo>
                    <a:pt x="458" y="8"/>
                  </a:lnTo>
                  <a:cubicBezTo>
                    <a:pt x="458" y="5"/>
                    <a:pt x="458" y="2"/>
                    <a:pt x="455" y="0"/>
                  </a:cubicBezTo>
                  <a:cubicBezTo>
                    <a:pt x="294" y="16"/>
                    <a:pt x="169" y="153"/>
                    <a:pt x="169" y="318"/>
                  </a:cubicBezTo>
                  <a:cubicBezTo>
                    <a:pt x="161" y="495"/>
                    <a:pt x="304" y="638"/>
                    <a:pt x="482" y="638"/>
                  </a:cubicBezTo>
                  <a:cubicBezTo>
                    <a:pt x="656" y="638"/>
                    <a:pt x="802" y="495"/>
                    <a:pt x="802" y="318"/>
                  </a:cubicBezTo>
                  <a:close/>
                  <a:moveTo>
                    <a:pt x="561" y="230"/>
                  </a:moveTo>
                  <a:lnTo>
                    <a:pt x="556" y="233"/>
                  </a:lnTo>
                  <a:lnTo>
                    <a:pt x="553" y="238"/>
                  </a:lnTo>
                  <a:lnTo>
                    <a:pt x="553" y="235"/>
                  </a:lnTo>
                  <a:lnTo>
                    <a:pt x="556" y="233"/>
                  </a:lnTo>
                  <a:lnTo>
                    <a:pt x="556" y="230"/>
                  </a:lnTo>
                  <a:lnTo>
                    <a:pt x="561" y="227"/>
                  </a:lnTo>
                  <a:lnTo>
                    <a:pt x="564" y="227"/>
                  </a:lnTo>
                  <a:lnTo>
                    <a:pt x="561" y="230"/>
                  </a:lnTo>
                  <a:close/>
                  <a:moveTo>
                    <a:pt x="551" y="235"/>
                  </a:moveTo>
                  <a:lnTo>
                    <a:pt x="543" y="238"/>
                  </a:lnTo>
                  <a:lnTo>
                    <a:pt x="545" y="241"/>
                  </a:lnTo>
                  <a:lnTo>
                    <a:pt x="551" y="238"/>
                  </a:lnTo>
                  <a:lnTo>
                    <a:pt x="553" y="238"/>
                  </a:lnTo>
                  <a:lnTo>
                    <a:pt x="551" y="235"/>
                  </a:lnTo>
                  <a:close/>
                  <a:moveTo>
                    <a:pt x="529" y="249"/>
                  </a:moveTo>
                  <a:lnTo>
                    <a:pt x="532" y="247"/>
                  </a:lnTo>
                  <a:lnTo>
                    <a:pt x="531" y="249"/>
                  </a:lnTo>
                  <a:lnTo>
                    <a:pt x="529" y="249"/>
                  </a:lnTo>
                  <a:close/>
                  <a:moveTo>
                    <a:pt x="540" y="241"/>
                  </a:moveTo>
                  <a:lnTo>
                    <a:pt x="537" y="238"/>
                  </a:lnTo>
                  <a:lnTo>
                    <a:pt x="532" y="247"/>
                  </a:lnTo>
                  <a:lnTo>
                    <a:pt x="540" y="241"/>
                  </a:lnTo>
                  <a:close/>
                  <a:moveTo>
                    <a:pt x="704" y="106"/>
                  </a:moveTo>
                  <a:cubicBezTo>
                    <a:pt x="757" y="161"/>
                    <a:pt x="789" y="235"/>
                    <a:pt x="789" y="315"/>
                  </a:cubicBezTo>
                  <a:lnTo>
                    <a:pt x="736" y="315"/>
                  </a:lnTo>
                  <a:cubicBezTo>
                    <a:pt x="736" y="275"/>
                    <a:pt x="725" y="235"/>
                    <a:pt x="709" y="204"/>
                  </a:cubicBezTo>
                  <a:lnTo>
                    <a:pt x="712" y="206"/>
                  </a:lnTo>
                  <a:lnTo>
                    <a:pt x="712" y="204"/>
                  </a:lnTo>
                  <a:lnTo>
                    <a:pt x="701" y="188"/>
                  </a:lnTo>
                  <a:lnTo>
                    <a:pt x="691" y="172"/>
                  </a:lnTo>
                  <a:lnTo>
                    <a:pt x="678" y="161"/>
                  </a:lnTo>
                  <a:cubicBezTo>
                    <a:pt x="672" y="156"/>
                    <a:pt x="670" y="151"/>
                    <a:pt x="664" y="145"/>
                  </a:cubicBezTo>
                  <a:lnTo>
                    <a:pt x="704" y="106"/>
                  </a:lnTo>
                  <a:close/>
                  <a:moveTo>
                    <a:pt x="638" y="175"/>
                  </a:moveTo>
                  <a:lnTo>
                    <a:pt x="651" y="175"/>
                  </a:lnTo>
                  <a:lnTo>
                    <a:pt x="654" y="177"/>
                  </a:lnTo>
                  <a:lnTo>
                    <a:pt x="651" y="182"/>
                  </a:lnTo>
                  <a:lnTo>
                    <a:pt x="670" y="193"/>
                  </a:lnTo>
                  <a:lnTo>
                    <a:pt x="672" y="193"/>
                  </a:lnTo>
                  <a:lnTo>
                    <a:pt x="694" y="220"/>
                  </a:lnTo>
                  <a:lnTo>
                    <a:pt x="701" y="217"/>
                  </a:lnTo>
                  <a:cubicBezTo>
                    <a:pt x="715" y="249"/>
                    <a:pt x="723" y="280"/>
                    <a:pt x="725" y="318"/>
                  </a:cubicBezTo>
                  <a:lnTo>
                    <a:pt x="672" y="318"/>
                  </a:lnTo>
                  <a:cubicBezTo>
                    <a:pt x="672" y="304"/>
                    <a:pt x="670" y="291"/>
                    <a:pt x="667" y="278"/>
                  </a:cubicBezTo>
                  <a:lnTo>
                    <a:pt x="670" y="275"/>
                  </a:lnTo>
                  <a:lnTo>
                    <a:pt x="672" y="259"/>
                  </a:lnTo>
                  <a:lnTo>
                    <a:pt x="670" y="241"/>
                  </a:lnTo>
                  <a:lnTo>
                    <a:pt x="664" y="220"/>
                  </a:lnTo>
                  <a:lnTo>
                    <a:pt x="649" y="198"/>
                  </a:lnTo>
                  <a:lnTo>
                    <a:pt x="651" y="201"/>
                  </a:lnTo>
                  <a:lnTo>
                    <a:pt x="654" y="198"/>
                  </a:lnTo>
                  <a:lnTo>
                    <a:pt x="643" y="190"/>
                  </a:lnTo>
                  <a:lnTo>
                    <a:pt x="643" y="193"/>
                  </a:lnTo>
                  <a:lnTo>
                    <a:pt x="654" y="209"/>
                  </a:lnTo>
                  <a:lnTo>
                    <a:pt x="662" y="222"/>
                  </a:lnTo>
                  <a:lnTo>
                    <a:pt x="667" y="235"/>
                  </a:lnTo>
                  <a:lnTo>
                    <a:pt x="670" y="243"/>
                  </a:lnTo>
                  <a:lnTo>
                    <a:pt x="672" y="259"/>
                  </a:lnTo>
                  <a:lnTo>
                    <a:pt x="667" y="259"/>
                  </a:lnTo>
                  <a:cubicBezTo>
                    <a:pt x="667" y="259"/>
                    <a:pt x="662" y="249"/>
                    <a:pt x="659" y="246"/>
                  </a:cubicBezTo>
                  <a:lnTo>
                    <a:pt x="662" y="243"/>
                  </a:lnTo>
                  <a:lnTo>
                    <a:pt x="656" y="238"/>
                  </a:lnTo>
                  <a:lnTo>
                    <a:pt x="656" y="233"/>
                  </a:lnTo>
                  <a:lnTo>
                    <a:pt x="654" y="227"/>
                  </a:lnTo>
                  <a:lnTo>
                    <a:pt x="649" y="227"/>
                  </a:lnTo>
                  <a:cubicBezTo>
                    <a:pt x="646" y="225"/>
                    <a:pt x="646" y="222"/>
                    <a:pt x="643" y="220"/>
                  </a:cubicBezTo>
                  <a:lnTo>
                    <a:pt x="646" y="217"/>
                  </a:lnTo>
                  <a:lnTo>
                    <a:pt x="643" y="214"/>
                  </a:lnTo>
                  <a:lnTo>
                    <a:pt x="638" y="217"/>
                  </a:lnTo>
                  <a:lnTo>
                    <a:pt x="641" y="209"/>
                  </a:lnTo>
                  <a:lnTo>
                    <a:pt x="638" y="206"/>
                  </a:lnTo>
                  <a:lnTo>
                    <a:pt x="635" y="212"/>
                  </a:lnTo>
                  <a:cubicBezTo>
                    <a:pt x="630" y="204"/>
                    <a:pt x="622" y="196"/>
                    <a:pt x="617" y="188"/>
                  </a:cubicBezTo>
                  <a:lnTo>
                    <a:pt x="638" y="175"/>
                  </a:lnTo>
                  <a:close/>
                  <a:moveTo>
                    <a:pt x="627" y="296"/>
                  </a:moveTo>
                  <a:lnTo>
                    <a:pt x="638" y="291"/>
                  </a:lnTo>
                  <a:lnTo>
                    <a:pt x="649" y="288"/>
                  </a:lnTo>
                  <a:lnTo>
                    <a:pt x="651" y="283"/>
                  </a:lnTo>
                  <a:lnTo>
                    <a:pt x="656" y="280"/>
                  </a:lnTo>
                  <a:lnTo>
                    <a:pt x="659" y="275"/>
                  </a:lnTo>
                  <a:lnTo>
                    <a:pt x="662" y="267"/>
                  </a:lnTo>
                  <a:cubicBezTo>
                    <a:pt x="662" y="270"/>
                    <a:pt x="664" y="273"/>
                    <a:pt x="664" y="275"/>
                  </a:cubicBezTo>
                  <a:lnTo>
                    <a:pt x="659" y="291"/>
                  </a:lnTo>
                  <a:lnTo>
                    <a:pt x="659" y="296"/>
                  </a:lnTo>
                  <a:lnTo>
                    <a:pt x="667" y="286"/>
                  </a:lnTo>
                  <a:cubicBezTo>
                    <a:pt x="670" y="294"/>
                    <a:pt x="670" y="304"/>
                    <a:pt x="670" y="312"/>
                  </a:cubicBezTo>
                  <a:lnTo>
                    <a:pt x="625" y="312"/>
                  </a:lnTo>
                  <a:lnTo>
                    <a:pt x="625" y="307"/>
                  </a:lnTo>
                  <a:lnTo>
                    <a:pt x="630" y="302"/>
                  </a:lnTo>
                  <a:lnTo>
                    <a:pt x="630" y="299"/>
                  </a:lnTo>
                  <a:lnTo>
                    <a:pt x="633" y="296"/>
                  </a:lnTo>
                  <a:lnTo>
                    <a:pt x="638" y="296"/>
                  </a:lnTo>
                  <a:lnTo>
                    <a:pt x="638" y="294"/>
                  </a:lnTo>
                  <a:lnTo>
                    <a:pt x="627" y="296"/>
                  </a:lnTo>
                  <a:close/>
                  <a:moveTo>
                    <a:pt x="564" y="262"/>
                  </a:moveTo>
                  <a:lnTo>
                    <a:pt x="569" y="262"/>
                  </a:lnTo>
                  <a:lnTo>
                    <a:pt x="564" y="259"/>
                  </a:lnTo>
                  <a:lnTo>
                    <a:pt x="566" y="249"/>
                  </a:lnTo>
                  <a:lnTo>
                    <a:pt x="572" y="243"/>
                  </a:lnTo>
                  <a:cubicBezTo>
                    <a:pt x="574" y="249"/>
                    <a:pt x="580" y="251"/>
                    <a:pt x="582" y="257"/>
                  </a:cubicBezTo>
                  <a:lnTo>
                    <a:pt x="580" y="262"/>
                  </a:lnTo>
                  <a:lnTo>
                    <a:pt x="574" y="259"/>
                  </a:lnTo>
                  <a:lnTo>
                    <a:pt x="572" y="259"/>
                  </a:lnTo>
                  <a:lnTo>
                    <a:pt x="574" y="262"/>
                  </a:lnTo>
                  <a:lnTo>
                    <a:pt x="577" y="262"/>
                  </a:lnTo>
                  <a:lnTo>
                    <a:pt x="574" y="267"/>
                  </a:lnTo>
                  <a:lnTo>
                    <a:pt x="572" y="265"/>
                  </a:lnTo>
                  <a:lnTo>
                    <a:pt x="564" y="262"/>
                  </a:lnTo>
                  <a:close/>
                  <a:moveTo>
                    <a:pt x="585" y="434"/>
                  </a:moveTo>
                  <a:lnTo>
                    <a:pt x="574" y="431"/>
                  </a:lnTo>
                  <a:lnTo>
                    <a:pt x="572" y="431"/>
                  </a:lnTo>
                  <a:lnTo>
                    <a:pt x="566" y="426"/>
                  </a:lnTo>
                  <a:lnTo>
                    <a:pt x="561" y="423"/>
                  </a:lnTo>
                  <a:lnTo>
                    <a:pt x="569" y="415"/>
                  </a:lnTo>
                  <a:lnTo>
                    <a:pt x="580" y="421"/>
                  </a:lnTo>
                  <a:lnTo>
                    <a:pt x="588" y="423"/>
                  </a:lnTo>
                  <a:lnTo>
                    <a:pt x="585" y="434"/>
                  </a:lnTo>
                  <a:close/>
                  <a:moveTo>
                    <a:pt x="617" y="196"/>
                  </a:moveTo>
                  <a:cubicBezTo>
                    <a:pt x="625" y="206"/>
                    <a:pt x="633" y="214"/>
                    <a:pt x="641" y="227"/>
                  </a:cubicBezTo>
                  <a:lnTo>
                    <a:pt x="635" y="227"/>
                  </a:lnTo>
                  <a:lnTo>
                    <a:pt x="635" y="235"/>
                  </a:lnTo>
                  <a:lnTo>
                    <a:pt x="649" y="243"/>
                  </a:lnTo>
                  <a:lnTo>
                    <a:pt x="656" y="267"/>
                  </a:lnTo>
                  <a:lnTo>
                    <a:pt x="654" y="270"/>
                  </a:lnTo>
                  <a:lnTo>
                    <a:pt x="649" y="273"/>
                  </a:lnTo>
                  <a:lnTo>
                    <a:pt x="649" y="280"/>
                  </a:lnTo>
                  <a:lnTo>
                    <a:pt x="646" y="283"/>
                  </a:lnTo>
                  <a:lnTo>
                    <a:pt x="643" y="286"/>
                  </a:lnTo>
                  <a:lnTo>
                    <a:pt x="641" y="286"/>
                  </a:lnTo>
                  <a:lnTo>
                    <a:pt x="635" y="286"/>
                  </a:lnTo>
                  <a:lnTo>
                    <a:pt x="638" y="280"/>
                  </a:lnTo>
                  <a:lnTo>
                    <a:pt x="641" y="270"/>
                  </a:lnTo>
                  <a:lnTo>
                    <a:pt x="643" y="267"/>
                  </a:lnTo>
                  <a:lnTo>
                    <a:pt x="633" y="257"/>
                  </a:lnTo>
                  <a:lnTo>
                    <a:pt x="625" y="259"/>
                  </a:lnTo>
                  <a:lnTo>
                    <a:pt x="622" y="267"/>
                  </a:lnTo>
                  <a:lnTo>
                    <a:pt x="617" y="273"/>
                  </a:lnTo>
                  <a:lnTo>
                    <a:pt x="611" y="267"/>
                  </a:lnTo>
                  <a:lnTo>
                    <a:pt x="609" y="262"/>
                  </a:lnTo>
                  <a:lnTo>
                    <a:pt x="611" y="259"/>
                  </a:lnTo>
                  <a:lnTo>
                    <a:pt x="614" y="262"/>
                  </a:lnTo>
                  <a:lnTo>
                    <a:pt x="617" y="262"/>
                  </a:lnTo>
                  <a:lnTo>
                    <a:pt x="617" y="257"/>
                  </a:lnTo>
                  <a:lnTo>
                    <a:pt x="614" y="257"/>
                  </a:lnTo>
                  <a:lnTo>
                    <a:pt x="614" y="259"/>
                  </a:lnTo>
                  <a:lnTo>
                    <a:pt x="611" y="259"/>
                  </a:lnTo>
                  <a:lnTo>
                    <a:pt x="601" y="246"/>
                  </a:lnTo>
                  <a:lnTo>
                    <a:pt x="598" y="243"/>
                  </a:lnTo>
                  <a:lnTo>
                    <a:pt x="601" y="241"/>
                  </a:lnTo>
                  <a:lnTo>
                    <a:pt x="596" y="241"/>
                  </a:lnTo>
                  <a:lnTo>
                    <a:pt x="598" y="243"/>
                  </a:lnTo>
                  <a:lnTo>
                    <a:pt x="593" y="243"/>
                  </a:lnTo>
                  <a:cubicBezTo>
                    <a:pt x="588" y="243"/>
                    <a:pt x="582" y="238"/>
                    <a:pt x="580" y="233"/>
                  </a:cubicBezTo>
                  <a:lnTo>
                    <a:pt x="617" y="196"/>
                  </a:lnTo>
                  <a:close/>
                  <a:moveTo>
                    <a:pt x="598" y="431"/>
                  </a:moveTo>
                  <a:lnTo>
                    <a:pt x="593" y="426"/>
                  </a:lnTo>
                  <a:lnTo>
                    <a:pt x="596" y="421"/>
                  </a:lnTo>
                  <a:lnTo>
                    <a:pt x="601" y="410"/>
                  </a:lnTo>
                  <a:lnTo>
                    <a:pt x="598" y="408"/>
                  </a:lnTo>
                  <a:lnTo>
                    <a:pt x="601" y="400"/>
                  </a:lnTo>
                  <a:lnTo>
                    <a:pt x="601" y="394"/>
                  </a:lnTo>
                  <a:lnTo>
                    <a:pt x="598" y="386"/>
                  </a:lnTo>
                  <a:lnTo>
                    <a:pt x="593" y="384"/>
                  </a:lnTo>
                  <a:lnTo>
                    <a:pt x="590" y="386"/>
                  </a:lnTo>
                  <a:lnTo>
                    <a:pt x="588" y="386"/>
                  </a:lnTo>
                  <a:cubicBezTo>
                    <a:pt x="590" y="381"/>
                    <a:pt x="596" y="373"/>
                    <a:pt x="598" y="368"/>
                  </a:cubicBezTo>
                  <a:lnTo>
                    <a:pt x="604" y="365"/>
                  </a:lnTo>
                  <a:lnTo>
                    <a:pt x="606" y="363"/>
                  </a:lnTo>
                  <a:lnTo>
                    <a:pt x="606" y="365"/>
                  </a:lnTo>
                  <a:lnTo>
                    <a:pt x="609" y="363"/>
                  </a:lnTo>
                  <a:lnTo>
                    <a:pt x="606" y="360"/>
                  </a:lnTo>
                  <a:lnTo>
                    <a:pt x="609" y="360"/>
                  </a:lnTo>
                  <a:lnTo>
                    <a:pt x="614" y="363"/>
                  </a:lnTo>
                  <a:lnTo>
                    <a:pt x="622" y="363"/>
                  </a:lnTo>
                  <a:lnTo>
                    <a:pt x="627" y="360"/>
                  </a:lnTo>
                  <a:lnTo>
                    <a:pt x="641" y="357"/>
                  </a:lnTo>
                  <a:lnTo>
                    <a:pt x="638" y="352"/>
                  </a:lnTo>
                  <a:lnTo>
                    <a:pt x="638" y="347"/>
                  </a:lnTo>
                  <a:lnTo>
                    <a:pt x="646" y="349"/>
                  </a:lnTo>
                  <a:lnTo>
                    <a:pt x="649" y="347"/>
                  </a:lnTo>
                  <a:lnTo>
                    <a:pt x="649" y="341"/>
                  </a:lnTo>
                  <a:lnTo>
                    <a:pt x="641" y="344"/>
                  </a:lnTo>
                  <a:lnTo>
                    <a:pt x="630" y="341"/>
                  </a:lnTo>
                  <a:lnTo>
                    <a:pt x="622" y="328"/>
                  </a:lnTo>
                  <a:lnTo>
                    <a:pt x="662" y="328"/>
                  </a:lnTo>
                  <a:cubicBezTo>
                    <a:pt x="659" y="373"/>
                    <a:pt x="641" y="415"/>
                    <a:pt x="611" y="447"/>
                  </a:cubicBezTo>
                  <a:lnTo>
                    <a:pt x="606" y="442"/>
                  </a:lnTo>
                  <a:lnTo>
                    <a:pt x="609" y="434"/>
                  </a:lnTo>
                  <a:lnTo>
                    <a:pt x="604" y="418"/>
                  </a:lnTo>
                  <a:lnTo>
                    <a:pt x="598" y="431"/>
                  </a:lnTo>
                  <a:close/>
                  <a:moveTo>
                    <a:pt x="611" y="521"/>
                  </a:moveTo>
                  <a:lnTo>
                    <a:pt x="609" y="516"/>
                  </a:lnTo>
                  <a:lnTo>
                    <a:pt x="617" y="511"/>
                  </a:lnTo>
                  <a:lnTo>
                    <a:pt x="617" y="508"/>
                  </a:lnTo>
                  <a:lnTo>
                    <a:pt x="611" y="506"/>
                  </a:lnTo>
                  <a:lnTo>
                    <a:pt x="617" y="495"/>
                  </a:lnTo>
                  <a:lnTo>
                    <a:pt x="625" y="484"/>
                  </a:lnTo>
                  <a:lnTo>
                    <a:pt x="617" y="476"/>
                  </a:lnTo>
                  <a:lnTo>
                    <a:pt x="611" y="476"/>
                  </a:lnTo>
                  <a:lnTo>
                    <a:pt x="609" y="471"/>
                  </a:lnTo>
                  <a:lnTo>
                    <a:pt x="617" y="463"/>
                  </a:lnTo>
                  <a:lnTo>
                    <a:pt x="654" y="500"/>
                  </a:lnTo>
                  <a:cubicBezTo>
                    <a:pt x="638" y="511"/>
                    <a:pt x="622" y="524"/>
                    <a:pt x="606" y="532"/>
                  </a:cubicBezTo>
                  <a:lnTo>
                    <a:pt x="611" y="521"/>
                  </a:lnTo>
                  <a:close/>
                  <a:moveTo>
                    <a:pt x="651" y="484"/>
                  </a:moveTo>
                  <a:lnTo>
                    <a:pt x="656" y="479"/>
                  </a:lnTo>
                  <a:lnTo>
                    <a:pt x="654" y="458"/>
                  </a:lnTo>
                  <a:lnTo>
                    <a:pt x="651" y="458"/>
                  </a:lnTo>
                  <a:lnTo>
                    <a:pt x="654" y="455"/>
                  </a:lnTo>
                  <a:lnTo>
                    <a:pt x="646" y="453"/>
                  </a:lnTo>
                  <a:lnTo>
                    <a:pt x="643" y="461"/>
                  </a:lnTo>
                  <a:lnTo>
                    <a:pt x="643" y="468"/>
                  </a:lnTo>
                  <a:lnTo>
                    <a:pt x="641" y="471"/>
                  </a:lnTo>
                  <a:lnTo>
                    <a:pt x="625" y="455"/>
                  </a:lnTo>
                  <a:cubicBezTo>
                    <a:pt x="656" y="421"/>
                    <a:pt x="678" y="378"/>
                    <a:pt x="678" y="328"/>
                  </a:cubicBezTo>
                  <a:lnTo>
                    <a:pt x="731" y="328"/>
                  </a:lnTo>
                  <a:cubicBezTo>
                    <a:pt x="728" y="392"/>
                    <a:pt x="701" y="450"/>
                    <a:pt x="662" y="492"/>
                  </a:cubicBezTo>
                  <a:lnTo>
                    <a:pt x="651" y="484"/>
                  </a:lnTo>
                  <a:close/>
                  <a:moveTo>
                    <a:pt x="667" y="498"/>
                  </a:moveTo>
                  <a:cubicBezTo>
                    <a:pt x="709" y="453"/>
                    <a:pt x="739" y="392"/>
                    <a:pt x="739" y="325"/>
                  </a:cubicBezTo>
                  <a:lnTo>
                    <a:pt x="792" y="325"/>
                  </a:lnTo>
                  <a:cubicBezTo>
                    <a:pt x="789" y="408"/>
                    <a:pt x="757" y="479"/>
                    <a:pt x="704" y="535"/>
                  </a:cubicBezTo>
                  <a:lnTo>
                    <a:pt x="667" y="498"/>
                  </a:lnTo>
                  <a:close/>
                  <a:moveTo>
                    <a:pt x="349" y="447"/>
                  </a:moveTo>
                  <a:cubicBezTo>
                    <a:pt x="347" y="445"/>
                    <a:pt x="341" y="439"/>
                    <a:pt x="339" y="434"/>
                  </a:cubicBezTo>
                  <a:lnTo>
                    <a:pt x="341" y="421"/>
                  </a:lnTo>
                  <a:lnTo>
                    <a:pt x="336" y="408"/>
                  </a:lnTo>
                  <a:lnTo>
                    <a:pt x="336" y="386"/>
                  </a:lnTo>
                  <a:lnTo>
                    <a:pt x="331" y="373"/>
                  </a:lnTo>
                  <a:lnTo>
                    <a:pt x="331" y="365"/>
                  </a:lnTo>
                  <a:lnTo>
                    <a:pt x="323" y="352"/>
                  </a:lnTo>
                  <a:lnTo>
                    <a:pt x="318" y="349"/>
                  </a:lnTo>
                  <a:lnTo>
                    <a:pt x="320" y="341"/>
                  </a:lnTo>
                  <a:lnTo>
                    <a:pt x="318" y="336"/>
                  </a:lnTo>
                  <a:lnTo>
                    <a:pt x="320" y="328"/>
                  </a:lnTo>
                  <a:lnTo>
                    <a:pt x="328" y="328"/>
                  </a:lnTo>
                  <a:lnTo>
                    <a:pt x="331" y="323"/>
                  </a:lnTo>
                  <a:lnTo>
                    <a:pt x="344" y="323"/>
                  </a:lnTo>
                  <a:lnTo>
                    <a:pt x="347" y="325"/>
                  </a:lnTo>
                  <a:lnTo>
                    <a:pt x="344" y="339"/>
                  </a:lnTo>
                  <a:lnTo>
                    <a:pt x="341" y="341"/>
                  </a:lnTo>
                  <a:lnTo>
                    <a:pt x="347" y="352"/>
                  </a:lnTo>
                  <a:lnTo>
                    <a:pt x="344" y="355"/>
                  </a:lnTo>
                  <a:lnTo>
                    <a:pt x="341" y="352"/>
                  </a:lnTo>
                  <a:lnTo>
                    <a:pt x="344" y="357"/>
                  </a:lnTo>
                  <a:lnTo>
                    <a:pt x="347" y="365"/>
                  </a:lnTo>
                  <a:lnTo>
                    <a:pt x="349" y="365"/>
                  </a:lnTo>
                  <a:lnTo>
                    <a:pt x="349" y="360"/>
                  </a:lnTo>
                  <a:lnTo>
                    <a:pt x="347" y="357"/>
                  </a:lnTo>
                  <a:lnTo>
                    <a:pt x="347" y="352"/>
                  </a:lnTo>
                  <a:lnTo>
                    <a:pt x="347" y="344"/>
                  </a:lnTo>
                  <a:lnTo>
                    <a:pt x="349" y="328"/>
                  </a:lnTo>
                  <a:lnTo>
                    <a:pt x="347" y="323"/>
                  </a:lnTo>
                  <a:lnTo>
                    <a:pt x="355" y="323"/>
                  </a:lnTo>
                  <a:cubicBezTo>
                    <a:pt x="357" y="355"/>
                    <a:pt x="370" y="384"/>
                    <a:pt x="392" y="405"/>
                  </a:cubicBezTo>
                  <a:lnTo>
                    <a:pt x="349" y="447"/>
                  </a:lnTo>
                  <a:close/>
                  <a:moveTo>
                    <a:pt x="315" y="344"/>
                  </a:moveTo>
                  <a:lnTo>
                    <a:pt x="310" y="352"/>
                  </a:lnTo>
                  <a:lnTo>
                    <a:pt x="302" y="352"/>
                  </a:lnTo>
                  <a:cubicBezTo>
                    <a:pt x="299" y="344"/>
                    <a:pt x="299" y="336"/>
                    <a:pt x="299" y="328"/>
                  </a:cubicBezTo>
                  <a:lnTo>
                    <a:pt x="315" y="328"/>
                  </a:lnTo>
                  <a:lnTo>
                    <a:pt x="312" y="341"/>
                  </a:lnTo>
                  <a:lnTo>
                    <a:pt x="315" y="344"/>
                  </a:lnTo>
                  <a:close/>
                  <a:moveTo>
                    <a:pt x="333" y="310"/>
                  </a:moveTo>
                  <a:lnTo>
                    <a:pt x="333" y="299"/>
                  </a:lnTo>
                  <a:lnTo>
                    <a:pt x="339" y="296"/>
                  </a:lnTo>
                  <a:lnTo>
                    <a:pt x="349" y="299"/>
                  </a:lnTo>
                  <a:lnTo>
                    <a:pt x="352" y="302"/>
                  </a:lnTo>
                  <a:cubicBezTo>
                    <a:pt x="352" y="307"/>
                    <a:pt x="349" y="315"/>
                    <a:pt x="349" y="320"/>
                  </a:cubicBezTo>
                  <a:lnTo>
                    <a:pt x="336" y="320"/>
                  </a:lnTo>
                  <a:lnTo>
                    <a:pt x="333" y="310"/>
                  </a:lnTo>
                  <a:close/>
                  <a:moveTo>
                    <a:pt x="386" y="347"/>
                  </a:moveTo>
                  <a:lnTo>
                    <a:pt x="397" y="349"/>
                  </a:lnTo>
                  <a:lnTo>
                    <a:pt x="394" y="352"/>
                  </a:lnTo>
                  <a:lnTo>
                    <a:pt x="402" y="357"/>
                  </a:lnTo>
                  <a:lnTo>
                    <a:pt x="402" y="352"/>
                  </a:lnTo>
                  <a:lnTo>
                    <a:pt x="408" y="344"/>
                  </a:lnTo>
                  <a:lnTo>
                    <a:pt x="413" y="349"/>
                  </a:lnTo>
                  <a:lnTo>
                    <a:pt x="418" y="355"/>
                  </a:lnTo>
                  <a:lnTo>
                    <a:pt x="410" y="357"/>
                  </a:lnTo>
                  <a:lnTo>
                    <a:pt x="413" y="365"/>
                  </a:lnTo>
                  <a:lnTo>
                    <a:pt x="418" y="363"/>
                  </a:lnTo>
                  <a:lnTo>
                    <a:pt x="418" y="360"/>
                  </a:lnTo>
                  <a:lnTo>
                    <a:pt x="423" y="357"/>
                  </a:lnTo>
                  <a:lnTo>
                    <a:pt x="426" y="347"/>
                  </a:lnTo>
                  <a:cubicBezTo>
                    <a:pt x="429" y="355"/>
                    <a:pt x="434" y="360"/>
                    <a:pt x="439" y="365"/>
                  </a:cubicBezTo>
                  <a:lnTo>
                    <a:pt x="402" y="402"/>
                  </a:lnTo>
                  <a:cubicBezTo>
                    <a:pt x="384" y="384"/>
                    <a:pt x="373" y="360"/>
                    <a:pt x="370" y="333"/>
                  </a:cubicBezTo>
                  <a:lnTo>
                    <a:pt x="378" y="341"/>
                  </a:lnTo>
                  <a:lnTo>
                    <a:pt x="386" y="341"/>
                  </a:lnTo>
                  <a:lnTo>
                    <a:pt x="386" y="347"/>
                  </a:lnTo>
                  <a:close/>
                  <a:moveTo>
                    <a:pt x="384" y="233"/>
                  </a:moveTo>
                  <a:cubicBezTo>
                    <a:pt x="376" y="241"/>
                    <a:pt x="370" y="251"/>
                    <a:pt x="365" y="262"/>
                  </a:cubicBezTo>
                  <a:lnTo>
                    <a:pt x="363" y="262"/>
                  </a:lnTo>
                  <a:lnTo>
                    <a:pt x="357" y="265"/>
                  </a:lnTo>
                  <a:lnTo>
                    <a:pt x="355" y="265"/>
                  </a:lnTo>
                  <a:lnTo>
                    <a:pt x="349" y="270"/>
                  </a:lnTo>
                  <a:lnTo>
                    <a:pt x="357" y="270"/>
                  </a:lnTo>
                  <a:lnTo>
                    <a:pt x="363" y="267"/>
                  </a:lnTo>
                  <a:lnTo>
                    <a:pt x="363" y="270"/>
                  </a:lnTo>
                  <a:lnTo>
                    <a:pt x="357" y="273"/>
                  </a:lnTo>
                  <a:lnTo>
                    <a:pt x="355" y="273"/>
                  </a:lnTo>
                  <a:lnTo>
                    <a:pt x="347" y="278"/>
                  </a:lnTo>
                  <a:lnTo>
                    <a:pt x="339" y="278"/>
                  </a:lnTo>
                  <a:lnTo>
                    <a:pt x="328" y="299"/>
                  </a:lnTo>
                  <a:lnTo>
                    <a:pt x="331" y="304"/>
                  </a:lnTo>
                  <a:lnTo>
                    <a:pt x="325" y="312"/>
                  </a:lnTo>
                  <a:lnTo>
                    <a:pt x="325" y="320"/>
                  </a:lnTo>
                  <a:lnTo>
                    <a:pt x="302" y="320"/>
                  </a:lnTo>
                  <a:cubicBezTo>
                    <a:pt x="299" y="270"/>
                    <a:pt x="318" y="227"/>
                    <a:pt x="347" y="196"/>
                  </a:cubicBezTo>
                  <a:lnTo>
                    <a:pt x="384" y="233"/>
                  </a:lnTo>
                  <a:close/>
                  <a:moveTo>
                    <a:pt x="299" y="474"/>
                  </a:moveTo>
                  <a:lnTo>
                    <a:pt x="310" y="482"/>
                  </a:lnTo>
                  <a:lnTo>
                    <a:pt x="312" y="484"/>
                  </a:lnTo>
                  <a:lnTo>
                    <a:pt x="304" y="492"/>
                  </a:lnTo>
                  <a:cubicBezTo>
                    <a:pt x="299" y="487"/>
                    <a:pt x="296" y="484"/>
                    <a:pt x="294" y="479"/>
                  </a:cubicBezTo>
                  <a:lnTo>
                    <a:pt x="299" y="474"/>
                  </a:lnTo>
                  <a:close/>
                  <a:moveTo>
                    <a:pt x="288" y="328"/>
                  </a:moveTo>
                  <a:lnTo>
                    <a:pt x="288" y="344"/>
                  </a:lnTo>
                  <a:lnTo>
                    <a:pt x="283" y="347"/>
                  </a:lnTo>
                  <a:lnTo>
                    <a:pt x="280" y="352"/>
                  </a:lnTo>
                  <a:lnTo>
                    <a:pt x="267" y="368"/>
                  </a:lnTo>
                  <a:lnTo>
                    <a:pt x="267" y="392"/>
                  </a:lnTo>
                  <a:lnTo>
                    <a:pt x="254" y="397"/>
                  </a:lnTo>
                  <a:lnTo>
                    <a:pt x="246" y="397"/>
                  </a:lnTo>
                  <a:cubicBezTo>
                    <a:pt x="238" y="376"/>
                    <a:pt x="235" y="352"/>
                    <a:pt x="235" y="328"/>
                  </a:cubicBezTo>
                  <a:lnTo>
                    <a:pt x="288" y="328"/>
                  </a:lnTo>
                  <a:close/>
                  <a:moveTo>
                    <a:pt x="233" y="394"/>
                  </a:moveTo>
                  <a:lnTo>
                    <a:pt x="230" y="392"/>
                  </a:lnTo>
                  <a:lnTo>
                    <a:pt x="214" y="392"/>
                  </a:lnTo>
                  <a:lnTo>
                    <a:pt x="220" y="397"/>
                  </a:lnTo>
                  <a:lnTo>
                    <a:pt x="206" y="394"/>
                  </a:lnTo>
                  <a:lnTo>
                    <a:pt x="209" y="392"/>
                  </a:lnTo>
                  <a:lnTo>
                    <a:pt x="206" y="389"/>
                  </a:lnTo>
                  <a:lnTo>
                    <a:pt x="196" y="394"/>
                  </a:lnTo>
                  <a:lnTo>
                    <a:pt x="193" y="400"/>
                  </a:lnTo>
                  <a:lnTo>
                    <a:pt x="196" y="415"/>
                  </a:lnTo>
                  <a:lnTo>
                    <a:pt x="206" y="442"/>
                  </a:lnTo>
                  <a:lnTo>
                    <a:pt x="212" y="450"/>
                  </a:lnTo>
                  <a:lnTo>
                    <a:pt x="214" y="450"/>
                  </a:lnTo>
                  <a:lnTo>
                    <a:pt x="206" y="434"/>
                  </a:lnTo>
                  <a:lnTo>
                    <a:pt x="204" y="426"/>
                  </a:lnTo>
                  <a:lnTo>
                    <a:pt x="206" y="423"/>
                  </a:lnTo>
                  <a:lnTo>
                    <a:pt x="206" y="418"/>
                  </a:lnTo>
                  <a:lnTo>
                    <a:pt x="212" y="418"/>
                  </a:lnTo>
                  <a:lnTo>
                    <a:pt x="220" y="431"/>
                  </a:lnTo>
                  <a:lnTo>
                    <a:pt x="222" y="431"/>
                  </a:lnTo>
                  <a:lnTo>
                    <a:pt x="222" y="423"/>
                  </a:lnTo>
                  <a:lnTo>
                    <a:pt x="225" y="426"/>
                  </a:lnTo>
                  <a:lnTo>
                    <a:pt x="225" y="431"/>
                  </a:lnTo>
                  <a:lnTo>
                    <a:pt x="233" y="434"/>
                  </a:lnTo>
                  <a:lnTo>
                    <a:pt x="235" y="431"/>
                  </a:lnTo>
                  <a:lnTo>
                    <a:pt x="235" y="437"/>
                  </a:lnTo>
                  <a:lnTo>
                    <a:pt x="238" y="442"/>
                  </a:lnTo>
                  <a:lnTo>
                    <a:pt x="243" y="442"/>
                  </a:lnTo>
                  <a:lnTo>
                    <a:pt x="254" y="458"/>
                  </a:lnTo>
                  <a:lnTo>
                    <a:pt x="259" y="461"/>
                  </a:lnTo>
                  <a:lnTo>
                    <a:pt x="262" y="453"/>
                  </a:lnTo>
                  <a:cubicBezTo>
                    <a:pt x="273" y="468"/>
                    <a:pt x="283" y="484"/>
                    <a:pt x="299" y="500"/>
                  </a:cubicBezTo>
                  <a:lnTo>
                    <a:pt x="262" y="537"/>
                  </a:lnTo>
                  <a:cubicBezTo>
                    <a:pt x="209" y="484"/>
                    <a:pt x="175" y="410"/>
                    <a:pt x="175" y="328"/>
                  </a:cubicBezTo>
                  <a:lnTo>
                    <a:pt x="228" y="328"/>
                  </a:lnTo>
                  <a:cubicBezTo>
                    <a:pt x="225" y="349"/>
                    <a:pt x="230" y="373"/>
                    <a:pt x="235" y="394"/>
                  </a:cubicBezTo>
                  <a:lnTo>
                    <a:pt x="233" y="394"/>
                  </a:lnTo>
                  <a:close/>
                  <a:moveTo>
                    <a:pt x="296" y="143"/>
                  </a:moveTo>
                  <a:cubicBezTo>
                    <a:pt x="254" y="188"/>
                    <a:pt x="228" y="249"/>
                    <a:pt x="225" y="318"/>
                  </a:cubicBezTo>
                  <a:lnTo>
                    <a:pt x="172" y="318"/>
                  </a:lnTo>
                  <a:cubicBezTo>
                    <a:pt x="175" y="235"/>
                    <a:pt x="206" y="161"/>
                    <a:pt x="259" y="106"/>
                  </a:cubicBezTo>
                  <a:lnTo>
                    <a:pt x="296" y="143"/>
                  </a:lnTo>
                  <a:close/>
                  <a:moveTo>
                    <a:pt x="606" y="235"/>
                  </a:moveTo>
                  <a:lnTo>
                    <a:pt x="606" y="241"/>
                  </a:lnTo>
                  <a:lnTo>
                    <a:pt x="614" y="238"/>
                  </a:lnTo>
                  <a:lnTo>
                    <a:pt x="617" y="233"/>
                  </a:lnTo>
                  <a:lnTo>
                    <a:pt x="611" y="225"/>
                  </a:lnTo>
                  <a:lnTo>
                    <a:pt x="614" y="220"/>
                  </a:lnTo>
                  <a:lnTo>
                    <a:pt x="622" y="225"/>
                  </a:lnTo>
                  <a:lnTo>
                    <a:pt x="619" y="222"/>
                  </a:lnTo>
                  <a:lnTo>
                    <a:pt x="622" y="220"/>
                  </a:lnTo>
                  <a:lnTo>
                    <a:pt x="619" y="214"/>
                  </a:lnTo>
                  <a:lnTo>
                    <a:pt x="611" y="220"/>
                  </a:lnTo>
                  <a:lnTo>
                    <a:pt x="609" y="225"/>
                  </a:lnTo>
                  <a:lnTo>
                    <a:pt x="606" y="230"/>
                  </a:lnTo>
                  <a:lnTo>
                    <a:pt x="609" y="235"/>
                  </a:lnTo>
                  <a:lnTo>
                    <a:pt x="609" y="238"/>
                  </a:lnTo>
                  <a:lnTo>
                    <a:pt x="606" y="235"/>
                  </a:lnTo>
                  <a:close/>
                  <a:moveTo>
                    <a:pt x="228" y="471"/>
                  </a:moveTo>
                  <a:lnTo>
                    <a:pt x="222" y="458"/>
                  </a:lnTo>
                  <a:lnTo>
                    <a:pt x="217" y="455"/>
                  </a:lnTo>
                  <a:lnTo>
                    <a:pt x="228" y="471"/>
                  </a:lnTo>
                  <a:close/>
                  <a:moveTo>
                    <a:pt x="458" y="294"/>
                  </a:moveTo>
                  <a:lnTo>
                    <a:pt x="458" y="291"/>
                  </a:lnTo>
                  <a:lnTo>
                    <a:pt x="453" y="286"/>
                  </a:lnTo>
                  <a:lnTo>
                    <a:pt x="455" y="280"/>
                  </a:lnTo>
                  <a:lnTo>
                    <a:pt x="458" y="280"/>
                  </a:lnTo>
                  <a:lnTo>
                    <a:pt x="458" y="257"/>
                  </a:lnTo>
                  <a:cubicBezTo>
                    <a:pt x="447" y="259"/>
                    <a:pt x="442" y="266"/>
                    <a:pt x="442" y="273"/>
                  </a:cubicBezTo>
                  <a:cubicBezTo>
                    <a:pt x="442" y="281"/>
                    <a:pt x="447" y="288"/>
                    <a:pt x="458" y="294"/>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8" name="Freeform 245">
              <a:extLst>
                <a:ext uri="{FF2B5EF4-FFF2-40B4-BE49-F238E27FC236}">
                  <a16:creationId xmlns:a16="http://schemas.microsoft.com/office/drawing/2014/main" id="{2402AA7D-1332-461B-B27E-B6DEA89C40FE}"/>
                </a:ext>
              </a:extLst>
            </p:cNvPr>
            <p:cNvSpPr>
              <a:spLocks noChangeArrowheads="1"/>
            </p:cNvSpPr>
            <p:nvPr/>
          </p:nvSpPr>
          <p:spPr bwMode="auto">
            <a:xfrm>
              <a:off x="5645150" y="4591050"/>
              <a:ext cx="14288" cy="23813"/>
            </a:xfrm>
            <a:custGeom>
              <a:avLst/>
              <a:gdLst>
                <a:gd name="T0" fmla="*/ 12894 w 41"/>
                <a:gd name="T1" fmla="*/ 23447 h 65"/>
                <a:gd name="T2" fmla="*/ 0 w 41"/>
                <a:gd name="T3" fmla="*/ 0 h 65"/>
                <a:gd name="T4" fmla="*/ 0 w 41"/>
                <a:gd name="T5" fmla="*/ 7693 h 65"/>
                <a:gd name="T6" fmla="*/ 12894 w 41"/>
                <a:gd name="T7" fmla="*/ 23447 h 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 h="65">
                  <a:moveTo>
                    <a:pt x="37" y="64"/>
                  </a:moveTo>
                  <a:cubicBezTo>
                    <a:pt x="40" y="27"/>
                    <a:pt x="19" y="11"/>
                    <a:pt x="0" y="0"/>
                  </a:cubicBezTo>
                  <a:lnTo>
                    <a:pt x="0" y="21"/>
                  </a:lnTo>
                  <a:cubicBezTo>
                    <a:pt x="16" y="29"/>
                    <a:pt x="32" y="40"/>
                    <a:pt x="37" y="64"/>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59" name="Freeform 246">
              <a:extLst>
                <a:ext uri="{FF2B5EF4-FFF2-40B4-BE49-F238E27FC236}">
                  <a16:creationId xmlns:a16="http://schemas.microsoft.com/office/drawing/2014/main" id="{870B9CBE-7310-4C5F-88EB-05F1CA3D9FBE}"/>
                </a:ext>
              </a:extLst>
            </p:cNvPr>
            <p:cNvSpPr>
              <a:spLocks noChangeArrowheads="1"/>
            </p:cNvSpPr>
            <p:nvPr/>
          </p:nvSpPr>
          <p:spPr bwMode="auto">
            <a:xfrm>
              <a:off x="5605463" y="4437063"/>
              <a:ext cx="79375" cy="107950"/>
            </a:xfrm>
            <a:custGeom>
              <a:avLst/>
              <a:gdLst>
                <a:gd name="T0" fmla="*/ 49564 w 221"/>
                <a:gd name="T1" fmla="*/ 1087 h 298"/>
                <a:gd name="T2" fmla="*/ 42740 w 221"/>
                <a:gd name="T3" fmla="*/ 0 h 298"/>
                <a:gd name="T4" fmla="*/ 42740 w 221"/>
                <a:gd name="T5" fmla="*/ 5796 h 298"/>
                <a:gd name="T6" fmla="*/ 42740 w 221"/>
                <a:gd name="T7" fmla="*/ 12316 h 298"/>
                <a:gd name="T8" fmla="*/ 46691 w 221"/>
                <a:gd name="T9" fmla="*/ 13403 h 298"/>
                <a:gd name="T10" fmla="*/ 62854 w 221"/>
                <a:gd name="T11" fmla="*/ 30791 h 298"/>
                <a:gd name="T12" fmla="*/ 42022 w 221"/>
                <a:gd name="T13" fmla="*/ 49990 h 298"/>
                <a:gd name="T14" fmla="*/ 38071 w 221"/>
                <a:gd name="T15" fmla="*/ 50715 h 298"/>
                <a:gd name="T16" fmla="*/ 27656 w 221"/>
                <a:gd name="T17" fmla="*/ 53613 h 298"/>
                <a:gd name="T18" fmla="*/ 23705 w 221"/>
                <a:gd name="T19" fmla="*/ 54699 h 298"/>
                <a:gd name="T20" fmla="*/ 0 w 221"/>
                <a:gd name="T21" fmla="*/ 81506 h 298"/>
                <a:gd name="T22" fmla="*/ 25860 w 221"/>
                <a:gd name="T23" fmla="*/ 107588 h 298"/>
                <a:gd name="T24" fmla="*/ 25860 w 221"/>
                <a:gd name="T25" fmla="*/ 93098 h 298"/>
                <a:gd name="T26" fmla="*/ 16162 w 221"/>
                <a:gd name="T27" fmla="*/ 81506 h 298"/>
                <a:gd name="T28" fmla="*/ 24782 w 221"/>
                <a:gd name="T29" fmla="*/ 69914 h 298"/>
                <a:gd name="T30" fmla="*/ 28374 w 221"/>
                <a:gd name="T31" fmla="*/ 68103 h 298"/>
                <a:gd name="T32" fmla="*/ 39149 w 221"/>
                <a:gd name="T33" fmla="*/ 65205 h 298"/>
                <a:gd name="T34" fmla="*/ 42740 w 221"/>
                <a:gd name="T35" fmla="*/ 64118 h 298"/>
                <a:gd name="T36" fmla="*/ 79016 w 221"/>
                <a:gd name="T37" fmla="*/ 30791 h 298"/>
                <a:gd name="T38" fmla="*/ 49564 w 221"/>
                <a:gd name="T39" fmla="*/ 1087 h 2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21" h="298">
                  <a:moveTo>
                    <a:pt x="138" y="3"/>
                  </a:moveTo>
                  <a:cubicBezTo>
                    <a:pt x="132" y="3"/>
                    <a:pt x="127" y="0"/>
                    <a:pt x="119" y="0"/>
                  </a:cubicBezTo>
                  <a:lnTo>
                    <a:pt x="119" y="16"/>
                  </a:lnTo>
                  <a:lnTo>
                    <a:pt x="119" y="34"/>
                  </a:lnTo>
                  <a:cubicBezTo>
                    <a:pt x="124" y="34"/>
                    <a:pt x="130" y="34"/>
                    <a:pt x="130" y="37"/>
                  </a:cubicBezTo>
                  <a:cubicBezTo>
                    <a:pt x="164" y="45"/>
                    <a:pt x="175" y="64"/>
                    <a:pt x="175" y="85"/>
                  </a:cubicBezTo>
                  <a:cubicBezTo>
                    <a:pt x="175" y="117"/>
                    <a:pt x="148" y="127"/>
                    <a:pt x="117" y="138"/>
                  </a:cubicBezTo>
                  <a:cubicBezTo>
                    <a:pt x="114" y="138"/>
                    <a:pt x="109" y="140"/>
                    <a:pt x="106" y="140"/>
                  </a:cubicBezTo>
                  <a:cubicBezTo>
                    <a:pt x="95" y="143"/>
                    <a:pt x="85" y="146"/>
                    <a:pt x="77" y="148"/>
                  </a:cubicBezTo>
                  <a:cubicBezTo>
                    <a:pt x="74" y="148"/>
                    <a:pt x="69" y="151"/>
                    <a:pt x="66" y="151"/>
                  </a:cubicBezTo>
                  <a:cubicBezTo>
                    <a:pt x="29" y="162"/>
                    <a:pt x="0" y="180"/>
                    <a:pt x="0" y="225"/>
                  </a:cubicBezTo>
                  <a:cubicBezTo>
                    <a:pt x="0" y="270"/>
                    <a:pt x="34" y="286"/>
                    <a:pt x="72" y="297"/>
                  </a:cubicBezTo>
                  <a:lnTo>
                    <a:pt x="72" y="257"/>
                  </a:lnTo>
                  <a:cubicBezTo>
                    <a:pt x="56" y="249"/>
                    <a:pt x="45" y="241"/>
                    <a:pt x="45" y="225"/>
                  </a:cubicBezTo>
                  <a:cubicBezTo>
                    <a:pt x="45" y="209"/>
                    <a:pt x="56" y="201"/>
                    <a:pt x="69" y="193"/>
                  </a:cubicBezTo>
                  <a:cubicBezTo>
                    <a:pt x="72" y="191"/>
                    <a:pt x="77" y="191"/>
                    <a:pt x="79" y="188"/>
                  </a:cubicBezTo>
                  <a:cubicBezTo>
                    <a:pt x="87" y="185"/>
                    <a:pt x="98" y="183"/>
                    <a:pt x="109" y="180"/>
                  </a:cubicBezTo>
                  <a:cubicBezTo>
                    <a:pt x="111" y="180"/>
                    <a:pt x="117" y="177"/>
                    <a:pt x="119" y="177"/>
                  </a:cubicBezTo>
                  <a:cubicBezTo>
                    <a:pt x="167" y="164"/>
                    <a:pt x="220" y="148"/>
                    <a:pt x="220" y="85"/>
                  </a:cubicBezTo>
                  <a:cubicBezTo>
                    <a:pt x="220" y="53"/>
                    <a:pt x="196" y="16"/>
                    <a:pt x="138" y="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0" name="Freeform 247">
              <a:extLst>
                <a:ext uri="{FF2B5EF4-FFF2-40B4-BE49-F238E27FC236}">
                  <a16:creationId xmlns:a16="http://schemas.microsoft.com/office/drawing/2014/main" id="{605AC14B-1834-4A61-A6F8-36DA7D9BF2B8}"/>
                </a:ext>
              </a:extLst>
            </p:cNvPr>
            <p:cNvSpPr>
              <a:spLocks noChangeArrowheads="1"/>
            </p:cNvSpPr>
            <p:nvPr/>
          </p:nvSpPr>
          <p:spPr bwMode="auto">
            <a:xfrm>
              <a:off x="5621338" y="4533900"/>
              <a:ext cx="46037" cy="57150"/>
            </a:xfrm>
            <a:custGeom>
              <a:avLst/>
              <a:gdLst>
                <a:gd name="T0" fmla="*/ 9711 w 128"/>
                <a:gd name="T1" fmla="*/ 56793 h 160"/>
                <a:gd name="T2" fmla="*/ 9711 w 128"/>
                <a:gd name="T3" fmla="*/ 45363 h 160"/>
                <a:gd name="T4" fmla="*/ 13308 w 128"/>
                <a:gd name="T5" fmla="*/ 41434 h 160"/>
                <a:gd name="T6" fmla="*/ 20861 w 128"/>
                <a:gd name="T7" fmla="*/ 38576 h 160"/>
                <a:gd name="T8" fmla="*/ 24817 w 128"/>
                <a:gd name="T9" fmla="*/ 37862 h 160"/>
                <a:gd name="T10" fmla="*/ 45677 w 128"/>
                <a:gd name="T11" fmla="*/ 19645 h 160"/>
                <a:gd name="T12" fmla="*/ 25896 w 128"/>
                <a:gd name="T13" fmla="*/ 0 h 160"/>
                <a:gd name="T14" fmla="*/ 25896 w 128"/>
                <a:gd name="T15" fmla="*/ 12144 h 160"/>
                <a:gd name="T16" fmla="*/ 33449 w 128"/>
                <a:gd name="T17" fmla="*/ 18931 h 160"/>
                <a:gd name="T18" fmla="*/ 25896 w 128"/>
                <a:gd name="T19" fmla="*/ 26432 h 160"/>
                <a:gd name="T20" fmla="*/ 21940 w 128"/>
                <a:gd name="T21" fmla="*/ 27503 h 160"/>
                <a:gd name="T22" fmla="*/ 14387 w 128"/>
                <a:gd name="T23" fmla="*/ 30361 h 160"/>
                <a:gd name="T24" fmla="*/ 10430 w 128"/>
                <a:gd name="T25" fmla="*/ 32147 h 160"/>
                <a:gd name="T26" fmla="*/ 0 w 128"/>
                <a:gd name="T27" fmla="*/ 44291 h 160"/>
                <a:gd name="T28" fmla="*/ 9711 w 128"/>
                <a:gd name="T29" fmla="*/ 56793 h 1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28" h="160">
                  <a:moveTo>
                    <a:pt x="27" y="159"/>
                  </a:moveTo>
                  <a:lnTo>
                    <a:pt x="27" y="127"/>
                  </a:lnTo>
                  <a:cubicBezTo>
                    <a:pt x="27" y="122"/>
                    <a:pt x="32" y="119"/>
                    <a:pt x="37" y="116"/>
                  </a:cubicBezTo>
                  <a:cubicBezTo>
                    <a:pt x="42" y="114"/>
                    <a:pt x="50" y="111"/>
                    <a:pt x="58" y="108"/>
                  </a:cubicBezTo>
                  <a:cubicBezTo>
                    <a:pt x="61" y="106"/>
                    <a:pt x="66" y="106"/>
                    <a:pt x="69" y="106"/>
                  </a:cubicBezTo>
                  <a:cubicBezTo>
                    <a:pt x="95" y="98"/>
                    <a:pt x="127" y="87"/>
                    <a:pt x="127" y="55"/>
                  </a:cubicBezTo>
                  <a:cubicBezTo>
                    <a:pt x="127" y="24"/>
                    <a:pt x="101" y="10"/>
                    <a:pt x="72" y="0"/>
                  </a:cubicBezTo>
                  <a:lnTo>
                    <a:pt x="72" y="34"/>
                  </a:lnTo>
                  <a:cubicBezTo>
                    <a:pt x="85" y="40"/>
                    <a:pt x="93" y="45"/>
                    <a:pt x="93" y="53"/>
                  </a:cubicBezTo>
                  <a:cubicBezTo>
                    <a:pt x="93" y="63"/>
                    <a:pt x="79" y="71"/>
                    <a:pt x="72" y="74"/>
                  </a:cubicBezTo>
                  <a:cubicBezTo>
                    <a:pt x="69" y="77"/>
                    <a:pt x="64" y="77"/>
                    <a:pt x="61" y="77"/>
                  </a:cubicBezTo>
                  <a:cubicBezTo>
                    <a:pt x="53" y="79"/>
                    <a:pt x="45" y="82"/>
                    <a:pt x="40" y="85"/>
                  </a:cubicBezTo>
                  <a:cubicBezTo>
                    <a:pt x="37" y="87"/>
                    <a:pt x="32" y="87"/>
                    <a:pt x="29" y="90"/>
                  </a:cubicBezTo>
                  <a:cubicBezTo>
                    <a:pt x="13" y="98"/>
                    <a:pt x="0" y="108"/>
                    <a:pt x="0" y="124"/>
                  </a:cubicBezTo>
                  <a:cubicBezTo>
                    <a:pt x="0" y="143"/>
                    <a:pt x="13" y="151"/>
                    <a:pt x="27" y="159"/>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1" name="Freeform 248">
              <a:extLst>
                <a:ext uri="{FF2B5EF4-FFF2-40B4-BE49-F238E27FC236}">
                  <a16:creationId xmlns:a16="http://schemas.microsoft.com/office/drawing/2014/main" id="{E92EE69A-9D0A-4C5A-8ECD-A99DCB1CFD75}"/>
                </a:ext>
              </a:extLst>
            </p:cNvPr>
            <p:cNvSpPr>
              <a:spLocks noChangeArrowheads="1"/>
            </p:cNvSpPr>
            <p:nvPr/>
          </p:nvSpPr>
          <p:spPr bwMode="auto">
            <a:xfrm>
              <a:off x="5581650" y="4438650"/>
              <a:ext cx="47625" cy="46038"/>
            </a:xfrm>
            <a:custGeom>
              <a:avLst/>
              <a:gdLst>
                <a:gd name="T0" fmla="*/ 35092 w 133"/>
                <a:gd name="T1" fmla="*/ 5035 h 128"/>
                <a:gd name="T2" fmla="*/ 18978 w 133"/>
                <a:gd name="T3" fmla="*/ 13308 h 128"/>
                <a:gd name="T4" fmla="*/ 13249 w 133"/>
                <a:gd name="T5" fmla="*/ 20142 h 128"/>
                <a:gd name="T6" fmla="*/ 10384 w 133"/>
                <a:gd name="T7" fmla="*/ 29493 h 128"/>
                <a:gd name="T8" fmla="*/ 8594 w 133"/>
                <a:gd name="T9" fmla="*/ 34529 h 128"/>
                <a:gd name="T10" fmla="*/ 6445 w 133"/>
                <a:gd name="T11" fmla="*/ 38125 h 128"/>
                <a:gd name="T12" fmla="*/ 0 w 133"/>
                <a:gd name="T13" fmla="*/ 41362 h 128"/>
                <a:gd name="T14" fmla="*/ 5729 w 133"/>
                <a:gd name="T15" fmla="*/ 40283 h 128"/>
                <a:gd name="T16" fmla="*/ 3581 w 133"/>
                <a:gd name="T17" fmla="*/ 45678 h 128"/>
                <a:gd name="T18" fmla="*/ 10384 w 133"/>
                <a:gd name="T19" fmla="*/ 35248 h 128"/>
                <a:gd name="T20" fmla="*/ 19695 w 133"/>
                <a:gd name="T21" fmla="*/ 32370 h 128"/>
                <a:gd name="T22" fmla="*/ 36883 w 133"/>
                <a:gd name="T23" fmla="*/ 20142 h 128"/>
                <a:gd name="T24" fmla="*/ 47267 w 133"/>
                <a:gd name="T25" fmla="*/ 12589 h 128"/>
                <a:gd name="T26" fmla="*/ 46551 w 133"/>
                <a:gd name="T27" fmla="*/ 0 h 128"/>
                <a:gd name="T28" fmla="*/ 35092 w 133"/>
                <a:gd name="T29" fmla="*/ 5035 h 128"/>
                <a:gd name="T30" fmla="*/ 21843 w 133"/>
                <a:gd name="T31" fmla="*/ 23019 h 128"/>
                <a:gd name="T32" fmla="*/ 18978 w 133"/>
                <a:gd name="T33" fmla="*/ 24098 h 128"/>
                <a:gd name="T34" fmla="*/ 23633 w 133"/>
                <a:gd name="T35" fmla="*/ 17264 h 128"/>
                <a:gd name="T36" fmla="*/ 27572 w 133"/>
                <a:gd name="T37" fmla="*/ 17264 h 128"/>
                <a:gd name="T38" fmla="*/ 21843 w 133"/>
                <a:gd name="T39" fmla="*/ 23019 h 12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33" h="128">
                  <a:moveTo>
                    <a:pt x="98" y="14"/>
                  </a:moveTo>
                  <a:cubicBezTo>
                    <a:pt x="87" y="16"/>
                    <a:pt x="71" y="19"/>
                    <a:pt x="53" y="37"/>
                  </a:cubicBezTo>
                  <a:cubicBezTo>
                    <a:pt x="50" y="40"/>
                    <a:pt x="42" y="51"/>
                    <a:pt x="37" y="56"/>
                  </a:cubicBezTo>
                  <a:cubicBezTo>
                    <a:pt x="32" y="64"/>
                    <a:pt x="32" y="75"/>
                    <a:pt x="29" y="82"/>
                  </a:cubicBezTo>
                  <a:cubicBezTo>
                    <a:pt x="24" y="90"/>
                    <a:pt x="24" y="96"/>
                    <a:pt x="24" y="96"/>
                  </a:cubicBezTo>
                  <a:cubicBezTo>
                    <a:pt x="24" y="96"/>
                    <a:pt x="24" y="101"/>
                    <a:pt x="18" y="106"/>
                  </a:cubicBezTo>
                  <a:cubicBezTo>
                    <a:pt x="14" y="111"/>
                    <a:pt x="7" y="116"/>
                    <a:pt x="0" y="115"/>
                  </a:cubicBezTo>
                  <a:cubicBezTo>
                    <a:pt x="8" y="116"/>
                    <a:pt x="16" y="112"/>
                    <a:pt x="16" y="112"/>
                  </a:cubicBezTo>
                  <a:cubicBezTo>
                    <a:pt x="16" y="112"/>
                    <a:pt x="13" y="117"/>
                    <a:pt x="10" y="127"/>
                  </a:cubicBezTo>
                  <a:cubicBezTo>
                    <a:pt x="18" y="109"/>
                    <a:pt x="26" y="101"/>
                    <a:pt x="29" y="98"/>
                  </a:cubicBezTo>
                  <a:cubicBezTo>
                    <a:pt x="32" y="98"/>
                    <a:pt x="40" y="98"/>
                    <a:pt x="55" y="90"/>
                  </a:cubicBezTo>
                  <a:cubicBezTo>
                    <a:pt x="71" y="82"/>
                    <a:pt x="95" y="67"/>
                    <a:pt x="103" y="56"/>
                  </a:cubicBezTo>
                  <a:cubicBezTo>
                    <a:pt x="111" y="45"/>
                    <a:pt x="122" y="40"/>
                    <a:pt x="132" y="35"/>
                  </a:cubicBezTo>
                  <a:cubicBezTo>
                    <a:pt x="130" y="24"/>
                    <a:pt x="130" y="11"/>
                    <a:pt x="130" y="0"/>
                  </a:cubicBezTo>
                  <a:cubicBezTo>
                    <a:pt x="111" y="6"/>
                    <a:pt x="100" y="11"/>
                    <a:pt x="98" y="14"/>
                  </a:cubicBezTo>
                  <a:close/>
                  <a:moveTo>
                    <a:pt x="61" y="64"/>
                  </a:moveTo>
                  <a:lnTo>
                    <a:pt x="53" y="67"/>
                  </a:lnTo>
                  <a:lnTo>
                    <a:pt x="66" y="48"/>
                  </a:lnTo>
                  <a:lnTo>
                    <a:pt x="77" y="48"/>
                  </a:lnTo>
                  <a:lnTo>
                    <a:pt x="61" y="6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2" name="Freeform 249">
              <a:extLst>
                <a:ext uri="{FF2B5EF4-FFF2-40B4-BE49-F238E27FC236}">
                  <a16:creationId xmlns:a16="http://schemas.microsoft.com/office/drawing/2014/main" id="{8581F662-138E-47AB-BCC6-CCFF7E1CF185}"/>
                </a:ext>
              </a:extLst>
            </p:cNvPr>
            <p:cNvSpPr>
              <a:spLocks noChangeArrowheads="1"/>
            </p:cNvSpPr>
            <p:nvPr/>
          </p:nvSpPr>
          <p:spPr bwMode="auto">
            <a:xfrm>
              <a:off x="5634038" y="4576763"/>
              <a:ext cx="7937" cy="65087"/>
            </a:xfrm>
            <a:custGeom>
              <a:avLst/>
              <a:gdLst>
                <a:gd name="T0" fmla="*/ 1804 w 22"/>
                <a:gd name="T1" fmla="*/ 1798 h 181"/>
                <a:gd name="T2" fmla="*/ 0 w 22"/>
                <a:gd name="T3" fmla="*/ 2877 h 181"/>
                <a:gd name="T4" fmla="*/ 1082 w 22"/>
                <a:gd name="T5" fmla="*/ 54299 h 181"/>
                <a:gd name="T6" fmla="*/ 6855 w 22"/>
                <a:gd name="T7" fmla="*/ 54299 h 181"/>
                <a:gd name="T8" fmla="*/ 7576 w 22"/>
                <a:gd name="T9" fmla="*/ 0 h 181"/>
                <a:gd name="T10" fmla="*/ 4690 w 22"/>
                <a:gd name="T11" fmla="*/ 1079 h 181"/>
                <a:gd name="T12" fmla="*/ 1804 w 22"/>
                <a:gd name="T13" fmla="*/ 1798 h 18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2" h="181">
                  <a:moveTo>
                    <a:pt x="5" y="5"/>
                  </a:moveTo>
                  <a:cubicBezTo>
                    <a:pt x="3" y="5"/>
                    <a:pt x="0" y="8"/>
                    <a:pt x="0" y="8"/>
                  </a:cubicBezTo>
                  <a:cubicBezTo>
                    <a:pt x="0" y="8"/>
                    <a:pt x="3" y="148"/>
                    <a:pt x="3" y="151"/>
                  </a:cubicBezTo>
                  <a:cubicBezTo>
                    <a:pt x="3" y="180"/>
                    <a:pt x="19" y="180"/>
                    <a:pt x="19" y="151"/>
                  </a:cubicBezTo>
                  <a:cubicBezTo>
                    <a:pt x="19" y="148"/>
                    <a:pt x="21" y="0"/>
                    <a:pt x="21" y="0"/>
                  </a:cubicBezTo>
                  <a:cubicBezTo>
                    <a:pt x="21" y="0"/>
                    <a:pt x="16" y="3"/>
                    <a:pt x="13" y="3"/>
                  </a:cubicBezTo>
                  <a:cubicBezTo>
                    <a:pt x="11" y="3"/>
                    <a:pt x="8" y="5"/>
                    <a:pt x="5" y="5"/>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3" name="Freeform 250">
              <a:extLst>
                <a:ext uri="{FF2B5EF4-FFF2-40B4-BE49-F238E27FC236}">
                  <a16:creationId xmlns:a16="http://schemas.microsoft.com/office/drawing/2014/main" id="{94571BE3-188D-43B0-9FB1-7637E37E1F2A}"/>
                </a:ext>
              </a:extLst>
            </p:cNvPr>
            <p:cNvSpPr>
              <a:spLocks noChangeArrowheads="1"/>
            </p:cNvSpPr>
            <p:nvPr/>
          </p:nvSpPr>
          <p:spPr bwMode="auto">
            <a:xfrm>
              <a:off x="5632450" y="4505325"/>
              <a:ext cx="11113" cy="57150"/>
            </a:xfrm>
            <a:custGeom>
              <a:avLst/>
              <a:gdLst>
                <a:gd name="T0" fmla="*/ 6668 w 30"/>
                <a:gd name="T1" fmla="*/ 54650 h 160"/>
                <a:gd name="T2" fmla="*/ 9631 w 30"/>
                <a:gd name="T3" fmla="*/ 53935 h 160"/>
                <a:gd name="T4" fmla="*/ 10743 w 30"/>
                <a:gd name="T5" fmla="*/ 0 h 160"/>
                <a:gd name="T6" fmla="*/ 0 w 30"/>
                <a:gd name="T7" fmla="*/ 2858 h 160"/>
                <a:gd name="T8" fmla="*/ 1852 w 30"/>
                <a:gd name="T9" fmla="*/ 56793 h 160"/>
                <a:gd name="T10" fmla="*/ 6668 w 30"/>
                <a:gd name="T11" fmla="*/ 54650 h 1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0" h="160">
                  <a:moveTo>
                    <a:pt x="18" y="153"/>
                  </a:moveTo>
                  <a:cubicBezTo>
                    <a:pt x="21" y="153"/>
                    <a:pt x="24" y="151"/>
                    <a:pt x="26" y="151"/>
                  </a:cubicBezTo>
                  <a:cubicBezTo>
                    <a:pt x="26" y="143"/>
                    <a:pt x="29" y="21"/>
                    <a:pt x="29" y="0"/>
                  </a:cubicBezTo>
                  <a:cubicBezTo>
                    <a:pt x="18" y="2"/>
                    <a:pt x="8" y="5"/>
                    <a:pt x="0" y="8"/>
                  </a:cubicBezTo>
                  <a:cubicBezTo>
                    <a:pt x="2" y="24"/>
                    <a:pt x="2" y="145"/>
                    <a:pt x="5" y="159"/>
                  </a:cubicBezTo>
                  <a:cubicBezTo>
                    <a:pt x="10" y="156"/>
                    <a:pt x="13" y="156"/>
                    <a:pt x="18" y="153"/>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4" name="Freeform 251">
              <a:extLst>
                <a:ext uri="{FF2B5EF4-FFF2-40B4-BE49-F238E27FC236}">
                  <a16:creationId xmlns:a16="http://schemas.microsoft.com/office/drawing/2014/main" id="{4E5CADE1-ADBB-4DC6-AFBB-5A7B614DD89F}"/>
                </a:ext>
              </a:extLst>
            </p:cNvPr>
            <p:cNvSpPr>
              <a:spLocks noChangeArrowheads="1"/>
            </p:cNvSpPr>
            <p:nvPr/>
          </p:nvSpPr>
          <p:spPr bwMode="auto">
            <a:xfrm>
              <a:off x="5624513" y="4395788"/>
              <a:ext cx="30162" cy="90487"/>
            </a:xfrm>
            <a:custGeom>
              <a:avLst/>
              <a:gdLst>
                <a:gd name="T0" fmla="*/ 6905 w 83"/>
                <a:gd name="T1" fmla="*/ 28956 h 250"/>
                <a:gd name="T2" fmla="*/ 7631 w 83"/>
                <a:gd name="T3" fmla="*/ 90125 h 250"/>
                <a:gd name="T4" fmla="*/ 14536 w 83"/>
                <a:gd name="T5" fmla="*/ 88315 h 250"/>
                <a:gd name="T6" fmla="*/ 19260 w 83"/>
                <a:gd name="T7" fmla="*/ 87229 h 250"/>
                <a:gd name="T8" fmla="*/ 20350 w 83"/>
                <a:gd name="T9" fmla="*/ 28956 h 250"/>
                <a:gd name="T10" fmla="*/ 14536 w 83"/>
                <a:gd name="T11" fmla="*/ 0 h 250"/>
                <a:gd name="T12" fmla="*/ 6905 w 83"/>
                <a:gd name="T13" fmla="*/ 28956 h 2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3" h="250">
                  <a:moveTo>
                    <a:pt x="19" y="80"/>
                  </a:moveTo>
                  <a:cubicBezTo>
                    <a:pt x="19" y="80"/>
                    <a:pt x="21" y="217"/>
                    <a:pt x="21" y="249"/>
                  </a:cubicBezTo>
                  <a:cubicBezTo>
                    <a:pt x="26" y="246"/>
                    <a:pt x="34" y="246"/>
                    <a:pt x="40" y="244"/>
                  </a:cubicBezTo>
                  <a:cubicBezTo>
                    <a:pt x="45" y="244"/>
                    <a:pt x="48" y="241"/>
                    <a:pt x="53" y="241"/>
                  </a:cubicBezTo>
                  <a:cubicBezTo>
                    <a:pt x="53" y="212"/>
                    <a:pt x="56" y="82"/>
                    <a:pt x="56" y="80"/>
                  </a:cubicBezTo>
                  <a:cubicBezTo>
                    <a:pt x="61" y="58"/>
                    <a:pt x="82" y="0"/>
                    <a:pt x="40" y="0"/>
                  </a:cubicBezTo>
                  <a:cubicBezTo>
                    <a:pt x="0" y="0"/>
                    <a:pt x="16" y="61"/>
                    <a:pt x="19" y="8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5" name="Freeform 252">
              <a:extLst>
                <a:ext uri="{FF2B5EF4-FFF2-40B4-BE49-F238E27FC236}">
                  <a16:creationId xmlns:a16="http://schemas.microsoft.com/office/drawing/2014/main" id="{C60E90E4-3E09-43AF-B305-BFC0B6ED9A04}"/>
                </a:ext>
              </a:extLst>
            </p:cNvPr>
            <p:cNvSpPr>
              <a:spLocks noChangeArrowheads="1"/>
            </p:cNvSpPr>
            <p:nvPr/>
          </p:nvSpPr>
          <p:spPr bwMode="auto">
            <a:xfrm>
              <a:off x="5899150" y="4718050"/>
              <a:ext cx="53975" cy="69850"/>
            </a:xfrm>
            <a:custGeom>
              <a:avLst/>
              <a:gdLst>
                <a:gd name="T0" fmla="*/ 35264 w 150"/>
                <a:gd name="T1" fmla="*/ 54207 h 192"/>
                <a:gd name="T2" fmla="*/ 17272 w 150"/>
                <a:gd name="T3" fmla="*/ 54207 h 192"/>
                <a:gd name="T4" fmla="*/ 13314 w 150"/>
                <a:gd name="T5" fmla="*/ 69486 h 192"/>
                <a:gd name="T6" fmla="*/ 0 w 150"/>
                <a:gd name="T7" fmla="*/ 69486 h 192"/>
                <a:gd name="T8" fmla="*/ 19071 w 150"/>
                <a:gd name="T9" fmla="*/ 0 h 192"/>
                <a:gd name="T10" fmla="*/ 34544 w 150"/>
                <a:gd name="T11" fmla="*/ 0 h 192"/>
                <a:gd name="T12" fmla="*/ 53615 w 150"/>
                <a:gd name="T13" fmla="*/ 69486 h 192"/>
                <a:gd name="T14" fmla="*/ 39222 w 150"/>
                <a:gd name="T15" fmla="*/ 69486 h 192"/>
                <a:gd name="T16" fmla="*/ 35264 w 150"/>
                <a:gd name="T17" fmla="*/ 54207 h 192"/>
                <a:gd name="T18" fmla="*/ 26628 w 150"/>
                <a:gd name="T19" fmla="*/ 13461 h 192"/>
                <a:gd name="T20" fmla="*/ 26628 w 150"/>
                <a:gd name="T21" fmla="*/ 13461 h 192"/>
                <a:gd name="T22" fmla="*/ 20151 w 150"/>
                <a:gd name="T23" fmla="*/ 42565 h 192"/>
                <a:gd name="T24" fmla="*/ 33465 w 150"/>
                <a:gd name="T25" fmla="*/ 42565 h 192"/>
                <a:gd name="T26" fmla="*/ 26628 w 150"/>
                <a:gd name="T27" fmla="*/ 13461 h 19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0" h="192">
                  <a:moveTo>
                    <a:pt x="98" y="149"/>
                  </a:moveTo>
                  <a:lnTo>
                    <a:pt x="48" y="149"/>
                  </a:lnTo>
                  <a:lnTo>
                    <a:pt x="37" y="191"/>
                  </a:lnTo>
                  <a:lnTo>
                    <a:pt x="0" y="191"/>
                  </a:lnTo>
                  <a:lnTo>
                    <a:pt x="53" y="0"/>
                  </a:lnTo>
                  <a:lnTo>
                    <a:pt x="96" y="0"/>
                  </a:lnTo>
                  <a:lnTo>
                    <a:pt x="149" y="191"/>
                  </a:lnTo>
                  <a:lnTo>
                    <a:pt x="109" y="191"/>
                  </a:lnTo>
                  <a:lnTo>
                    <a:pt x="98" y="149"/>
                  </a:lnTo>
                  <a:close/>
                  <a:moveTo>
                    <a:pt x="74" y="37"/>
                  </a:moveTo>
                  <a:lnTo>
                    <a:pt x="74" y="37"/>
                  </a:lnTo>
                  <a:lnTo>
                    <a:pt x="56" y="117"/>
                  </a:lnTo>
                  <a:lnTo>
                    <a:pt x="93" y="117"/>
                  </a:lnTo>
                  <a:lnTo>
                    <a:pt x="74" y="37"/>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6" name="Freeform 253">
              <a:extLst>
                <a:ext uri="{FF2B5EF4-FFF2-40B4-BE49-F238E27FC236}">
                  <a16:creationId xmlns:a16="http://schemas.microsoft.com/office/drawing/2014/main" id="{3BE69A68-3A12-46C8-8EAE-0655FF3DFAB4}"/>
                </a:ext>
              </a:extLst>
            </p:cNvPr>
            <p:cNvSpPr>
              <a:spLocks noChangeArrowheads="1"/>
            </p:cNvSpPr>
            <p:nvPr/>
          </p:nvSpPr>
          <p:spPr bwMode="auto">
            <a:xfrm>
              <a:off x="5957888" y="4735513"/>
              <a:ext cx="61912" cy="52387"/>
            </a:xfrm>
            <a:custGeom>
              <a:avLst/>
              <a:gdLst>
                <a:gd name="T0" fmla="*/ 47239 w 173"/>
                <a:gd name="T1" fmla="*/ 19281 h 144"/>
                <a:gd name="T2" fmla="*/ 42587 w 173"/>
                <a:gd name="T3" fmla="*/ 11278 h 144"/>
                <a:gd name="T4" fmla="*/ 36861 w 173"/>
                <a:gd name="T5" fmla="*/ 19281 h 144"/>
                <a:gd name="T6" fmla="*/ 36861 w 173"/>
                <a:gd name="T7" fmla="*/ 52023 h 144"/>
                <a:gd name="T8" fmla="*/ 23620 w 173"/>
                <a:gd name="T9" fmla="*/ 52023 h 144"/>
                <a:gd name="T10" fmla="*/ 23620 w 173"/>
                <a:gd name="T11" fmla="*/ 20009 h 144"/>
                <a:gd name="T12" fmla="*/ 18967 w 173"/>
                <a:gd name="T13" fmla="*/ 12369 h 144"/>
                <a:gd name="T14" fmla="*/ 13241 w 173"/>
                <a:gd name="T15" fmla="*/ 22919 h 144"/>
                <a:gd name="T16" fmla="*/ 13241 w 173"/>
                <a:gd name="T17" fmla="*/ 52023 h 144"/>
                <a:gd name="T18" fmla="*/ 0 w 173"/>
                <a:gd name="T19" fmla="*/ 52023 h 144"/>
                <a:gd name="T20" fmla="*/ 0 w 173"/>
                <a:gd name="T21" fmla="*/ 11278 h 144"/>
                <a:gd name="T22" fmla="*/ 0 w 173"/>
                <a:gd name="T23" fmla="*/ 728 h 144"/>
                <a:gd name="T24" fmla="*/ 12168 w 173"/>
                <a:gd name="T25" fmla="*/ 728 h 144"/>
                <a:gd name="T26" fmla="*/ 12168 w 173"/>
                <a:gd name="T27" fmla="*/ 9459 h 144"/>
                <a:gd name="T28" fmla="*/ 12168 w 173"/>
                <a:gd name="T29" fmla="*/ 9459 h 144"/>
                <a:gd name="T30" fmla="*/ 24693 w 173"/>
                <a:gd name="T31" fmla="*/ 0 h 144"/>
                <a:gd name="T32" fmla="*/ 35787 w 173"/>
                <a:gd name="T33" fmla="*/ 8367 h 144"/>
                <a:gd name="T34" fmla="*/ 48313 w 173"/>
                <a:gd name="T35" fmla="*/ 0 h 144"/>
                <a:gd name="T36" fmla="*/ 61554 w 173"/>
                <a:gd name="T37" fmla="*/ 18190 h 144"/>
                <a:gd name="T38" fmla="*/ 61554 w 173"/>
                <a:gd name="T39" fmla="*/ 52023 h 144"/>
                <a:gd name="T40" fmla="*/ 48313 w 173"/>
                <a:gd name="T41" fmla="*/ 52023 h 144"/>
                <a:gd name="T42" fmla="*/ 48313 w 173"/>
                <a:gd name="T43" fmla="*/ 19281 h 144"/>
                <a:gd name="T44" fmla="*/ 47239 w 173"/>
                <a:gd name="T45" fmla="*/ 19281 h 1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73" h="144">
                  <a:moveTo>
                    <a:pt x="132" y="53"/>
                  </a:moveTo>
                  <a:cubicBezTo>
                    <a:pt x="132" y="37"/>
                    <a:pt x="127" y="31"/>
                    <a:pt x="119" y="31"/>
                  </a:cubicBezTo>
                  <a:cubicBezTo>
                    <a:pt x="108" y="31"/>
                    <a:pt x="103" y="39"/>
                    <a:pt x="103" y="53"/>
                  </a:cubicBezTo>
                  <a:lnTo>
                    <a:pt x="103" y="143"/>
                  </a:lnTo>
                  <a:lnTo>
                    <a:pt x="66" y="143"/>
                  </a:lnTo>
                  <a:lnTo>
                    <a:pt x="66" y="55"/>
                  </a:lnTo>
                  <a:cubicBezTo>
                    <a:pt x="66" y="37"/>
                    <a:pt x="58" y="34"/>
                    <a:pt x="53" y="34"/>
                  </a:cubicBezTo>
                  <a:cubicBezTo>
                    <a:pt x="39" y="34"/>
                    <a:pt x="37" y="47"/>
                    <a:pt x="37" y="63"/>
                  </a:cubicBezTo>
                  <a:lnTo>
                    <a:pt x="37" y="143"/>
                  </a:lnTo>
                  <a:lnTo>
                    <a:pt x="0" y="143"/>
                  </a:lnTo>
                  <a:lnTo>
                    <a:pt x="0" y="31"/>
                  </a:lnTo>
                  <a:cubicBezTo>
                    <a:pt x="0" y="18"/>
                    <a:pt x="0" y="10"/>
                    <a:pt x="0" y="2"/>
                  </a:cubicBezTo>
                  <a:lnTo>
                    <a:pt x="34" y="2"/>
                  </a:lnTo>
                  <a:cubicBezTo>
                    <a:pt x="34" y="7"/>
                    <a:pt x="34" y="15"/>
                    <a:pt x="34" y="26"/>
                  </a:cubicBezTo>
                  <a:cubicBezTo>
                    <a:pt x="39" y="10"/>
                    <a:pt x="51" y="0"/>
                    <a:pt x="69" y="0"/>
                  </a:cubicBezTo>
                  <a:cubicBezTo>
                    <a:pt x="88" y="0"/>
                    <a:pt x="95" y="10"/>
                    <a:pt x="100" y="23"/>
                  </a:cubicBezTo>
                  <a:cubicBezTo>
                    <a:pt x="106" y="10"/>
                    <a:pt x="114" y="0"/>
                    <a:pt x="135" y="0"/>
                  </a:cubicBezTo>
                  <a:cubicBezTo>
                    <a:pt x="161" y="0"/>
                    <a:pt x="172" y="23"/>
                    <a:pt x="172" y="50"/>
                  </a:cubicBezTo>
                  <a:lnTo>
                    <a:pt x="172" y="143"/>
                  </a:lnTo>
                  <a:lnTo>
                    <a:pt x="135" y="143"/>
                  </a:lnTo>
                  <a:lnTo>
                    <a:pt x="135" y="53"/>
                  </a:lnTo>
                  <a:lnTo>
                    <a:pt x="132" y="5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7" name="Freeform 254">
              <a:extLst>
                <a:ext uri="{FF2B5EF4-FFF2-40B4-BE49-F238E27FC236}">
                  <a16:creationId xmlns:a16="http://schemas.microsoft.com/office/drawing/2014/main" id="{A3165500-92D2-41F0-A4B1-5B9FE15852FA}"/>
                </a:ext>
              </a:extLst>
            </p:cNvPr>
            <p:cNvSpPr>
              <a:spLocks noChangeArrowheads="1"/>
            </p:cNvSpPr>
            <p:nvPr/>
          </p:nvSpPr>
          <p:spPr bwMode="auto">
            <a:xfrm>
              <a:off x="6026150" y="4735513"/>
              <a:ext cx="38100" cy="52387"/>
            </a:xfrm>
            <a:custGeom>
              <a:avLst/>
              <a:gdLst>
                <a:gd name="T0" fmla="*/ 13175 w 107"/>
                <a:gd name="T1" fmla="*/ 30292 h 147"/>
                <a:gd name="T2" fmla="*/ 23857 w 107"/>
                <a:gd name="T3" fmla="*/ 41339 h 147"/>
                <a:gd name="T4" fmla="*/ 35964 w 107"/>
                <a:gd name="T5" fmla="*/ 37776 h 147"/>
                <a:gd name="T6" fmla="*/ 35964 w 107"/>
                <a:gd name="T7" fmla="*/ 49180 h 147"/>
                <a:gd name="T8" fmla="*/ 21721 w 107"/>
                <a:gd name="T9" fmla="*/ 52031 h 147"/>
                <a:gd name="T10" fmla="*/ 0 w 107"/>
                <a:gd name="T11" fmla="*/ 25303 h 147"/>
                <a:gd name="T12" fmla="*/ 18872 w 107"/>
                <a:gd name="T13" fmla="*/ 0 h 147"/>
                <a:gd name="T14" fmla="*/ 37744 w 107"/>
                <a:gd name="T15" fmla="*/ 26372 h 147"/>
                <a:gd name="T16" fmla="*/ 37744 w 107"/>
                <a:gd name="T17" fmla="*/ 30292 h 147"/>
                <a:gd name="T18" fmla="*/ 13175 w 107"/>
                <a:gd name="T19" fmla="*/ 30292 h 147"/>
                <a:gd name="T20" fmla="*/ 26706 w 107"/>
                <a:gd name="T21" fmla="*/ 21739 h 147"/>
                <a:gd name="T22" fmla="*/ 19940 w 107"/>
                <a:gd name="T23" fmla="*/ 9266 h 147"/>
                <a:gd name="T24" fmla="*/ 13175 w 107"/>
                <a:gd name="T25" fmla="*/ 21739 h 147"/>
                <a:gd name="T26" fmla="*/ 26706 w 107"/>
                <a:gd name="T27" fmla="*/ 21739 h 1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7" h="147">
                  <a:moveTo>
                    <a:pt x="37" y="85"/>
                  </a:moveTo>
                  <a:cubicBezTo>
                    <a:pt x="37" y="101"/>
                    <a:pt x="48" y="116"/>
                    <a:pt x="67" y="116"/>
                  </a:cubicBezTo>
                  <a:cubicBezTo>
                    <a:pt x="80" y="116"/>
                    <a:pt x="93" y="111"/>
                    <a:pt x="101" y="106"/>
                  </a:cubicBezTo>
                  <a:lnTo>
                    <a:pt x="101" y="138"/>
                  </a:lnTo>
                  <a:cubicBezTo>
                    <a:pt x="90" y="143"/>
                    <a:pt x="75" y="146"/>
                    <a:pt x="61" y="146"/>
                  </a:cubicBezTo>
                  <a:cubicBezTo>
                    <a:pt x="19" y="146"/>
                    <a:pt x="0" y="116"/>
                    <a:pt x="0" y="71"/>
                  </a:cubicBezTo>
                  <a:cubicBezTo>
                    <a:pt x="0" y="34"/>
                    <a:pt x="19" y="0"/>
                    <a:pt x="53" y="0"/>
                  </a:cubicBezTo>
                  <a:cubicBezTo>
                    <a:pt x="64" y="0"/>
                    <a:pt x="106" y="0"/>
                    <a:pt x="106" y="74"/>
                  </a:cubicBezTo>
                  <a:lnTo>
                    <a:pt x="106" y="85"/>
                  </a:lnTo>
                  <a:lnTo>
                    <a:pt x="37" y="85"/>
                  </a:lnTo>
                  <a:close/>
                  <a:moveTo>
                    <a:pt x="75" y="61"/>
                  </a:moveTo>
                  <a:cubicBezTo>
                    <a:pt x="75" y="42"/>
                    <a:pt x="69" y="26"/>
                    <a:pt x="56" y="26"/>
                  </a:cubicBezTo>
                  <a:cubicBezTo>
                    <a:pt x="37" y="26"/>
                    <a:pt x="37" y="53"/>
                    <a:pt x="37" y="61"/>
                  </a:cubicBezTo>
                  <a:lnTo>
                    <a:pt x="75" y="61"/>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8" name="Freeform 255">
              <a:extLst>
                <a:ext uri="{FF2B5EF4-FFF2-40B4-BE49-F238E27FC236}">
                  <a16:creationId xmlns:a16="http://schemas.microsoft.com/office/drawing/2014/main" id="{34CE5CC1-0A92-4793-A9D4-45414F6ECB14}"/>
                </a:ext>
              </a:extLst>
            </p:cNvPr>
            <p:cNvSpPr>
              <a:spLocks noChangeArrowheads="1"/>
            </p:cNvSpPr>
            <p:nvPr/>
          </p:nvSpPr>
          <p:spPr bwMode="auto">
            <a:xfrm>
              <a:off x="6072188" y="4735513"/>
              <a:ext cx="26987" cy="52387"/>
            </a:xfrm>
            <a:custGeom>
              <a:avLst/>
              <a:gdLst>
                <a:gd name="T0" fmla="*/ 0 w 75"/>
                <a:gd name="T1" fmla="*/ 0 h 144"/>
                <a:gd name="T2" fmla="*/ 12594 w 75"/>
                <a:gd name="T3" fmla="*/ 0 h 144"/>
                <a:gd name="T4" fmla="*/ 12594 w 75"/>
                <a:gd name="T5" fmla="*/ 9459 h 144"/>
                <a:gd name="T6" fmla="*/ 24828 w 75"/>
                <a:gd name="T7" fmla="*/ 0 h 144"/>
                <a:gd name="T8" fmla="*/ 26627 w 75"/>
                <a:gd name="T9" fmla="*/ 0 h 144"/>
                <a:gd name="T10" fmla="*/ 26627 w 75"/>
                <a:gd name="T11" fmla="*/ 14188 h 144"/>
                <a:gd name="T12" fmla="*/ 21949 w 75"/>
                <a:gd name="T13" fmla="*/ 13461 h 144"/>
                <a:gd name="T14" fmla="*/ 13314 w 75"/>
                <a:gd name="T15" fmla="*/ 28740 h 144"/>
                <a:gd name="T16" fmla="*/ 13314 w 75"/>
                <a:gd name="T17" fmla="*/ 52023 h 144"/>
                <a:gd name="T18" fmla="*/ 0 w 75"/>
                <a:gd name="T19" fmla="*/ 52023 h 144"/>
                <a:gd name="T20" fmla="*/ 0 w 75"/>
                <a:gd name="T21" fmla="*/ 10550 h 144"/>
                <a:gd name="T22" fmla="*/ 0 w 75"/>
                <a:gd name="T23" fmla="*/ 0 h 1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 h="144">
                  <a:moveTo>
                    <a:pt x="0" y="0"/>
                  </a:moveTo>
                  <a:lnTo>
                    <a:pt x="35" y="0"/>
                  </a:lnTo>
                  <a:lnTo>
                    <a:pt x="35" y="26"/>
                  </a:lnTo>
                  <a:cubicBezTo>
                    <a:pt x="43" y="10"/>
                    <a:pt x="48" y="0"/>
                    <a:pt x="69" y="0"/>
                  </a:cubicBezTo>
                  <a:lnTo>
                    <a:pt x="74" y="0"/>
                  </a:lnTo>
                  <a:lnTo>
                    <a:pt x="74" y="39"/>
                  </a:lnTo>
                  <a:cubicBezTo>
                    <a:pt x="72" y="39"/>
                    <a:pt x="66" y="37"/>
                    <a:pt x="61" y="37"/>
                  </a:cubicBezTo>
                  <a:cubicBezTo>
                    <a:pt x="40" y="37"/>
                    <a:pt x="37" y="58"/>
                    <a:pt x="37" y="79"/>
                  </a:cubicBezTo>
                  <a:lnTo>
                    <a:pt x="37" y="143"/>
                  </a:lnTo>
                  <a:lnTo>
                    <a:pt x="0" y="143"/>
                  </a:lnTo>
                  <a:lnTo>
                    <a:pt x="0" y="29"/>
                  </a:lnTo>
                  <a:lnTo>
                    <a:pt x="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69" name="Freeform 256">
              <a:extLst>
                <a:ext uri="{FF2B5EF4-FFF2-40B4-BE49-F238E27FC236}">
                  <a16:creationId xmlns:a16="http://schemas.microsoft.com/office/drawing/2014/main" id="{2FFEA1B8-6BEC-425C-81FB-C6A0F9DBC766}"/>
                </a:ext>
              </a:extLst>
            </p:cNvPr>
            <p:cNvSpPr>
              <a:spLocks noChangeArrowheads="1"/>
            </p:cNvSpPr>
            <p:nvPr/>
          </p:nvSpPr>
          <p:spPr bwMode="auto">
            <a:xfrm>
              <a:off x="6107113" y="4713288"/>
              <a:ext cx="14287" cy="74612"/>
            </a:xfrm>
            <a:custGeom>
              <a:avLst/>
              <a:gdLst>
                <a:gd name="T0" fmla="*/ 0 w 38"/>
                <a:gd name="T1" fmla="*/ 0 h 208"/>
                <a:gd name="T2" fmla="*/ 13911 w 38"/>
                <a:gd name="T3" fmla="*/ 0 h 208"/>
                <a:gd name="T4" fmla="*/ 13911 w 38"/>
                <a:gd name="T5" fmla="*/ 13272 h 208"/>
                <a:gd name="T6" fmla="*/ 0 w 38"/>
                <a:gd name="T7" fmla="*/ 13272 h 208"/>
                <a:gd name="T8" fmla="*/ 0 w 38"/>
                <a:gd name="T9" fmla="*/ 0 h 208"/>
                <a:gd name="T10" fmla="*/ 0 w 38"/>
                <a:gd name="T11" fmla="*/ 22958 h 208"/>
                <a:gd name="T12" fmla="*/ 13911 w 38"/>
                <a:gd name="T13" fmla="*/ 22958 h 208"/>
                <a:gd name="T14" fmla="*/ 13911 w 38"/>
                <a:gd name="T15" fmla="*/ 74253 h 208"/>
                <a:gd name="T16" fmla="*/ 0 w 38"/>
                <a:gd name="T17" fmla="*/ 74253 h 208"/>
                <a:gd name="T18" fmla="*/ 0 w 38"/>
                <a:gd name="T19" fmla="*/ 22958 h 20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8" h="208">
                  <a:moveTo>
                    <a:pt x="0" y="0"/>
                  </a:moveTo>
                  <a:lnTo>
                    <a:pt x="37" y="0"/>
                  </a:lnTo>
                  <a:lnTo>
                    <a:pt x="37" y="37"/>
                  </a:lnTo>
                  <a:lnTo>
                    <a:pt x="0" y="37"/>
                  </a:lnTo>
                  <a:lnTo>
                    <a:pt x="0" y="0"/>
                  </a:lnTo>
                  <a:close/>
                  <a:moveTo>
                    <a:pt x="0" y="64"/>
                  </a:moveTo>
                  <a:lnTo>
                    <a:pt x="37" y="64"/>
                  </a:lnTo>
                  <a:lnTo>
                    <a:pt x="37" y="207"/>
                  </a:lnTo>
                  <a:lnTo>
                    <a:pt x="0" y="207"/>
                  </a:lnTo>
                  <a:lnTo>
                    <a:pt x="0" y="64"/>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70" name="Freeform 257">
              <a:extLst>
                <a:ext uri="{FF2B5EF4-FFF2-40B4-BE49-F238E27FC236}">
                  <a16:creationId xmlns:a16="http://schemas.microsoft.com/office/drawing/2014/main" id="{159ADD3F-C0BB-40FC-8E4E-094910C8C4B7}"/>
                </a:ext>
              </a:extLst>
            </p:cNvPr>
            <p:cNvSpPr>
              <a:spLocks noChangeArrowheads="1"/>
            </p:cNvSpPr>
            <p:nvPr/>
          </p:nvSpPr>
          <p:spPr bwMode="auto">
            <a:xfrm>
              <a:off x="6126163" y="4735513"/>
              <a:ext cx="33337" cy="52387"/>
            </a:xfrm>
            <a:custGeom>
              <a:avLst/>
              <a:gdLst>
                <a:gd name="T0" fmla="*/ 32982 w 94"/>
                <a:gd name="T1" fmla="*/ 49892 h 147"/>
                <a:gd name="T2" fmla="*/ 20924 w 94"/>
                <a:gd name="T3" fmla="*/ 52031 h 147"/>
                <a:gd name="T4" fmla="*/ 0 w 94"/>
                <a:gd name="T5" fmla="*/ 26372 h 147"/>
                <a:gd name="T6" fmla="*/ 21634 w 94"/>
                <a:gd name="T7" fmla="*/ 0 h 147"/>
                <a:gd name="T8" fmla="*/ 31918 w 94"/>
                <a:gd name="T9" fmla="*/ 2851 h 147"/>
                <a:gd name="T10" fmla="*/ 31209 w 94"/>
                <a:gd name="T11" fmla="*/ 14255 h 147"/>
                <a:gd name="T12" fmla="*/ 23761 w 94"/>
                <a:gd name="T13" fmla="*/ 12117 h 147"/>
                <a:gd name="T14" fmla="*/ 13477 w 94"/>
                <a:gd name="T15" fmla="*/ 27441 h 147"/>
                <a:gd name="T16" fmla="*/ 23761 w 94"/>
                <a:gd name="T17" fmla="*/ 41339 h 147"/>
                <a:gd name="T18" fmla="*/ 31209 w 94"/>
                <a:gd name="T19" fmla="*/ 39558 h 147"/>
                <a:gd name="T20" fmla="*/ 32982 w 94"/>
                <a:gd name="T21" fmla="*/ 49892 h 1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4" h="147">
                  <a:moveTo>
                    <a:pt x="93" y="140"/>
                  </a:moveTo>
                  <a:cubicBezTo>
                    <a:pt x="83" y="143"/>
                    <a:pt x="72" y="146"/>
                    <a:pt x="59" y="146"/>
                  </a:cubicBezTo>
                  <a:cubicBezTo>
                    <a:pt x="11" y="146"/>
                    <a:pt x="0" y="101"/>
                    <a:pt x="0" y="74"/>
                  </a:cubicBezTo>
                  <a:cubicBezTo>
                    <a:pt x="0" y="32"/>
                    <a:pt x="22" y="0"/>
                    <a:pt x="61" y="0"/>
                  </a:cubicBezTo>
                  <a:cubicBezTo>
                    <a:pt x="75" y="0"/>
                    <a:pt x="80" y="3"/>
                    <a:pt x="90" y="8"/>
                  </a:cubicBezTo>
                  <a:lnTo>
                    <a:pt x="88" y="40"/>
                  </a:lnTo>
                  <a:cubicBezTo>
                    <a:pt x="80" y="37"/>
                    <a:pt x="75" y="34"/>
                    <a:pt x="67" y="34"/>
                  </a:cubicBezTo>
                  <a:cubicBezTo>
                    <a:pt x="38" y="34"/>
                    <a:pt x="38" y="71"/>
                    <a:pt x="38" y="77"/>
                  </a:cubicBezTo>
                  <a:cubicBezTo>
                    <a:pt x="38" y="106"/>
                    <a:pt x="53" y="116"/>
                    <a:pt x="67" y="116"/>
                  </a:cubicBezTo>
                  <a:cubicBezTo>
                    <a:pt x="75" y="116"/>
                    <a:pt x="83" y="114"/>
                    <a:pt x="88" y="111"/>
                  </a:cubicBezTo>
                  <a:lnTo>
                    <a:pt x="93" y="14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71" name="Freeform 258">
              <a:extLst>
                <a:ext uri="{FF2B5EF4-FFF2-40B4-BE49-F238E27FC236}">
                  <a16:creationId xmlns:a16="http://schemas.microsoft.com/office/drawing/2014/main" id="{3DC13FF0-613C-4A29-95EB-4DFAA739D3B4}"/>
                </a:ext>
              </a:extLst>
            </p:cNvPr>
            <p:cNvSpPr>
              <a:spLocks noChangeArrowheads="1"/>
            </p:cNvSpPr>
            <p:nvPr/>
          </p:nvSpPr>
          <p:spPr bwMode="auto">
            <a:xfrm>
              <a:off x="6164263" y="4735513"/>
              <a:ext cx="38100" cy="53975"/>
            </a:xfrm>
            <a:custGeom>
              <a:avLst/>
              <a:gdLst>
                <a:gd name="T0" fmla="*/ 4985 w 107"/>
                <a:gd name="T1" fmla="*/ 2898 h 149"/>
                <a:gd name="T2" fmla="*/ 18872 w 107"/>
                <a:gd name="T3" fmla="*/ 0 h 149"/>
                <a:gd name="T4" fmla="*/ 37744 w 107"/>
                <a:gd name="T5" fmla="*/ 19199 h 149"/>
                <a:gd name="T6" fmla="*/ 37744 w 107"/>
                <a:gd name="T7" fmla="*/ 38398 h 149"/>
                <a:gd name="T8" fmla="*/ 37744 w 107"/>
                <a:gd name="T9" fmla="*/ 52888 h 149"/>
                <a:gd name="T10" fmla="*/ 25637 w 107"/>
                <a:gd name="T11" fmla="*/ 52888 h 149"/>
                <a:gd name="T12" fmla="*/ 25637 w 107"/>
                <a:gd name="T13" fmla="*/ 46006 h 149"/>
                <a:gd name="T14" fmla="*/ 13175 w 107"/>
                <a:gd name="T15" fmla="*/ 53613 h 149"/>
                <a:gd name="T16" fmla="*/ 0 w 107"/>
                <a:gd name="T17" fmla="*/ 38398 h 149"/>
                <a:gd name="T18" fmla="*/ 21721 w 107"/>
                <a:gd name="T19" fmla="*/ 21010 h 149"/>
                <a:gd name="T20" fmla="*/ 25637 w 107"/>
                <a:gd name="T21" fmla="*/ 21010 h 149"/>
                <a:gd name="T22" fmla="*/ 17092 w 107"/>
                <a:gd name="T23" fmla="*/ 11592 h 149"/>
                <a:gd name="T24" fmla="*/ 4985 w 107"/>
                <a:gd name="T25" fmla="*/ 16301 h 149"/>
                <a:gd name="T26" fmla="*/ 4985 w 107"/>
                <a:gd name="T27" fmla="*/ 2898 h 149"/>
                <a:gd name="T28" fmla="*/ 12463 w 107"/>
                <a:gd name="T29" fmla="*/ 35500 h 149"/>
                <a:gd name="T30" fmla="*/ 18160 w 107"/>
                <a:gd name="T31" fmla="*/ 42021 h 149"/>
                <a:gd name="T32" fmla="*/ 25637 w 107"/>
                <a:gd name="T33" fmla="*/ 29704 h 149"/>
                <a:gd name="T34" fmla="*/ 25637 w 107"/>
                <a:gd name="T35" fmla="*/ 26806 h 149"/>
                <a:gd name="T36" fmla="*/ 12463 w 107"/>
                <a:gd name="T37" fmla="*/ 35500 h 14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7" h="149">
                  <a:moveTo>
                    <a:pt x="14" y="8"/>
                  </a:moveTo>
                  <a:cubicBezTo>
                    <a:pt x="24" y="5"/>
                    <a:pt x="40" y="0"/>
                    <a:pt x="53" y="0"/>
                  </a:cubicBezTo>
                  <a:cubicBezTo>
                    <a:pt x="96" y="0"/>
                    <a:pt x="106" y="21"/>
                    <a:pt x="106" y="53"/>
                  </a:cubicBezTo>
                  <a:lnTo>
                    <a:pt x="106" y="106"/>
                  </a:lnTo>
                  <a:lnTo>
                    <a:pt x="106" y="146"/>
                  </a:lnTo>
                  <a:lnTo>
                    <a:pt x="72" y="146"/>
                  </a:lnTo>
                  <a:lnTo>
                    <a:pt x="72" y="127"/>
                  </a:lnTo>
                  <a:cubicBezTo>
                    <a:pt x="69" y="135"/>
                    <a:pt x="56" y="148"/>
                    <a:pt x="37" y="148"/>
                  </a:cubicBezTo>
                  <a:cubicBezTo>
                    <a:pt x="14" y="148"/>
                    <a:pt x="0" y="132"/>
                    <a:pt x="0" y="106"/>
                  </a:cubicBezTo>
                  <a:cubicBezTo>
                    <a:pt x="0" y="58"/>
                    <a:pt x="48" y="58"/>
                    <a:pt x="61" y="58"/>
                  </a:cubicBezTo>
                  <a:lnTo>
                    <a:pt x="72" y="58"/>
                  </a:lnTo>
                  <a:cubicBezTo>
                    <a:pt x="72" y="32"/>
                    <a:pt x="53" y="32"/>
                    <a:pt x="48" y="32"/>
                  </a:cubicBezTo>
                  <a:cubicBezTo>
                    <a:pt x="37" y="32"/>
                    <a:pt x="30" y="34"/>
                    <a:pt x="14" y="45"/>
                  </a:cubicBezTo>
                  <a:lnTo>
                    <a:pt x="14" y="8"/>
                  </a:lnTo>
                  <a:close/>
                  <a:moveTo>
                    <a:pt x="35" y="98"/>
                  </a:moveTo>
                  <a:cubicBezTo>
                    <a:pt x="35" y="116"/>
                    <a:pt x="49" y="116"/>
                    <a:pt x="51" y="116"/>
                  </a:cubicBezTo>
                  <a:cubicBezTo>
                    <a:pt x="54" y="116"/>
                    <a:pt x="72" y="116"/>
                    <a:pt x="72" y="82"/>
                  </a:cubicBezTo>
                  <a:lnTo>
                    <a:pt x="72" y="74"/>
                  </a:lnTo>
                  <a:cubicBezTo>
                    <a:pt x="56" y="74"/>
                    <a:pt x="35" y="74"/>
                    <a:pt x="35" y="98"/>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72" name="Freeform 259">
              <a:extLst>
                <a:ext uri="{FF2B5EF4-FFF2-40B4-BE49-F238E27FC236}">
                  <a16:creationId xmlns:a16="http://schemas.microsoft.com/office/drawing/2014/main" id="{B20136BE-AA09-4122-AB42-D9A31943A9FE}"/>
                </a:ext>
              </a:extLst>
            </p:cNvPr>
            <p:cNvSpPr>
              <a:spLocks noChangeArrowheads="1"/>
            </p:cNvSpPr>
            <p:nvPr/>
          </p:nvSpPr>
          <p:spPr bwMode="auto">
            <a:xfrm>
              <a:off x="6208713" y="4735513"/>
              <a:ext cx="33337" cy="52387"/>
            </a:xfrm>
            <a:custGeom>
              <a:avLst/>
              <a:gdLst>
                <a:gd name="T0" fmla="*/ 28941 w 91"/>
                <a:gd name="T1" fmla="*/ 12200 h 146"/>
                <a:gd name="T2" fmla="*/ 18317 w 91"/>
                <a:gd name="T3" fmla="*/ 9329 h 146"/>
                <a:gd name="T4" fmla="*/ 13555 w 91"/>
                <a:gd name="T5" fmla="*/ 13276 h 146"/>
                <a:gd name="T6" fmla="*/ 23079 w 91"/>
                <a:gd name="T7" fmla="*/ 20811 h 146"/>
                <a:gd name="T8" fmla="*/ 32971 w 91"/>
                <a:gd name="T9" fmla="*/ 35882 h 146"/>
                <a:gd name="T10" fmla="*/ 16485 w 91"/>
                <a:gd name="T11" fmla="*/ 52028 h 146"/>
                <a:gd name="T12" fmla="*/ 1832 w 91"/>
                <a:gd name="T13" fmla="*/ 49158 h 146"/>
                <a:gd name="T14" fmla="*/ 1832 w 91"/>
                <a:gd name="T15" fmla="*/ 36958 h 146"/>
                <a:gd name="T16" fmla="*/ 12456 w 91"/>
                <a:gd name="T17" fmla="*/ 40546 h 146"/>
                <a:gd name="T18" fmla="*/ 19416 w 91"/>
                <a:gd name="T19" fmla="*/ 35882 h 146"/>
                <a:gd name="T20" fmla="*/ 9525 w 91"/>
                <a:gd name="T21" fmla="*/ 30140 h 146"/>
                <a:gd name="T22" fmla="*/ 0 w 91"/>
                <a:gd name="T23" fmla="*/ 15070 h 146"/>
                <a:gd name="T24" fmla="*/ 16485 w 91"/>
                <a:gd name="T25" fmla="*/ 0 h 146"/>
                <a:gd name="T26" fmla="*/ 28941 w 91"/>
                <a:gd name="T27" fmla="*/ 1794 h 146"/>
                <a:gd name="T28" fmla="*/ 28941 w 91"/>
                <a:gd name="T29" fmla="*/ 12200 h 1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1" h="146">
                  <a:moveTo>
                    <a:pt x="79" y="34"/>
                  </a:moveTo>
                  <a:cubicBezTo>
                    <a:pt x="69" y="29"/>
                    <a:pt x="61" y="26"/>
                    <a:pt x="50" y="26"/>
                  </a:cubicBezTo>
                  <a:cubicBezTo>
                    <a:pt x="40" y="26"/>
                    <a:pt x="37" y="31"/>
                    <a:pt x="37" y="37"/>
                  </a:cubicBezTo>
                  <a:cubicBezTo>
                    <a:pt x="37" y="45"/>
                    <a:pt x="42" y="47"/>
                    <a:pt x="63" y="58"/>
                  </a:cubicBezTo>
                  <a:cubicBezTo>
                    <a:pt x="77" y="63"/>
                    <a:pt x="90" y="74"/>
                    <a:pt x="90" y="100"/>
                  </a:cubicBezTo>
                  <a:cubicBezTo>
                    <a:pt x="90" y="132"/>
                    <a:pt x="69" y="145"/>
                    <a:pt x="45" y="145"/>
                  </a:cubicBezTo>
                  <a:cubicBezTo>
                    <a:pt x="34" y="145"/>
                    <a:pt x="18" y="143"/>
                    <a:pt x="5" y="137"/>
                  </a:cubicBezTo>
                  <a:lnTo>
                    <a:pt x="5" y="103"/>
                  </a:lnTo>
                  <a:cubicBezTo>
                    <a:pt x="13" y="108"/>
                    <a:pt x="26" y="113"/>
                    <a:pt x="34" y="113"/>
                  </a:cubicBezTo>
                  <a:cubicBezTo>
                    <a:pt x="53" y="113"/>
                    <a:pt x="53" y="105"/>
                    <a:pt x="53" y="100"/>
                  </a:cubicBezTo>
                  <a:cubicBezTo>
                    <a:pt x="53" y="95"/>
                    <a:pt x="42" y="92"/>
                    <a:pt x="26" y="84"/>
                  </a:cubicBezTo>
                  <a:cubicBezTo>
                    <a:pt x="13" y="79"/>
                    <a:pt x="0" y="66"/>
                    <a:pt x="0" y="42"/>
                  </a:cubicBezTo>
                  <a:cubicBezTo>
                    <a:pt x="0" y="26"/>
                    <a:pt x="10" y="0"/>
                    <a:pt x="45" y="0"/>
                  </a:cubicBezTo>
                  <a:cubicBezTo>
                    <a:pt x="61" y="0"/>
                    <a:pt x="74" y="2"/>
                    <a:pt x="79" y="5"/>
                  </a:cubicBezTo>
                  <a:lnTo>
                    <a:pt x="79" y="3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73" name="Freeform 260">
              <a:extLst>
                <a:ext uri="{FF2B5EF4-FFF2-40B4-BE49-F238E27FC236}">
                  <a16:creationId xmlns:a16="http://schemas.microsoft.com/office/drawing/2014/main" id="{66DF16A2-A09F-45FD-917A-B71CACDD1795}"/>
                </a:ext>
              </a:extLst>
            </p:cNvPr>
            <p:cNvSpPr>
              <a:spLocks noChangeArrowheads="1"/>
            </p:cNvSpPr>
            <p:nvPr/>
          </p:nvSpPr>
          <p:spPr bwMode="auto">
            <a:xfrm>
              <a:off x="6037263" y="4711700"/>
              <a:ext cx="19050" cy="19050"/>
            </a:xfrm>
            <a:custGeom>
              <a:avLst/>
              <a:gdLst>
                <a:gd name="T0" fmla="*/ 0 w 54"/>
                <a:gd name="T1" fmla="*/ 18684 h 52"/>
                <a:gd name="T2" fmla="*/ 7408 w 54"/>
                <a:gd name="T3" fmla="*/ 0 h 52"/>
                <a:gd name="T4" fmla="*/ 18697 w 54"/>
                <a:gd name="T5" fmla="*/ 0 h 52"/>
                <a:gd name="T6" fmla="*/ 7408 w 54"/>
                <a:gd name="T7" fmla="*/ 18684 h 52"/>
                <a:gd name="T8" fmla="*/ 0 w 54"/>
                <a:gd name="T9" fmla="*/ 18684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52">
                  <a:moveTo>
                    <a:pt x="0" y="51"/>
                  </a:moveTo>
                  <a:lnTo>
                    <a:pt x="21" y="0"/>
                  </a:lnTo>
                  <a:lnTo>
                    <a:pt x="53" y="0"/>
                  </a:lnTo>
                  <a:lnTo>
                    <a:pt x="21" y="51"/>
                  </a:lnTo>
                  <a:lnTo>
                    <a:pt x="0" y="51"/>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74" name="Freeform 261">
              <a:extLst>
                <a:ext uri="{FF2B5EF4-FFF2-40B4-BE49-F238E27FC236}">
                  <a16:creationId xmlns:a16="http://schemas.microsoft.com/office/drawing/2014/main" id="{9D484FF8-4BDC-454C-9D7A-8F01C45E4C6A}"/>
                </a:ext>
              </a:extLst>
            </p:cNvPr>
            <p:cNvSpPr>
              <a:spLocks noChangeArrowheads="1"/>
            </p:cNvSpPr>
            <p:nvPr/>
          </p:nvSpPr>
          <p:spPr bwMode="auto">
            <a:xfrm>
              <a:off x="2933700" y="4378325"/>
              <a:ext cx="485775" cy="423863"/>
            </a:xfrm>
            <a:custGeom>
              <a:avLst/>
              <a:gdLst>
                <a:gd name="T0" fmla="*/ 241629 w 1351"/>
                <a:gd name="T1" fmla="*/ 423503 h 1177"/>
                <a:gd name="T2" fmla="*/ 0 w 1351"/>
                <a:gd name="T3" fmla="*/ 211751 h 1177"/>
                <a:gd name="T4" fmla="*/ 241629 w 1351"/>
                <a:gd name="T5" fmla="*/ 0 h 1177"/>
                <a:gd name="T6" fmla="*/ 485415 w 1351"/>
                <a:gd name="T7" fmla="*/ 211751 h 1177"/>
                <a:gd name="T8" fmla="*/ 241629 w 1351"/>
                <a:gd name="T9" fmla="*/ 423503 h 1177"/>
                <a:gd name="T10" fmla="*/ 241629 w 1351"/>
                <a:gd name="T11" fmla="*/ 325190 h 1177"/>
                <a:gd name="T12" fmla="*/ 310306 w 1351"/>
                <a:gd name="T13" fmla="*/ 211751 h 1177"/>
                <a:gd name="T14" fmla="*/ 241629 w 1351"/>
                <a:gd name="T15" fmla="*/ 98313 h 1177"/>
                <a:gd name="T16" fmla="*/ 175109 w 1351"/>
                <a:gd name="T17" fmla="*/ 211751 h 1177"/>
                <a:gd name="T18" fmla="*/ 241629 w 1351"/>
                <a:gd name="T19" fmla="*/ 325190 h 117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51" h="1177">
                  <a:moveTo>
                    <a:pt x="672" y="1176"/>
                  </a:moveTo>
                  <a:cubicBezTo>
                    <a:pt x="249" y="1176"/>
                    <a:pt x="0" y="975"/>
                    <a:pt x="0" y="588"/>
                  </a:cubicBezTo>
                  <a:cubicBezTo>
                    <a:pt x="0" y="207"/>
                    <a:pt x="248" y="0"/>
                    <a:pt x="672" y="0"/>
                  </a:cubicBezTo>
                  <a:cubicBezTo>
                    <a:pt x="1095" y="0"/>
                    <a:pt x="1350" y="207"/>
                    <a:pt x="1350" y="588"/>
                  </a:cubicBezTo>
                  <a:cubicBezTo>
                    <a:pt x="1350" y="975"/>
                    <a:pt x="1096" y="1176"/>
                    <a:pt x="672" y="1176"/>
                  </a:cubicBezTo>
                  <a:close/>
                  <a:moveTo>
                    <a:pt x="672" y="903"/>
                  </a:moveTo>
                  <a:cubicBezTo>
                    <a:pt x="858" y="903"/>
                    <a:pt x="863" y="710"/>
                    <a:pt x="863" y="588"/>
                  </a:cubicBezTo>
                  <a:cubicBezTo>
                    <a:pt x="860" y="482"/>
                    <a:pt x="850" y="273"/>
                    <a:pt x="672" y="273"/>
                  </a:cubicBezTo>
                  <a:cubicBezTo>
                    <a:pt x="500" y="273"/>
                    <a:pt x="487" y="482"/>
                    <a:pt x="487" y="588"/>
                  </a:cubicBezTo>
                  <a:cubicBezTo>
                    <a:pt x="487" y="710"/>
                    <a:pt x="506" y="903"/>
                    <a:pt x="672" y="903"/>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75" name="Freeform 262">
              <a:extLst>
                <a:ext uri="{FF2B5EF4-FFF2-40B4-BE49-F238E27FC236}">
                  <a16:creationId xmlns:a16="http://schemas.microsoft.com/office/drawing/2014/main" id="{1BADFDA1-3B7B-41D3-A008-C00E269E9EBC}"/>
                </a:ext>
              </a:extLst>
            </p:cNvPr>
            <p:cNvSpPr>
              <a:spLocks noChangeArrowheads="1"/>
            </p:cNvSpPr>
            <p:nvPr/>
          </p:nvSpPr>
          <p:spPr bwMode="auto">
            <a:xfrm>
              <a:off x="3455988" y="4386263"/>
              <a:ext cx="449262" cy="411162"/>
            </a:xfrm>
            <a:custGeom>
              <a:avLst/>
              <a:gdLst>
                <a:gd name="T0" fmla="*/ 288708 w 1248"/>
                <a:gd name="T1" fmla="*/ 0 h 1140"/>
                <a:gd name="T2" fmla="*/ 448902 w 1248"/>
                <a:gd name="T3" fmla="*/ 141382 h 1140"/>
                <a:gd name="T4" fmla="*/ 287628 w 1248"/>
                <a:gd name="T5" fmla="*/ 292502 h 1140"/>
                <a:gd name="T6" fmla="*/ 167753 w 1248"/>
                <a:gd name="T7" fmla="*/ 292502 h 1140"/>
                <a:gd name="T8" fmla="*/ 167753 w 1248"/>
                <a:gd name="T9" fmla="*/ 410801 h 1140"/>
                <a:gd name="T10" fmla="*/ 0 w 1248"/>
                <a:gd name="T11" fmla="*/ 410801 h 1140"/>
                <a:gd name="T12" fmla="*/ 0 w 1248"/>
                <a:gd name="T13" fmla="*/ 0 h 1140"/>
                <a:gd name="T14" fmla="*/ 288708 w 1248"/>
                <a:gd name="T15" fmla="*/ 0 h 1140"/>
                <a:gd name="T16" fmla="*/ 200152 w 1248"/>
                <a:gd name="T17" fmla="*/ 196925 h 1140"/>
                <a:gd name="T18" fmla="*/ 281149 w 1248"/>
                <a:gd name="T19" fmla="*/ 144267 h 1140"/>
                <a:gd name="T20" fmla="*/ 200152 w 1248"/>
                <a:gd name="T21" fmla="*/ 95577 h 1140"/>
                <a:gd name="T22" fmla="*/ 163793 w 1248"/>
                <a:gd name="T23" fmla="*/ 95577 h 1140"/>
                <a:gd name="T24" fmla="*/ 163793 w 1248"/>
                <a:gd name="T25" fmla="*/ 196925 h 1140"/>
                <a:gd name="T26" fmla="*/ 200152 w 1248"/>
                <a:gd name="T27" fmla="*/ 196925 h 11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48" h="1140">
                  <a:moveTo>
                    <a:pt x="802" y="0"/>
                  </a:moveTo>
                  <a:cubicBezTo>
                    <a:pt x="993" y="0"/>
                    <a:pt x="1247" y="85"/>
                    <a:pt x="1247" y="392"/>
                  </a:cubicBezTo>
                  <a:cubicBezTo>
                    <a:pt x="1247" y="689"/>
                    <a:pt x="1043" y="811"/>
                    <a:pt x="799" y="811"/>
                  </a:cubicBezTo>
                  <a:lnTo>
                    <a:pt x="466" y="811"/>
                  </a:lnTo>
                  <a:lnTo>
                    <a:pt x="466" y="1139"/>
                  </a:lnTo>
                  <a:lnTo>
                    <a:pt x="0" y="1139"/>
                  </a:lnTo>
                  <a:lnTo>
                    <a:pt x="0" y="0"/>
                  </a:lnTo>
                  <a:lnTo>
                    <a:pt x="802" y="0"/>
                  </a:lnTo>
                  <a:close/>
                  <a:moveTo>
                    <a:pt x="556" y="546"/>
                  </a:moveTo>
                  <a:cubicBezTo>
                    <a:pt x="667" y="546"/>
                    <a:pt x="781" y="527"/>
                    <a:pt x="781" y="400"/>
                  </a:cubicBezTo>
                  <a:cubicBezTo>
                    <a:pt x="781" y="278"/>
                    <a:pt x="667" y="265"/>
                    <a:pt x="556" y="265"/>
                  </a:cubicBezTo>
                  <a:lnTo>
                    <a:pt x="455" y="265"/>
                  </a:lnTo>
                  <a:lnTo>
                    <a:pt x="455" y="546"/>
                  </a:lnTo>
                  <a:lnTo>
                    <a:pt x="556" y="546"/>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sp>
          <p:nvSpPr>
            <p:cNvPr id="276" name="Freeform 263">
              <a:extLst>
                <a:ext uri="{FF2B5EF4-FFF2-40B4-BE49-F238E27FC236}">
                  <a16:creationId xmlns:a16="http://schemas.microsoft.com/office/drawing/2014/main" id="{CCE7B38B-70EE-417D-B1A2-7A71774CD6AD}"/>
                </a:ext>
              </a:extLst>
            </p:cNvPr>
            <p:cNvSpPr>
              <a:spLocks noChangeArrowheads="1"/>
            </p:cNvSpPr>
            <p:nvPr/>
          </p:nvSpPr>
          <p:spPr bwMode="auto">
            <a:xfrm>
              <a:off x="3933825" y="4378325"/>
              <a:ext cx="396875" cy="423863"/>
            </a:xfrm>
            <a:custGeom>
              <a:avLst/>
              <a:gdLst>
                <a:gd name="T0" fmla="*/ 368784 w 1102"/>
                <a:gd name="T1" fmla="*/ 120022 h 1176"/>
                <a:gd name="T2" fmla="*/ 239133 w 1102"/>
                <a:gd name="T3" fmla="*/ 99118 h 1176"/>
                <a:gd name="T4" fmla="*/ 166745 w 1102"/>
                <a:gd name="T5" fmla="*/ 125789 h 1176"/>
                <a:gd name="T6" fmla="*/ 396515 w 1102"/>
                <a:gd name="T7" fmla="*/ 286180 h 1176"/>
                <a:gd name="T8" fmla="*/ 184032 w 1102"/>
                <a:gd name="T9" fmla="*/ 423503 h 1176"/>
                <a:gd name="T10" fmla="*/ 3601 w 1102"/>
                <a:gd name="T11" fmla="*/ 404400 h 1176"/>
                <a:gd name="T12" fmla="*/ 3601 w 1102"/>
                <a:gd name="T13" fmla="*/ 298434 h 1176"/>
                <a:gd name="T14" fmla="*/ 154140 w 1102"/>
                <a:gd name="T15" fmla="*/ 325466 h 1176"/>
                <a:gd name="T16" fmla="*/ 229770 w 1102"/>
                <a:gd name="T17" fmla="*/ 296632 h 1176"/>
                <a:gd name="T18" fmla="*/ 0 w 1102"/>
                <a:gd name="T19" fmla="*/ 132637 h 1176"/>
                <a:gd name="T20" fmla="*/ 224728 w 1102"/>
                <a:gd name="T21" fmla="*/ 0 h 1176"/>
                <a:gd name="T22" fmla="*/ 369864 w 1102"/>
                <a:gd name="T23" fmla="*/ 14057 h 1176"/>
                <a:gd name="T24" fmla="*/ 369864 w 1102"/>
                <a:gd name="T25" fmla="*/ 120022 h 1176"/>
                <a:gd name="T26" fmla="*/ 368784 w 1102"/>
                <a:gd name="T27" fmla="*/ 120022 h 117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102" h="1176">
                  <a:moveTo>
                    <a:pt x="1024" y="333"/>
                  </a:moveTo>
                  <a:cubicBezTo>
                    <a:pt x="921" y="299"/>
                    <a:pt x="797" y="275"/>
                    <a:pt x="664" y="275"/>
                  </a:cubicBezTo>
                  <a:cubicBezTo>
                    <a:pt x="590" y="275"/>
                    <a:pt x="463" y="278"/>
                    <a:pt x="463" y="349"/>
                  </a:cubicBezTo>
                  <a:cubicBezTo>
                    <a:pt x="463" y="497"/>
                    <a:pt x="1101" y="357"/>
                    <a:pt x="1101" y="794"/>
                  </a:cubicBezTo>
                  <a:cubicBezTo>
                    <a:pt x="1101" y="1098"/>
                    <a:pt x="778" y="1175"/>
                    <a:pt x="511" y="1175"/>
                  </a:cubicBezTo>
                  <a:cubicBezTo>
                    <a:pt x="330" y="1175"/>
                    <a:pt x="185" y="1159"/>
                    <a:pt x="10" y="1122"/>
                  </a:cubicBezTo>
                  <a:lnTo>
                    <a:pt x="10" y="828"/>
                  </a:lnTo>
                  <a:cubicBezTo>
                    <a:pt x="135" y="876"/>
                    <a:pt x="288" y="903"/>
                    <a:pt x="428" y="903"/>
                  </a:cubicBezTo>
                  <a:cubicBezTo>
                    <a:pt x="537" y="903"/>
                    <a:pt x="638" y="881"/>
                    <a:pt x="638" y="823"/>
                  </a:cubicBezTo>
                  <a:cubicBezTo>
                    <a:pt x="638" y="669"/>
                    <a:pt x="0" y="807"/>
                    <a:pt x="0" y="368"/>
                  </a:cubicBezTo>
                  <a:cubicBezTo>
                    <a:pt x="0" y="55"/>
                    <a:pt x="346" y="0"/>
                    <a:pt x="624" y="0"/>
                  </a:cubicBezTo>
                  <a:cubicBezTo>
                    <a:pt x="754" y="0"/>
                    <a:pt x="900" y="15"/>
                    <a:pt x="1027" y="39"/>
                  </a:cubicBezTo>
                  <a:lnTo>
                    <a:pt x="1027" y="333"/>
                  </a:lnTo>
                  <a:lnTo>
                    <a:pt x="1024" y="333"/>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sz="1400"/>
            </a:p>
          </p:txBody>
        </p:sp>
      </p:grpSp>
    </p:spTree>
    <p:extLst>
      <p:ext uri="{BB962C8B-B14F-4D97-AF65-F5344CB8AC3E}">
        <p14:creationId xmlns:p14="http://schemas.microsoft.com/office/powerpoint/2010/main" val="286412664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708900-20D2-9DDF-6F55-5E16D30375B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US"/>
          </a:p>
        </p:txBody>
      </p:sp>
      <p:sp>
        <p:nvSpPr>
          <p:cNvPr id="3" name="Subtítulo 2">
            <a:extLst>
              <a:ext uri="{FF2B5EF4-FFF2-40B4-BE49-F238E27FC236}">
                <a16:creationId xmlns:a16="http://schemas.microsoft.com/office/drawing/2014/main" id="{76271928-91E1-487C-585D-BE1A43032BA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a:p>
        </p:txBody>
      </p:sp>
      <p:sp>
        <p:nvSpPr>
          <p:cNvPr id="4" name="Marcador de fecha 3">
            <a:extLst>
              <a:ext uri="{FF2B5EF4-FFF2-40B4-BE49-F238E27FC236}">
                <a16:creationId xmlns:a16="http://schemas.microsoft.com/office/drawing/2014/main" id="{25D7FABD-96DE-2233-706A-E6A77822ADD4}"/>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5" name="Marcador de pie de página 4">
            <a:extLst>
              <a:ext uri="{FF2B5EF4-FFF2-40B4-BE49-F238E27FC236}">
                <a16:creationId xmlns:a16="http://schemas.microsoft.com/office/drawing/2014/main" id="{0CDFA8BF-22D1-1113-57CB-CEDC7FD931C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F00AA6BE-D00D-667B-69A0-8FF2E4FBF1C3}"/>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16050771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03CE0B1-00D8-CCFC-21D6-D2B576BE21D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D534F619-DC1E-10F0-49ED-9F6E4A7F3E4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823B0EA-B158-3F52-EC14-8E1551EAF4DA}"/>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5" name="Marcador de pie de página 4">
            <a:extLst>
              <a:ext uri="{FF2B5EF4-FFF2-40B4-BE49-F238E27FC236}">
                <a16:creationId xmlns:a16="http://schemas.microsoft.com/office/drawing/2014/main" id="{250ECFEE-BB80-5E16-F1EE-5C5068398E20}"/>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8FBDBBF1-DCBE-999F-EF32-F7DFA9BB69A1}"/>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19173542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B1B377-1871-8E2E-21B0-4B2344BC1A7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FAA50A2F-2A49-D2EC-6CE3-90E2DD32ADE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1CE21B3-4C25-B12D-109B-EEC31D8DB7EA}"/>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5" name="Marcador de pie de página 4">
            <a:extLst>
              <a:ext uri="{FF2B5EF4-FFF2-40B4-BE49-F238E27FC236}">
                <a16:creationId xmlns:a16="http://schemas.microsoft.com/office/drawing/2014/main" id="{BC862CAB-8EFD-A4BC-8E7B-618FB69B39D5}"/>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CE0C602E-DF10-90ED-49F6-EFEFF2D5BF1F}"/>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29000313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E8AD975-0E7B-F165-CD88-F435C97DDBC5}"/>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C9FE0418-467A-93A0-C8DA-C87947C9F8B2}"/>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contenido 3">
            <a:extLst>
              <a:ext uri="{FF2B5EF4-FFF2-40B4-BE49-F238E27FC236}">
                <a16:creationId xmlns:a16="http://schemas.microsoft.com/office/drawing/2014/main" id="{E889CAE9-C727-6A92-CFD5-A4CF58CD45F7}"/>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fecha 4">
            <a:extLst>
              <a:ext uri="{FF2B5EF4-FFF2-40B4-BE49-F238E27FC236}">
                <a16:creationId xmlns:a16="http://schemas.microsoft.com/office/drawing/2014/main" id="{370EC2C1-AAF9-931F-338C-FDD7792C26F3}"/>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6" name="Marcador de pie de página 5">
            <a:extLst>
              <a:ext uri="{FF2B5EF4-FFF2-40B4-BE49-F238E27FC236}">
                <a16:creationId xmlns:a16="http://schemas.microsoft.com/office/drawing/2014/main" id="{F52CA1FC-8449-7C7E-3E47-D009232880AC}"/>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E5953304-C761-13D8-85C4-E29DE8E6455B}"/>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48701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EC95A2-10F4-BEF1-D9E9-C29593B8E02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BC43D281-9174-6D14-2B07-E30874534D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9C5E30A-99F3-6C3E-BACA-68A819B35A6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5" name="Marcador de texto 4">
            <a:extLst>
              <a:ext uri="{FF2B5EF4-FFF2-40B4-BE49-F238E27FC236}">
                <a16:creationId xmlns:a16="http://schemas.microsoft.com/office/drawing/2014/main" id="{158153F0-6481-C4CE-EC70-CCF24D54EB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30E731D-6DAB-122D-03C5-DB772AB6F44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7" name="Marcador de fecha 6">
            <a:extLst>
              <a:ext uri="{FF2B5EF4-FFF2-40B4-BE49-F238E27FC236}">
                <a16:creationId xmlns:a16="http://schemas.microsoft.com/office/drawing/2014/main" id="{64CDD706-0C8C-7E47-08D3-3ACBEE874814}"/>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8" name="Marcador de pie de página 7">
            <a:extLst>
              <a:ext uri="{FF2B5EF4-FFF2-40B4-BE49-F238E27FC236}">
                <a16:creationId xmlns:a16="http://schemas.microsoft.com/office/drawing/2014/main" id="{0BA22D68-FEBB-B5E1-BCF3-835B02C8AB98}"/>
              </a:ext>
            </a:extLst>
          </p:cNvPr>
          <p:cNvSpPr>
            <a:spLocks noGrp="1"/>
          </p:cNvSpPr>
          <p:nvPr>
            <p:ph type="ftr" sz="quarter" idx="11"/>
          </p:nvPr>
        </p:nvSpPr>
        <p:spPr/>
        <p:txBody>
          <a:bodyPr/>
          <a:lstStyle/>
          <a:p>
            <a:endParaRPr lang="en-US"/>
          </a:p>
        </p:txBody>
      </p:sp>
      <p:sp>
        <p:nvSpPr>
          <p:cNvPr id="9" name="Marcador de número de diapositiva 8">
            <a:extLst>
              <a:ext uri="{FF2B5EF4-FFF2-40B4-BE49-F238E27FC236}">
                <a16:creationId xmlns:a16="http://schemas.microsoft.com/office/drawing/2014/main" id="{A38A3AF4-020C-7559-3677-FF3CD2ECB89A}"/>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17213869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2F4790-6AA7-9A2F-70BD-4BA06417D1EB}"/>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fecha 2">
            <a:extLst>
              <a:ext uri="{FF2B5EF4-FFF2-40B4-BE49-F238E27FC236}">
                <a16:creationId xmlns:a16="http://schemas.microsoft.com/office/drawing/2014/main" id="{0A2E74D6-AFD0-C0E2-C20E-2D4B421E360F}"/>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4" name="Marcador de pie de página 3">
            <a:extLst>
              <a:ext uri="{FF2B5EF4-FFF2-40B4-BE49-F238E27FC236}">
                <a16:creationId xmlns:a16="http://schemas.microsoft.com/office/drawing/2014/main" id="{DEAED8A0-745B-F9FC-8656-97DF69118267}"/>
              </a:ext>
            </a:extLst>
          </p:cNvPr>
          <p:cNvSpPr>
            <a:spLocks noGrp="1"/>
          </p:cNvSpPr>
          <p:nvPr>
            <p:ph type="ftr" sz="quarter" idx="11"/>
          </p:nvPr>
        </p:nvSpPr>
        <p:spPr/>
        <p:txBody>
          <a:bodyPr/>
          <a:lstStyle/>
          <a:p>
            <a:endParaRPr lang="en-US"/>
          </a:p>
        </p:txBody>
      </p:sp>
      <p:sp>
        <p:nvSpPr>
          <p:cNvPr id="5" name="Marcador de número de diapositiva 4">
            <a:extLst>
              <a:ext uri="{FF2B5EF4-FFF2-40B4-BE49-F238E27FC236}">
                <a16:creationId xmlns:a16="http://schemas.microsoft.com/office/drawing/2014/main" id="{279FE385-855F-7581-B31A-079B8711C390}"/>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30094357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B16C09E-1BB0-14C4-1029-2115C14698CB}"/>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3" name="Marcador de pie de página 2">
            <a:extLst>
              <a:ext uri="{FF2B5EF4-FFF2-40B4-BE49-F238E27FC236}">
                <a16:creationId xmlns:a16="http://schemas.microsoft.com/office/drawing/2014/main" id="{38F15D5E-C610-DAFA-81B2-0337C5DDC3CD}"/>
              </a:ext>
            </a:extLst>
          </p:cNvPr>
          <p:cNvSpPr>
            <a:spLocks noGrp="1"/>
          </p:cNvSpPr>
          <p:nvPr>
            <p:ph type="ftr" sz="quarter" idx="11"/>
          </p:nvPr>
        </p:nvSpPr>
        <p:spPr/>
        <p:txBody>
          <a:bodyPr/>
          <a:lstStyle/>
          <a:p>
            <a:endParaRPr lang="en-US"/>
          </a:p>
        </p:txBody>
      </p:sp>
      <p:sp>
        <p:nvSpPr>
          <p:cNvPr id="4" name="Marcador de número de diapositiva 3">
            <a:extLst>
              <a:ext uri="{FF2B5EF4-FFF2-40B4-BE49-F238E27FC236}">
                <a16:creationId xmlns:a16="http://schemas.microsoft.com/office/drawing/2014/main" id="{D3F76855-2DB6-7564-2A28-426292E9B6B8}"/>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5657863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A754FC-3810-2FDC-A27E-88F43FB1D58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contenido 2">
            <a:extLst>
              <a:ext uri="{FF2B5EF4-FFF2-40B4-BE49-F238E27FC236}">
                <a16:creationId xmlns:a16="http://schemas.microsoft.com/office/drawing/2014/main" id="{2A98F664-2CA6-80AC-F497-2055EE8CE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texto 3">
            <a:extLst>
              <a:ext uri="{FF2B5EF4-FFF2-40B4-BE49-F238E27FC236}">
                <a16:creationId xmlns:a16="http://schemas.microsoft.com/office/drawing/2014/main" id="{558A0980-B37E-C496-44E9-67D562CC270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C4ABDA76-C397-4218-E539-44505199B608}"/>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6" name="Marcador de pie de página 5">
            <a:extLst>
              <a:ext uri="{FF2B5EF4-FFF2-40B4-BE49-F238E27FC236}">
                <a16:creationId xmlns:a16="http://schemas.microsoft.com/office/drawing/2014/main" id="{D65B819B-713A-BF6F-BDA9-301D6CCC4328}"/>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441F1813-10EA-83CF-D545-B2C950C55592}"/>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32155517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2FDA41-6C75-49B4-E30F-AE0836D0273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US"/>
          </a:p>
        </p:txBody>
      </p:sp>
      <p:sp>
        <p:nvSpPr>
          <p:cNvPr id="3" name="Marcador de posición de imagen 2">
            <a:extLst>
              <a:ext uri="{FF2B5EF4-FFF2-40B4-BE49-F238E27FC236}">
                <a16:creationId xmlns:a16="http://schemas.microsoft.com/office/drawing/2014/main" id="{9F94B414-7B3C-6842-A03D-D256B833CC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Marcador de texto 3">
            <a:extLst>
              <a:ext uri="{FF2B5EF4-FFF2-40B4-BE49-F238E27FC236}">
                <a16:creationId xmlns:a16="http://schemas.microsoft.com/office/drawing/2014/main" id="{91407440-CA44-F389-9B71-62B7C5E4DD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2299380-32E4-C147-5E8A-88C61298A822}"/>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6" name="Marcador de pie de página 5">
            <a:extLst>
              <a:ext uri="{FF2B5EF4-FFF2-40B4-BE49-F238E27FC236}">
                <a16:creationId xmlns:a16="http://schemas.microsoft.com/office/drawing/2014/main" id="{DB246BA6-BBFD-F8AD-9BE8-730FD41F90C6}"/>
              </a:ext>
            </a:extLst>
          </p:cNvPr>
          <p:cNvSpPr>
            <a:spLocks noGrp="1"/>
          </p:cNvSpPr>
          <p:nvPr>
            <p:ph type="ftr" sz="quarter" idx="11"/>
          </p:nvPr>
        </p:nvSpPr>
        <p:spPr/>
        <p:txBody>
          <a:bodyPr/>
          <a:lstStyle/>
          <a:p>
            <a:endParaRPr lang="en-US"/>
          </a:p>
        </p:txBody>
      </p:sp>
      <p:sp>
        <p:nvSpPr>
          <p:cNvPr id="7" name="Marcador de número de diapositiva 6">
            <a:extLst>
              <a:ext uri="{FF2B5EF4-FFF2-40B4-BE49-F238E27FC236}">
                <a16:creationId xmlns:a16="http://schemas.microsoft.com/office/drawing/2014/main" id="{8E354B57-EC87-42F8-D3DF-CD2F67A8B8E9}"/>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21111641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21EF3B2-42B5-1501-852A-47C7FEC44039}"/>
              </a:ext>
            </a:extLst>
          </p:cNvPr>
          <p:cNvSpPr>
            <a:spLocks noGrp="1"/>
          </p:cNvSpPr>
          <p:nvPr>
            <p:ph type="title"/>
          </p:nvPr>
        </p:nvSpPr>
        <p:spPr/>
        <p:txBody>
          <a:bodyPr/>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F7FE1185-05D9-58D6-0061-4057CDC39B0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18175B54-4850-A9D5-D7A4-45B2F75971D7}"/>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5" name="Marcador de pie de página 4">
            <a:extLst>
              <a:ext uri="{FF2B5EF4-FFF2-40B4-BE49-F238E27FC236}">
                <a16:creationId xmlns:a16="http://schemas.microsoft.com/office/drawing/2014/main" id="{16401FF1-C531-48FA-120A-36967D0DE950}"/>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10C483A0-C2B9-7C36-6259-85D8784B6F88}"/>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29155086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C347882-7B91-6260-58A4-B06D82D44B1F}"/>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US"/>
          </a:p>
        </p:txBody>
      </p:sp>
      <p:sp>
        <p:nvSpPr>
          <p:cNvPr id="3" name="Marcador de texto vertical 2">
            <a:extLst>
              <a:ext uri="{FF2B5EF4-FFF2-40B4-BE49-F238E27FC236}">
                <a16:creationId xmlns:a16="http://schemas.microsoft.com/office/drawing/2014/main" id="{436CDED3-A8C2-9D9B-C14C-071D3ECFEA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7596A1AC-A401-3C30-BED5-1C8411CB5C80}"/>
              </a:ext>
            </a:extLst>
          </p:cNvPr>
          <p:cNvSpPr>
            <a:spLocks noGrp="1"/>
          </p:cNvSpPr>
          <p:nvPr>
            <p:ph type="dt" sz="half" idx="10"/>
          </p:nvPr>
        </p:nvSpPr>
        <p:spPr/>
        <p:txBody>
          <a:bodyPr/>
          <a:lstStyle/>
          <a:p>
            <a:fld id="{627B9769-3554-4650-A222-8BF4D0BFF6CD}" type="datetimeFigureOut">
              <a:rPr lang="en-US" smtClean="0"/>
              <a:t>6/9/2026</a:t>
            </a:fld>
            <a:endParaRPr lang="en-US"/>
          </a:p>
        </p:txBody>
      </p:sp>
      <p:sp>
        <p:nvSpPr>
          <p:cNvPr id="5" name="Marcador de pie de página 4">
            <a:extLst>
              <a:ext uri="{FF2B5EF4-FFF2-40B4-BE49-F238E27FC236}">
                <a16:creationId xmlns:a16="http://schemas.microsoft.com/office/drawing/2014/main" id="{7E0F1B0F-8264-F5BB-7C64-D9072390D956}"/>
              </a:ext>
            </a:extLst>
          </p:cNvPr>
          <p:cNvSpPr>
            <a:spLocks noGrp="1"/>
          </p:cNvSpPr>
          <p:nvPr>
            <p:ph type="ftr" sz="quarter" idx="11"/>
          </p:nvPr>
        </p:nvSpPr>
        <p:spPr/>
        <p:txBody>
          <a:bodyPr/>
          <a:lstStyle/>
          <a:p>
            <a:endParaRPr lang="en-US"/>
          </a:p>
        </p:txBody>
      </p:sp>
      <p:sp>
        <p:nvSpPr>
          <p:cNvPr id="6" name="Marcador de número de diapositiva 5">
            <a:extLst>
              <a:ext uri="{FF2B5EF4-FFF2-40B4-BE49-F238E27FC236}">
                <a16:creationId xmlns:a16="http://schemas.microsoft.com/office/drawing/2014/main" id="{32D00148-28E2-33EA-56AC-87F8BA425197}"/>
              </a:ext>
            </a:extLst>
          </p:cNvPr>
          <p:cNvSpPr>
            <a:spLocks noGrp="1"/>
          </p:cNvSpPr>
          <p:nvPr>
            <p:ph type="sldNum" sz="quarter" idx="12"/>
          </p:nvPr>
        </p:nvSpPr>
        <p:spPr/>
        <p:txBody>
          <a:bodyPr/>
          <a:lstStyle/>
          <a:p>
            <a:fld id="{2C5B5D20-1EEF-44D0-B06B-700019C488E5}" type="slidenum">
              <a:rPr lang="en-US" smtClean="0"/>
              <a:t>‹#›</a:t>
            </a:fld>
            <a:endParaRPr lang="en-US"/>
          </a:p>
        </p:txBody>
      </p:sp>
    </p:spTree>
    <p:extLst>
      <p:ext uri="{BB962C8B-B14F-4D97-AF65-F5344CB8AC3E}">
        <p14:creationId xmlns:p14="http://schemas.microsoft.com/office/powerpoint/2010/main" val="23798233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1B9ADD"/>
        </a:solidFill>
        <a:effectLst/>
      </p:bgPr>
    </p:bg>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21888999-9356-1B44-8BFC-C827CDB680CD}"/>
              </a:ext>
            </a:extLst>
          </p:cNvPr>
          <p:cNvSpPr/>
          <p:nvPr userDrawn="1"/>
        </p:nvSpPr>
        <p:spPr>
          <a:xfrm>
            <a:off x="-989523" y="967153"/>
            <a:ext cx="15380434" cy="6844346"/>
          </a:xfrm>
          <a:custGeom>
            <a:avLst/>
            <a:gdLst>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498015 w 14894169"/>
              <a:gd name="connsiteY6" fmla="*/ 703385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83015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5135965"/>
              <a:gd name="connsiteY0" fmla="*/ 0 h 6822831"/>
              <a:gd name="connsiteX1" fmla="*/ 0 w 15135965"/>
              <a:gd name="connsiteY1" fmla="*/ 1002323 h 6822831"/>
              <a:gd name="connsiteX2" fmla="*/ 861646 w 15135965"/>
              <a:gd name="connsiteY2" fmla="*/ 5644662 h 6822831"/>
              <a:gd name="connsiteX3" fmla="*/ 2866292 w 15135965"/>
              <a:gd name="connsiteY3" fmla="*/ 6822831 h 6822831"/>
              <a:gd name="connsiteX4" fmla="*/ 14612815 w 15135965"/>
              <a:gd name="connsiteY4" fmla="*/ 4783015 h 6822831"/>
              <a:gd name="connsiteX5" fmla="*/ 14894169 w 15135965"/>
              <a:gd name="connsiteY5" fmla="*/ 3182815 h 6822831"/>
              <a:gd name="connsiteX6" fmla="*/ 10585938 w 15135965"/>
              <a:gd name="connsiteY6" fmla="*/ 720969 h 6822831"/>
              <a:gd name="connsiteX7" fmla="*/ 9020907 w 15135965"/>
              <a:gd name="connsiteY7" fmla="*/ 298939 h 6822831"/>
              <a:gd name="connsiteX8" fmla="*/ 738554 w 15135965"/>
              <a:gd name="connsiteY8" fmla="*/ 0 h 6822831"/>
              <a:gd name="connsiteX0" fmla="*/ 738554 w 15307546"/>
              <a:gd name="connsiteY0" fmla="*/ 0 h 6822831"/>
              <a:gd name="connsiteX1" fmla="*/ 0 w 15307546"/>
              <a:gd name="connsiteY1" fmla="*/ 1002323 h 6822831"/>
              <a:gd name="connsiteX2" fmla="*/ 861646 w 15307546"/>
              <a:gd name="connsiteY2" fmla="*/ 5644662 h 6822831"/>
              <a:gd name="connsiteX3" fmla="*/ 2866292 w 15307546"/>
              <a:gd name="connsiteY3" fmla="*/ 6822831 h 6822831"/>
              <a:gd name="connsiteX4" fmla="*/ 14612815 w 15307546"/>
              <a:gd name="connsiteY4" fmla="*/ 4783015 h 6822831"/>
              <a:gd name="connsiteX5" fmla="*/ 14894169 w 15307546"/>
              <a:gd name="connsiteY5" fmla="*/ 3182815 h 6822831"/>
              <a:gd name="connsiteX6" fmla="*/ 10585938 w 15307546"/>
              <a:gd name="connsiteY6" fmla="*/ 720969 h 6822831"/>
              <a:gd name="connsiteX7" fmla="*/ 9020907 w 15307546"/>
              <a:gd name="connsiteY7" fmla="*/ 298939 h 6822831"/>
              <a:gd name="connsiteX8" fmla="*/ 738554 w 15307546"/>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42691"/>
              <a:gd name="connsiteX1" fmla="*/ 39955 w 15380434"/>
              <a:gd name="connsiteY1" fmla="*/ 1002323 h 6842691"/>
              <a:gd name="connsiteX2" fmla="*/ 901601 w 15380434"/>
              <a:gd name="connsiteY2" fmla="*/ 5644662 h 6842691"/>
              <a:gd name="connsiteX3" fmla="*/ 2906247 w 15380434"/>
              <a:gd name="connsiteY3" fmla="*/ 6822831 h 6842691"/>
              <a:gd name="connsiteX4" fmla="*/ 14652770 w 15380434"/>
              <a:gd name="connsiteY4" fmla="*/ 4783015 h 6842691"/>
              <a:gd name="connsiteX5" fmla="*/ 14934124 w 15380434"/>
              <a:gd name="connsiteY5" fmla="*/ 3182815 h 6842691"/>
              <a:gd name="connsiteX6" fmla="*/ 10625893 w 15380434"/>
              <a:gd name="connsiteY6" fmla="*/ 720969 h 6842691"/>
              <a:gd name="connsiteX7" fmla="*/ 9060862 w 15380434"/>
              <a:gd name="connsiteY7" fmla="*/ 298939 h 6842691"/>
              <a:gd name="connsiteX8" fmla="*/ 778509 w 15380434"/>
              <a:gd name="connsiteY8" fmla="*/ 0 h 6842691"/>
              <a:gd name="connsiteX0" fmla="*/ 778509 w 15380434"/>
              <a:gd name="connsiteY0" fmla="*/ 0 h 6824944"/>
              <a:gd name="connsiteX1" fmla="*/ 39955 w 15380434"/>
              <a:gd name="connsiteY1" fmla="*/ 1002323 h 6824944"/>
              <a:gd name="connsiteX2" fmla="*/ 901601 w 15380434"/>
              <a:gd name="connsiteY2" fmla="*/ 5644662 h 6824944"/>
              <a:gd name="connsiteX3" fmla="*/ 2906247 w 15380434"/>
              <a:gd name="connsiteY3" fmla="*/ 6822831 h 6824944"/>
              <a:gd name="connsiteX4" fmla="*/ 14652770 w 15380434"/>
              <a:gd name="connsiteY4" fmla="*/ 4783015 h 6824944"/>
              <a:gd name="connsiteX5" fmla="*/ 14934124 w 15380434"/>
              <a:gd name="connsiteY5" fmla="*/ 3182815 h 6824944"/>
              <a:gd name="connsiteX6" fmla="*/ 10625893 w 15380434"/>
              <a:gd name="connsiteY6" fmla="*/ 720969 h 6824944"/>
              <a:gd name="connsiteX7" fmla="*/ 9060862 w 15380434"/>
              <a:gd name="connsiteY7" fmla="*/ 298939 h 6824944"/>
              <a:gd name="connsiteX8" fmla="*/ 778509 w 15380434"/>
              <a:gd name="connsiteY8" fmla="*/ 0 h 6824944"/>
              <a:gd name="connsiteX0" fmla="*/ 778509 w 15380434"/>
              <a:gd name="connsiteY0" fmla="*/ 0 h 6844346"/>
              <a:gd name="connsiteX1" fmla="*/ 39955 w 15380434"/>
              <a:gd name="connsiteY1" fmla="*/ 1002323 h 6844346"/>
              <a:gd name="connsiteX2" fmla="*/ 901601 w 15380434"/>
              <a:gd name="connsiteY2" fmla="*/ 5644662 h 6844346"/>
              <a:gd name="connsiteX3" fmla="*/ 2906247 w 15380434"/>
              <a:gd name="connsiteY3" fmla="*/ 6822831 h 6844346"/>
              <a:gd name="connsiteX4" fmla="*/ 14652770 w 15380434"/>
              <a:gd name="connsiteY4" fmla="*/ 4783015 h 6844346"/>
              <a:gd name="connsiteX5" fmla="*/ 14934124 w 15380434"/>
              <a:gd name="connsiteY5" fmla="*/ 3182815 h 6844346"/>
              <a:gd name="connsiteX6" fmla="*/ 10625893 w 15380434"/>
              <a:gd name="connsiteY6" fmla="*/ 720969 h 6844346"/>
              <a:gd name="connsiteX7" fmla="*/ 9060862 w 15380434"/>
              <a:gd name="connsiteY7" fmla="*/ 298939 h 6844346"/>
              <a:gd name="connsiteX8" fmla="*/ 778509 w 15380434"/>
              <a:gd name="connsiteY8" fmla="*/ 0 h 68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80434" h="6844346">
                <a:moveTo>
                  <a:pt x="778509" y="0"/>
                </a:moveTo>
                <a:cubicBezTo>
                  <a:pt x="-258984" y="87924"/>
                  <a:pt x="39955" y="756138"/>
                  <a:pt x="39955" y="1002323"/>
                </a:cubicBezTo>
                <a:lnTo>
                  <a:pt x="901601" y="5644662"/>
                </a:lnTo>
                <a:cubicBezTo>
                  <a:pt x="1130201" y="6582508"/>
                  <a:pt x="2062187" y="6940063"/>
                  <a:pt x="2906247" y="6822831"/>
                </a:cubicBezTo>
                <a:lnTo>
                  <a:pt x="14652770" y="4783015"/>
                </a:lnTo>
                <a:cubicBezTo>
                  <a:pt x="15696125" y="4478215"/>
                  <a:pt x="15455800" y="3487615"/>
                  <a:pt x="14934124" y="3182815"/>
                </a:cubicBezTo>
                <a:lnTo>
                  <a:pt x="10625893" y="720969"/>
                </a:lnTo>
                <a:cubicBezTo>
                  <a:pt x="10069047" y="422031"/>
                  <a:pt x="9758385" y="298939"/>
                  <a:pt x="9060862" y="298939"/>
                </a:cubicBezTo>
                <a:lnTo>
                  <a:pt x="778509" y="0"/>
                </a:lnTo>
                <a:close/>
              </a:path>
            </a:pathLst>
          </a:custGeom>
          <a:solidFill>
            <a:srgbClr val="FF6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59D049B5-344E-3946-9D92-0E6D3E9A7908}"/>
              </a:ext>
            </a:extLst>
          </p:cNvPr>
          <p:cNvSpPr/>
          <p:nvPr userDrawn="1"/>
        </p:nvSpPr>
        <p:spPr>
          <a:xfrm>
            <a:off x="-1529862" y="-2022230"/>
            <a:ext cx="15417507" cy="14420758"/>
          </a:xfrm>
          <a:custGeom>
            <a:avLst/>
            <a:gdLst>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405502"/>
              <a:gd name="connsiteY0" fmla="*/ 0 h 14313877"/>
              <a:gd name="connsiteX1" fmla="*/ 11465170 w 15405502"/>
              <a:gd name="connsiteY1" fmla="*/ 4185139 h 14313877"/>
              <a:gd name="connsiteX2" fmla="*/ 13065370 w 15405502"/>
              <a:gd name="connsiteY2" fmla="*/ 5574323 h 14313877"/>
              <a:gd name="connsiteX3" fmla="*/ 15351370 w 15405502"/>
              <a:gd name="connsiteY3" fmla="*/ 13663246 h 14313877"/>
              <a:gd name="connsiteX4" fmla="*/ 14683154 w 15405502"/>
              <a:gd name="connsiteY4" fmla="*/ 14313877 h 14313877"/>
              <a:gd name="connsiteX5" fmla="*/ 1318847 w 15405502"/>
              <a:gd name="connsiteY5" fmla="*/ 5416062 h 14313877"/>
              <a:gd name="connsiteX6" fmla="*/ 70339 w 15405502"/>
              <a:gd name="connsiteY6" fmla="*/ 3253154 h 14313877"/>
              <a:gd name="connsiteX7" fmla="*/ 0 w 15405502"/>
              <a:gd name="connsiteY7" fmla="*/ 0 h 14313877"/>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17507" h="14420758">
                <a:moveTo>
                  <a:pt x="0" y="0"/>
                </a:moveTo>
                <a:lnTo>
                  <a:pt x="11465170" y="4185139"/>
                </a:lnTo>
                <a:cubicBezTo>
                  <a:pt x="12438185" y="4489938"/>
                  <a:pt x="12883663" y="4988170"/>
                  <a:pt x="13065370" y="5574323"/>
                </a:cubicBezTo>
                <a:lnTo>
                  <a:pt x="15351370" y="13663246"/>
                </a:lnTo>
                <a:cubicBezTo>
                  <a:pt x="15603416" y="14266985"/>
                  <a:pt x="15081739" y="14606953"/>
                  <a:pt x="14683154" y="14313877"/>
                </a:cubicBezTo>
                <a:lnTo>
                  <a:pt x="1318847" y="5416062"/>
                </a:lnTo>
                <a:cubicBezTo>
                  <a:pt x="902677" y="5117123"/>
                  <a:pt x="99646" y="4976446"/>
                  <a:pt x="70339" y="3253154"/>
                </a:cubicBezTo>
                <a:cubicBezTo>
                  <a:pt x="41032" y="1529862"/>
                  <a:pt x="23446" y="1084385"/>
                  <a:pt x="0" y="0"/>
                </a:cubicBezTo>
                <a:close/>
              </a:path>
            </a:pathLst>
          </a:custGeom>
          <a:solidFill>
            <a:srgbClr val="1F6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D418473F-A264-B745-B9EF-AED3661C330D}"/>
              </a:ext>
            </a:extLst>
          </p:cNvPr>
          <p:cNvPicPr>
            <a:picLocks noChangeAspect="1"/>
          </p:cNvPicPr>
          <p:nvPr userDrawn="1"/>
        </p:nvPicPr>
        <p:blipFill>
          <a:blip r:embed="rId2">
            <a:alphaModFix amt="60000"/>
          </a:blip>
          <a:stretch>
            <a:fillRect/>
          </a:stretch>
        </p:blipFill>
        <p:spPr>
          <a:xfrm>
            <a:off x="-3490244" y="-734383"/>
            <a:ext cx="14844044" cy="10755642"/>
          </a:xfrm>
          <a:prstGeom prst="rect">
            <a:avLst/>
          </a:prstGeom>
        </p:spPr>
      </p:pic>
      <p:pic>
        <p:nvPicPr>
          <p:cNvPr id="17" name="Picture 16">
            <a:extLst>
              <a:ext uri="{FF2B5EF4-FFF2-40B4-BE49-F238E27FC236}">
                <a16:creationId xmlns:a16="http://schemas.microsoft.com/office/drawing/2014/main" id="{4FA7C0AC-C926-8A41-B335-961DBDD69E4F}"/>
              </a:ext>
            </a:extLst>
          </p:cNvPr>
          <p:cNvPicPr>
            <a:picLocks noChangeAspect="1"/>
          </p:cNvPicPr>
          <p:nvPr userDrawn="1"/>
        </p:nvPicPr>
        <p:blipFill>
          <a:blip r:embed="rId3">
            <a:alphaModFix amt="60000"/>
          </a:blip>
          <a:stretch>
            <a:fillRect/>
          </a:stretch>
        </p:blipFill>
        <p:spPr>
          <a:xfrm>
            <a:off x="-7667761" y="-3548982"/>
            <a:ext cx="15522477" cy="11949121"/>
          </a:xfrm>
          <a:prstGeom prst="rect">
            <a:avLst/>
          </a:prstGeom>
        </p:spPr>
      </p:pic>
      <p:pic>
        <p:nvPicPr>
          <p:cNvPr id="7" name="Picture 6">
            <a:extLst>
              <a:ext uri="{FF2B5EF4-FFF2-40B4-BE49-F238E27FC236}">
                <a16:creationId xmlns:a16="http://schemas.microsoft.com/office/drawing/2014/main" id="{8A230268-5583-6349-81C9-2F2F8DD0F220}"/>
              </a:ext>
            </a:extLst>
          </p:cNvPr>
          <p:cNvPicPr>
            <a:picLocks noChangeAspect="1"/>
          </p:cNvPicPr>
          <p:nvPr userDrawn="1"/>
        </p:nvPicPr>
        <p:blipFill>
          <a:blip r:embed="rId4"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6" name="Text Placeholder 9">
            <a:extLst>
              <a:ext uri="{FF2B5EF4-FFF2-40B4-BE49-F238E27FC236}">
                <a16:creationId xmlns:a16="http://schemas.microsoft.com/office/drawing/2014/main" id="{B046D452-F9C2-8344-8F72-8FC293550F7F}"/>
              </a:ext>
            </a:extLst>
          </p:cNvPr>
          <p:cNvSpPr>
            <a:spLocks noGrp="1"/>
          </p:cNvSpPr>
          <p:nvPr>
            <p:ph type="body" sz="quarter" idx="10" hasCustomPrompt="1"/>
          </p:nvPr>
        </p:nvSpPr>
        <p:spPr>
          <a:xfrm>
            <a:off x="802481" y="3047430"/>
            <a:ext cx="10587038" cy="763139"/>
          </a:xfrm>
        </p:spPr>
        <p:txBody>
          <a:bodyPr>
            <a:normAutofit/>
          </a:bodyPr>
          <a:lstStyle>
            <a:lvl1pPr marL="0" indent="0" algn="ctr">
              <a:buNone/>
              <a:defRPr sz="3600">
                <a:solidFill>
                  <a:schemeClr val="bg1"/>
                </a:solidFill>
                <a:latin typeface="+mj-lt"/>
              </a:defRPr>
            </a:lvl1pPr>
            <a:lvl2pPr marL="457200" indent="0" algn="ctr">
              <a:buNone/>
              <a:defRPr>
                <a:solidFill>
                  <a:schemeClr val="bg1"/>
                </a:solidFill>
              </a:defRPr>
            </a:lvl2pPr>
            <a:lvl3pPr marL="914399"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CLICK TO EDIT MASTER TEXT STYLES</a:t>
            </a:r>
          </a:p>
        </p:txBody>
      </p:sp>
      <p:sp>
        <p:nvSpPr>
          <p:cNvPr id="5" name="Text Placeholder 4">
            <a:extLst>
              <a:ext uri="{FF2B5EF4-FFF2-40B4-BE49-F238E27FC236}">
                <a16:creationId xmlns:a16="http://schemas.microsoft.com/office/drawing/2014/main" id="{EC4DA275-254E-6346-B053-A6E5F000FBEA}"/>
              </a:ext>
            </a:extLst>
          </p:cNvPr>
          <p:cNvSpPr>
            <a:spLocks noGrp="1"/>
          </p:cNvSpPr>
          <p:nvPr>
            <p:ph type="body" sz="quarter" idx="11"/>
          </p:nvPr>
        </p:nvSpPr>
        <p:spPr>
          <a:xfrm>
            <a:off x="838200" y="3990070"/>
            <a:ext cx="10552113" cy="7985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9A0BB99-BE1A-0D43-9492-CDDF98573EEA}"/>
              </a:ext>
            </a:extLst>
          </p:cNvPr>
          <p:cNvSpPr>
            <a:spLocks noGrp="1"/>
          </p:cNvSpPr>
          <p:nvPr>
            <p:ph type="sldNum" sz="quarter" idx="4"/>
          </p:nvPr>
        </p:nvSpPr>
        <p:spPr>
          <a:xfrm>
            <a:off x="10773508" y="6356350"/>
            <a:ext cx="58029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EF48CEA-885D-5C4E-A5CD-C931F1E95D6A}" type="slidenum">
              <a:rPr lang="en-US" smtClean="0"/>
              <a:pPr/>
              <a:t>‹#›</a:t>
            </a:fld>
            <a:endParaRPr lang="en-US"/>
          </a:p>
        </p:txBody>
      </p:sp>
    </p:spTree>
    <p:extLst>
      <p:ext uri="{BB962C8B-B14F-4D97-AF65-F5344CB8AC3E}">
        <p14:creationId xmlns:p14="http://schemas.microsoft.com/office/powerpoint/2010/main" val="16571397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1F6093"/>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3DD82197-8DA0-DE4B-BB80-B13F3281AD78}"/>
              </a:ext>
            </a:extLst>
          </p:cNvPr>
          <p:cNvSpPr/>
          <p:nvPr userDrawn="1"/>
        </p:nvSpPr>
        <p:spPr>
          <a:xfrm rot="18742755">
            <a:off x="-2432304" y="2216786"/>
            <a:ext cx="15380434" cy="6844346"/>
          </a:xfrm>
          <a:custGeom>
            <a:avLst/>
            <a:gdLst>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498015 w 14894169"/>
              <a:gd name="connsiteY6" fmla="*/ 703385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83015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5135965"/>
              <a:gd name="connsiteY0" fmla="*/ 0 h 6822831"/>
              <a:gd name="connsiteX1" fmla="*/ 0 w 15135965"/>
              <a:gd name="connsiteY1" fmla="*/ 1002323 h 6822831"/>
              <a:gd name="connsiteX2" fmla="*/ 861646 w 15135965"/>
              <a:gd name="connsiteY2" fmla="*/ 5644662 h 6822831"/>
              <a:gd name="connsiteX3" fmla="*/ 2866292 w 15135965"/>
              <a:gd name="connsiteY3" fmla="*/ 6822831 h 6822831"/>
              <a:gd name="connsiteX4" fmla="*/ 14612815 w 15135965"/>
              <a:gd name="connsiteY4" fmla="*/ 4783015 h 6822831"/>
              <a:gd name="connsiteX5" fmla="*/ 14894169 w 15135965"/>
              <a:gd name="connsiteY5" fmla="*/ 3182815 h 6822831"/>
              <a:gd name="connsiteX6" fmla="*/ 10585938 w 15135965"/>
              <a:gd name="connsiteY6" fmla="*/ 720969 h 6822831"/>
              <a:gd name="connsiteX7" fmla="*/ 9020907 w 15135965"/>
              <a:gd name="connsiteY7" fmla="*/ 298939 h 6822831"/>
              <a:gd name="connsiteX8" fmla="*/ 738554 w 15135965"/>
              <a:gd name="connsiteY8" fmla="*/ 0 h 6822831"/>
              <a:gd name="connsiteX0" fmla="*/ 738554 w 15307546"/>
              <a:gd name="connsiteY0" fmla="*/ 0 h 6822831"/>
              <a:gd name="connsiteX1" fmla="*/ 0 w 15307546"/>
              <a:gd name="connsiteY1" fmla="*/ 1002323 h 6822831"/>
              <a:gd name="connsiteX2" fmla="*/ 861646 w 15307546"/>
              <a:gd name="connsiteY2" fmla="*/ 5644662 h 6822831"/>
              <a:gd name="connsiteX3" fmla="*/ 2866292 w 15307546"/>
              <a:gd name="connsiteY3" fmla="*/ 6822831 h 6822831"/>
              <a:gd name="connsiteX4" fmla="*/ 14612815 w 15307546"/>
              <a:gd name="connsiteY4" fmla="*/ 4783015 h 6822831"/>
              <a:gd name="connsiteX5" fmla="*/ 14894169 w 15307546"/>
              <a:gd name="connsiteY5" fmla="*/ 3182815 h 6822831"/>
              <a:gd name="connsiteX6" fmla="*/ 10585938 w 15307546"/>
              <a:gd name="connsiteY6" fmla="*/ 720969 h 6822831"/>
              <a:gd name="connsiteX7" fmla="*/ 9020907 w 15307546"/>
              <a:gd name="connsiteY7" fmla="*/ 298939 h 6822831"/>
              <a:gd name="connsiteX8" fmla="*/ 738554 w 15307546"/>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42691"/>
              <a:gd name="connsiteX1" fmla="*/ 39955 w 15380434"/>
              <a:gd name="connsiteY1" fmla="*/ 1002323 h 6842691"/>
              <a:gd name="connsiteX2" fmla="*/ 901601 w 15380434"/>
              <a:gd name="connsiteY2" fmla="*/ 5644662 h 6842691"/>
              <a:gd name="connsiteX3" fmla="*/ 2906247 w 15380434"/>
              <a:gd name="connsiteY3" fmla="*/ 6822831 h 6842691"/>
              <a:gd name="connsiteX4" fmla="*/ 14652770 w 15380434"/>
              <a:gd name="connsiteY4" fmla="*/ 4783015 h 6842691"/>
              <a:gd name="connsiteX5" fmla="*/ 14934124 w 15380434"/>
              <a:gd name="connsiteY5" fmla="*/ 3182815 h 6842691"/>
              <a:gd name="connsiteX6" fmla="*/ 10625893 w 15380434"/>
              <a:gd name="connsiteY6" fmla="*/ 720969 h 6842691"/>
              <a:gd name="connsiteX7" fmla="*/ 9060862 w 15380434"/>
              <a:gd name="connsiteY7" fmla="*/ 298939 h 6842691"/>
              <a:gd name="connsiteX8" fmla="*/ 778509 w 15380434"/>
              <a:gd name="connsiteY8" fmla="*/ 0 h 6842691"/>
              <a:gd name="connsiteX0" fmla="*/ 778509 w 15380434"/>
              <a:gd name="connsiteY0" fmla="*/ 0 h 6824944"/>
              <a:gd name="connsiteX1" fmla="*/ 39955 w 15380434"/>
              <a:gd name="connsiteY1" fmla="*/ 1002323 h 6824944"/>
              <a:gd name="connsiteX2" fmla="*/ 901601 w 15380434"/>
              <a:gd name="connsiteY2" fmla="*/ 5644662 h 6824944"/>
              <a:gd name="connsiteX3" fmla="*/ 2906247 w 15380434"/>
              <a:gd name="connsiteY3" fmla="*/ 6822831 h 6824944"/>
              <a:gd name="connsiteX4" fmla="*/ 14652770 w 15380434"/>
              <a:gd name="connsiteY4" fmla="*/ 4783015 h 6824944"/>
              <a:gd name="connsiteX5" fmla="*/ 14934124 w 15380434"/>
              <a:gd name="connsiteY5" fmla="*/ 3182815 h 6824944"/>
              <a:gd name="connsiteX6" fmla="*/ 10625893 w 15380434"/>
              <a:gd name="connsiteY6" fmla="*/ 720969 h 6824944"/>
              <a:gd name="connsiteX7" fmla="*/ 9060862 w 15380434"/>
              <a:gd name="connsiteY7" fmla="*/ 298939 h 6824944"/>
              <a:gd name="connsiteX8" fmla="*/ 778509 w 15380434"/>
              <a:gd name="connsiteY8" fmla="*/ 0 h 6824944"/>
              <a:gd name="connsiteX0" fmla="*/ 778509 w 15380434"/>
              <a:gd name="connsiteY0" fmla="*/ 0 h 6844346"/>
              <a:gd name="connsiteX1" fmla="*/ 39955 w 15380434"/>
              <a:gd name="connsiteY1" fmla="*/ 1002323 h 6844346"/>
              <a:gd name="connsiteX2" fmla="*/ 901601 w 15380434"/>
              <a:gd name="connsiteY2" fmla="*/ 5644662 h 6844346"/>
              <a:gd name="connsiteX3" fmla="*/ 2906247 w 15380434"/>
              <a:gd name="connsiteY3" fmla="*/ 6822831 h 6844346"/>
              <a:gd name="connsiteX4" fmla="*/ 14652770 w 15380434"/>
              <a:gd name="connsiteY4" fmla="*/ 4783015 h 6844346"/>
              <a:gd name="connsiteX5" fmla="*/ 14934124 w 15380434"/>
              <a:gd name="connsiteY5" fmla="*/ 3182815 h 6844346"/>
              <a:gd name="connsiteX6" fmla="*/ 10625893 w 15380434"/>
              <a:gd name="connsiteY6" fmla="*/ 720969 h 6844346"/>
              <a:gd name="connsiteX7" fmla="*/ 9060862 w 15380434"/>
              <a:gd name="connsiteY7" fmla="*/ 298939 h 6844346"/>
              <a:gd name="connsiteX8" fmla="*/ 778509 w 15380434"/>
              <a:gd name="connsiteY8" fmla="*/ 0 h 68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80434" h="6844346">
                <a:moveTo>
                  <a:pt x="778509" y="0"/>
                </a:moveTo>
                <a:cubicBezTo>
                  <a:pt x="-258984" y="87924"/>
                  <a:pt x="39955" y="756138"/>
                  <a:pt x="39955" y="1002323"/>
                </a:cubicBezTo>
                <a:lnTo>
                  <a:pt x="901601" y="5644662"/>
                </a:lnTo>
                <a:cubicBezTo>
                  <a:pt x="1130201" y="6582508"/>
                  <a:pt x="2062187" y="6940063"/>
                  <a:pt x="2906247" y="6822831"/>
                </a:cubicBezTo>
                <a:lnTo>
                  <a:pt x="14652770" y="4783015"/>
                </a:lnTo>
                <a:cubicBezTo>
                  <a:pt x="15696125" y="4478215"/>
                  <a:pt x="15455800" y="3487615"/>
                  <a:pt x="14934124" y="3182815"/>
                </a:cubicBezTo>
                <a:lnTo>
                  <a:pt x="10625893" y="720969"/>
                </a:lnTo>
                <a:cubicBezTo>
                  <a:pt x="10069047" y="422031"/>
                  <a:pt x="9758385" y="298939"/>
                  <a:pt x="9060862" y="298939"/>
                </a:cubicBezTo>
                <a:lnTo>
                  <a:pt x="778509" y="0"/>
                </a:lnTo>
                <a:close/>
              </a:path>
            </a:pathLst>
          </a:custGeom>
          <a:solidFill>
            <a:srgbClr val="FF6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4" name="Freeform 13">
            <a:extLst>
              <a:ext uri="{FF2B5EF4-FFF2-40B4-BE49-F238E27FC236}">
                <a16:creationId xmlns:a16="http://schemas.microsoft.com/office/drawing/2014/main" id="{34B60181-CC37-8243-AB04-E6460268290B}"/>
              </a:ext>
            </a:extLst>
          </p:cNvPr>
          <p:cNvSpPr/>
          <p:nvPr userDrawn="1"/>
        </p:nvSpPr>
        <p:spPr>
          <a:xfrm>
            <a:off x="-922" y="-51782"/>
            <a:ext cx="12192922" cy="6656214"/>
          </a:xfrm>
          <a:custGeom>
            <a:avLst/>
            <a:gdLst>
              <a:gd name="connsiteX0" fmla="*/ 87923 w 11887200"/>
              <a:gd name="connsiteY0" fmla="*/ 3464170 h 6506308"/>
              <a:gd name="connsiteX1" fmla="*/ 0 w 11887200"/>
              <a:gd name="connsiteY1" fmla="*/ 4448908 h 6506308"/>
              <a:gd name="connsiteX2" fmla="*/ 2338754 w 11887200"/>
              <a:gd name="connsiteY2" fmla="*/ 6312877 h 6506308"/>
              <a:gd name="connsiteX3" fmla="*/ 4026877 w 11887200"/>
              <a:gd name="connsiteY3" fmla="*/ 6506308 h 6506308"/>
              <a:gd name="connsiteX4" fmla="*/ 10304585 w 11887200"/>
              <a:gd name="connsiteY4" fmla="*/ 5539154 h 6506308"/>
              <a:gd name="connsiteX5" fmla="*/ 11570677 w 11887200"/>
              <a:gd name="connsiteY5" fmla="*/ 4308231 h 6506308"/>
              <a:gd name="connsiteX6" fmla="*/ 11887200 w 11887200"/>
              <a:gd name="connsiteY6" fmla="*/ 1740877 h 6506308"/>
              <a:gd name="connsiteX7" fmla="*/ 10937631 w 11887200"/>
              <a:gd name="connsiteY7" fmla="*/ 0 h 6506308"/>
              <a:gd name="connsiteX8" fmla="*/ 87923 w 11887200"/>
              <a:gd name="connsiteY8" fmla="*/ 3464170 h 6506308"/>
              <a:gd name="connsiteX0" fmla="*/ 280576 w 12079853"/>
              <a:gd name="connsiteY0" fmla="*/ 3464170 h 6506308"/>
              <a:gd name="connsiteX1" fmla="*/ 192653 w 12079853"/>
              <a:gd name="connsiteY1" fmla="*/ 4448908 h 6506308"/>
              <a:gd name="connsiteX2" fmla="*/ 2531407 w 12079853"/>
              <a:gd name="connsiteY2" fmla="*/ 6312877 h 6506308"/>
              <a:gd name="connsiteX3" fmla="*/ 4219530 w 12079853"/>
              <a:gd name="connsiteY3" fmla="*/ 6506308 h 6506308"/>
              <a:gd name="connsiteX4" fmla="*/ 10497238 w 12079853"/>
              <a:gd name="connsiteY4" fmla="*/ 5539154 h 6506308"/>
              <a:gd name="connsiteX5" fmla="*/ 11763330 w 12079853"/>
              <a:gd name="connsiteY5" fmla="*/ 4308231 h 6506308"/>
              <a:gd name="connsiteX6" fmla="*/ 12079853 w 12079853"/>
              <a:gd name="connsiteY6" fmla="*/ 1740877 h 6506308"/>
              <a:gd name="connsiteX7" fmla="*/ 11130284 w 12079853"/>
              <a:gd name="connsiteY7" fmla="*/ 0 h 6506308"/>
              <a:gd name="connsiteX8" fmla="*/ 280576 w 12079853"/>
              <a:gd name="connsiteY8" fmla="*/ 3464170 h 6506308"/>
              <a:gd name="connsiteX0" fmla="*/ 363385 w 12162662"/>
              <a:gd name="connsiteY0" fmla="*/ 3464170 h 6506308"/>
              <a:gd name="connsiteX1" fmla="*/ 275462 w 12162662"/>
              <a:gd name="connsiteY1" fmla="*/ 4448908 h 6506308"/>
              <a:gd name="connsiteX2" fmla="*/ 2614216 w 12162662"/>
              <a:gd name="connsiteY2" fmla="*/ 6312877 h 6506308"/>
              <a:gd name="connsiteX3" fmla="*/ 4302339 w 12162662"/>
              <a:gd name="connsiteY3" fmla="*/ 6506308 h 6506308"/>
              <a:gd name="connsiteX4" fmla="*/ 10580047 w 12162662"/>
              <a:gd name="connsiteY4" fmla="*/ 5539154 h 6506308"/>
              <a:gd name="connsiteX5" fmla="*/ 11846139 w 12162662"/>
              <a:gd name="connsiteY5" fmla="*/ 4308231 h 6506308"/>
              <a:gd name="connsiteX6" fmla="*/ 12162662 w 12162662"/>
              <a:gd name="connsiteY6" fmla="*/ 1740877 h 6506308"/>
              <a:gd name="connsiteX7" fmla="*/ 11213093 w 12162662"/>
              <a:gd name="connsiteY7" fmla="*/ 0 h 6506308"/>
              <a:gd name="connsiteX8" fmla="*/ 363385 w 12162662"/>
              <a:gd name="connsiteY8" fmla="*/ 3464170 h 6506308"/>
              <a:gd name="connsiteX0" fmla="*/ 363385 w 12162662"/>
              <a:gd name="connsiteY0" fmla="*/ 3464170 h 6514350"/>
              <a:gd name="connsiteX1" fmla="*/ 275462 w 12162662"/>
              <a:gd name="connsiteY1" fmla="*/ 4448908 h 6514350"/>
              <a:gd name="connsiteX2" fmla="*/ 2614216 w 12162662"/>
              <a:gd name="connsiteY2" fmla="*/ 6312877 h 6514350"/>
              <a:gd name="connsiteX3" fmla="*/ 4302339 w 12162662"/>
              <a:gd name="connsiteY3" fmla="*/ 6506308 h 6514350"/>
              <a:gd name="connsiteX4" fmla="*/ 10580047 w 12162662"/>
              <a:gd name="connsiteY4" fmla="*/ 5539154 h 6514350"/>
              <a:gd name="connsiteX5" fmla="*/ 11846139 w 12162662"/>
              <a:gd name="connsiteY5" fmla="*/ 4308231 h 6514350"/>
              <a:gd name="connsiteX6" fmla="*/ 12162662 w 12162662"/>
              <a:gd name="connsiteY6" fmla="*/ 1740877 h 6514350"/>
              <a:gd name="connsiteX7" fmla="*/ 11213093 w 12162662"/>
              <a:gd name="connsiteY7" fmla="*/ 0 h 6514350"/>
              <a:gd name="connsiteX8" fmla="*/ 363385 w 12162662"/>
              <a:gd name="connsiteY8" fmla="*/ 3464170 h 6514350"/>
              <a:gd name="connsiteX0" fmla="*/ 363385 w 12162662"/>
              <a:gd name="connsiteY0" fmla="*/ 3464170 h 6582999"/>
              <a:gd name="connsiteX1" fmla="*/ 275462 w 12162662"/>
              <a:gd name="connsiteY1" fmla="*/ 4448908 h 6582999"/>
              <a:gd name="connsiteX2" fmla="*/ 2614216 w 12162662"/>
              <a:gd name="connsiteY2" fmla="*/ 6312877 h 6582999"/>
              <a:gd name="connsiteX3" fmla="*/ 4302339 w 12162662"/>
              <a:gd name="connsiteY3" fmla="*/ 6506308 h 6582999"/>
              <a:gd name="connsiteX4" fmla="*/ 10580047 w 12162662"/>
              <a:gd name="connsiteY4" fmla="*/ 5539154 h 6582999"/>
              <a:gd name="connsiteX5" fmla="*/ 11846139 w 12162662"/>
              <a:gd name="connsiteY5" fmla="*/ 4308231 h 6582999"/>
              <a:gd name="connsiteX6" fmla="*/ 12162662 w 12162662"/>
              <a:gd name="connsiteY6" fmla="*/ 1740877 h 6582999"/>
              <a:gd name="connsiteX7" fmla="*/ 11213093 w 12162662"/>
              <a:gd name="connsiteY7" fmla="*/ 0 h 6582999"/>
              <a:gd name="connsiteX8" fmla="*/ 363385 w 12162662"/>
              <a:gd name="connsiteY8" fmla="*/ 3464170 h 6582999"/>
              <a:gd name="connsiteX0" fmla="*/ 363385 w 12162662"/>
              <a:gd name="connsiteY0" fmla="*/ 3474330 h 6593159"/>
              <a:gd name="connsiteX1" fmla="*/ 275462 w 12162662"/>
              <a:gd name="connsiteY1" fmla="*/ 4459068 h 6593159"/>
              <a:gd name="connsiteX2" fmla="*/ 2614216 w 12162662"/>
              <a:gd name="connsiteY2" fmla="*/ 6323037 h 6593159"/>
              <a:gd name="connsiteX3" fmla="*/ 4302339 w 12162662"/>
              <a:gd name="connsiteY3" fmla="*/ 6516468 h 6593159"/>
              <a:gd name="connsiteX4" fmla="*/ 10580047 w 12162662"/>
              <a:gd name="connsiteY4" fmla="*/ 5549314 h 6593159"/>
              <a:gd name="connsiteX5" fmla="*/ 11846139 w 12162662"/>
              <a:gd name="connsiteY5" fmla="*/ 4318391 h 6593159"/>
              <a:gd name="connsiteX6" fmla="*/ 12162662 w 12162662"/>
              <a:gd name="connsiteY6" fmla="*/ 1751037 h 6593159"/>
              <a:gd name="connsiteX7" fmla="*/ 11172453 w 12162662"/>
              <a:gd name="connsiteY7" fmla="*/ 0 h 6593159"/>
              <a:gd name="connsiteX8" fmla="*/ 363385 w 12162662"/>
              <a:gd name="connsiteY8" fmla="*/ 3474330 h 6593159"/>
              <a:gd name="connsiteX0" fmla="*/ 363385 w 12162662"/>
              <a:gd name="connsiteY0" fmla="*/ 3501455 h 6620284"/>
              <a:gd name="connsiteX1" fmla="*/ 275462 w 12162662"/>
              <a:gd name="connsiteY1" fmla="*/ 4486193 h 6620284"/>
              <a:gd name="connsiteX2" fmla="*/ 2614216 w 12162662"/>
              <a:gd name="connsiteY2" fmla="*/ 6350162 h 6620284"/>
              <a:gd name="connsiteX3" fmla="*/ 4302339 w 12162662"/>
              <a:gd name="connsiteY3" fmla="*/ 6543593 h 6620284"/>
              <a:gd name="connsiteX4" fmla="*/ 10580047 w 12162662"/>
              <a:gd name="connsiteY4" fmla="*/ 5576439 h 6620284"/>
              <a:gd name="connsiteX5" fmla="*/ 11846139 w 12162662"/>
              <a:gd name="connsiteY5" fmla="*/ 4345516 h 6620284"/>
              <a:gd name="connsiteX6" fmla="*/ 12162662 w 12162662"/>
              <a:gd name="connsiteY6" fmla="*/ 1778162 h 6620284"/>
              <a:gd name="connsiteX7" fmla="*/ 11172453 w 12162662"/>
              <a:gd name="connsiteY7" fmla="*/ 27125 h 6620284"/>
              <a:gd name="connsiteX8" fmla="*/ 363385 w 12162662"/>
              <a:gd name="connsiteY8" fmla="*/ 3501455 h 6620284"/>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92922"/>
              <a:gd name="connsiteY0" fmla="*/ 3537385 h 6656214"/>
              <a:gd name="connsiteX1" fmla="*/ 275462 w 12192922"/>
              <a:gd name="connsiteY1" fmla="*/ 4522123 h 6656214"/>
              <a:gd name="connsiteX2" fmla="*/ 2614216 w 12192922"/>
              <a:gd name="connsiteY2" fmla="*/ 6386092 h 6656214"/>
              <a:gd name="connsiteX3" fmla="*/ 4302339 w 12192922"/>
              <a:gd name="connsiteY3" fmla="*/ 6579523 h 6656214"/>
              <a:gd name="connsiteX4" fmla="*/ 10580047 w 12192922"/>
              <a:gd name="connsiteY4" fmla="*/ 5612369 h 6656214"/>
              <a:gd name="connsiteX5" fmla="*/ 11846139 w 12192922"/>
              <a:gd name="connsiteY5" fmla="*/ 4381446 h 6656214"/>
              <a:gd name="connsiteX6" fmla="*/ 12162662 w 12192922"/>
              <a:gd name="connsiteY6" fmla="*/ 1814092 h 6656214"/>
              <a:gd name="connsiteX7" fmla="*/ 11172453 w 12192922"/>
              <a:gd name="connsiteY7" fmla="*/ 63055 h 6656214"/>
              <a:gd name="connsiteX8" fmla="*/ 363385 w 12192922"/>
              <a:gd name="connsiteY8" fmla="*/ 3537385 h 665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922" h="6656214">
                <a:moveTo>
                  <a:pt x="363385" y="3537385"/>
                </a:moveTo>
                <a:cubicBezTo>
                  <a:pt x="-228630" y="3795292"/>
                  <a:pt x="23416" y="4352139"/>
                  <a:pt x="275462" y="4522123"/>
                </a:cubicBezTo>
                <a:lnTo>
                  <a:pt x="2614216" y="6386092"/>
                </a:lnTo>
                <a:cubicBezTo>
                  <a:pt x="3099433" y="6729539"/>
                  <a:pt x="3514906" y="6685527"/>
                  <a:pt x="4302339" y="6579523"/>
                </a:cubicBezTo>
                <a:lnTo>
                  <a:pt x="10580047" y="5612369"/>
                </a:lnTo>
                <a:cubicBezTo>
                  <a:pt x="11337358" y="5506861"/>
                  <a:pt x="11708588" y="5309914"/>
                  <a:pt x="11846139" y="4381446"/>
                </a:cubicBezTo>
                <a:lnTo>
                  <a:pt x="12162662" y="1814092"/>
                </a:lnTo>
                <a:cubicBezTo>
                  <a:pt x="12310112" y="285533"/>
                  <a:pt x="11908923" y="-186386"/>
                  <a:pt x="11172453" y="63055"/>
                </a:cubicBezTo>
                <a:lnTo>
                  <a:pt x="363385" y="3537385"/>
                </a:lnTo>
                <a:close/>
              </a:path>
            </a:pathLst>
          </a:custGeom>
          <a:solidFill>
            <a:srgbClr val="1B9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5E68BD64-D346-F347-8524-4121CEB4A345}"/>
              </a:ext>
            </a:extLst>
          </p:cNvPr>
          <p:cNvPicPr>
            <a:picLocks noChangeAspect="1"/>
          </p:cNvPicPr>
          <p:nvPr userDrawn="1"/>
        </p:nvPicPr>
        <p:blipFill>
          <a:blip r:embed="rId2">
            <a:alphaModFix amt="60000"/>
          </a:blip>
          <a:stretch>
            <a:fillRect/>
          </a:stretch>
        </p:blipFill>
        <p:spPr>
          <a:xfrm>
            <a:off x="-7667761" y="-3548982"/>
            <a:ext cx="15522477" cy="11949121"/>
          </a:xfrm>
          <a:prstGeom prst="rect">
            <a:avLst/>
          </a:prstGeom>
        </p:spPr>
      </p:pic>
      <p:pic>
        <p:nvPicPr>
          <p:cNvPr id="8" name="Picture 7">
            <a:extLst>
              <a:ext uri="{FF2B5EF4-FFF2-40B4-BE49-F238E27FC236}">
                <a16:creationId xmlns:a16="http://schemas.microsoft.com/office/drawing/2014/main" id="{87111EAE-6B21-C045-BB53-DA2B7B1E2BA7}"/>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9" name="Text Placeholder 9">
            <a:extLst>
              <a:ext uri="{FF2B5EF4-FFF2-40B4-BE49-F238E27FC236}">
                <a16:creationId xmlns:a16="http://schemas.microsoft.com/office/drawing/2014/main" id="{A118E099-8656-D142-961D-6F272F3433B9}"/>
              </a:ext>
            </a:extLst>
          </p:cNvPr>
          <p:cNvSpPr>
            <a:spLocks noGrp="1"/>
          </p:cNvSpPr>
          <p:nvPr>
            <p:ph type="body" sz="quarter" idx="10" hasCustomPrompt="1"/>
          </p:nvPr>
        </p:nvSpPr>
        <p:spPr>
          <a:xfrm>
            <a:off x="802481" y="3047430"/>
            <a:ext cx="10587038" cy="763139"/>
          </a:xfrm>
        </p:spPr>
        <p:txBody>
          <a:bodyPr>
            <a:normAutofit/>
          </a:bodyPr>
          <a:lstStyle>
            <a:lvl1pPr marL="0" indent="0" algn="ctr">
              <a:buNone/>
              <a:defRPr sz="3600">
                <a:solidFill>
                  <a:schemeClr val="bg1"/>
                </a:solidFill>
                <a:latin typeface="+mj-lt"/>
              </a:defRPr>
            </a:lvl1pPr>
            <a:lvl2pPr marL="457200" indent="0" algn="ctr">
              <a:buNone/>
              <a:defRPr>
                <a:solidFill>
                  <a:schemeClr val="bg1"/>
                </a:solidFill>
              </a:defRPr>
            </a:lvl2pPr>
            <a:lvl3pPr marL="914399"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CLICK TO EDIT MASTER TEXT STYLES</a:t>
            </a:r>
          </a:p>
        </p:txBody>
      </p:sp>
      <p:sp>
        <p:nvSpPr>
          <p:cNvPr id="10" name="Text Placeholder 4">
            <a:extLst>
              <a:ext uri="{FF2B5EF4-FFF2-40B4-BE49-F238E27FC236}">
                <a16:creationId xmlns:a16="http://schemas.microsoft.com/office/drawing/2014/main" id="{B5970A28-7CE9-EC49-B063-31FCC37D58C7}"/>
              </a:ext>
            </a:extLst>
          </p:cNvPr>
          <p:cNvSpPr>
            <a:spLocks noGrp="1"/>
          </p:cNvSpPr>
          <p:nvPr>
            <p:ph type="body" sz="quarter" idx="11"/>
          </p:nvPr>
        </p:nvSpPr>
        <p:spPr>
          <a:xfrm>
            <a:off x="838200" y="3990070"/>
            <a:ext cx="10552113" cy="7985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A3C843D3-6123-8F4E-B2E2-2609FE809EDF}"/>
              </a:ext>
            </a:extLst>
          </p:cNvPr>
          <p:cNvSpPr/>
          <p:nvPr userDrawn="1"/>
        </p:nvSpPr>
        <p:spPr>
          <a:xfrm>
            <a:off x="0" y="6119446"/>
            <a:ext cx="12192000" cy="738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z</a:t>
            </a:r>
          </a:p>
        </p:txBody>
      </p:sp>
      <p:cxnSp>
        <p:nvCxnSpPr>
          <p:cNvPr id="158" name="Straight Connector 157">
            <a:extLst>
              <a:ext uri="{FF2B5EF4-FFF2-40B4-BE49-F238E27FC236}">
                <a16:creationId xmlns:a16="http://schemas.microsoft.com/office/drawing/2014/main" id="{0F301E2B-3ED1-6D4C-92C3-F8400AF2AC04}"/>
              </a:ext>
            </a:extLst>
          </p:cNvPr>
          <p:cNvCxnSpPr>
            <a:cxnSpLocks/>
          </p:cNvCxnSpPr>
          <p:nvPr userDrawn="1"/>
        </p:nvCxnSpPr>
        <p:spPr>
          <a:xfrm flipV="1">
            <a:off x="10614613" y="6301945"/>
            <a:ext cx="0" cy="307776"/>
          </a:xfrm>
          <a:prstGeom prst="line">
            <a:avLst/>
          </a:prstGeom>
          <a:ln>
            <a:solidFill>
              <a:srgbClr val="179ADC"/>
            </a:solidFill>
          </a:ln>
        </p:spPr>
        <p:style>
          <a:lnRef idx="1">
            <a:schemeClr val="accent1"/>
          </a:lnRef>
          <a:fillRef idx="0">
            <a:schemeClr val="accent1"/>
          </a:fillRef>
          <a:effectRef idx="0">
            <a:schemeClr val="accent1"/>
          </a:effectRef>
          <a:fontRef idx="minor">
            <a:schemeClr val="tx1"/>
          </a:fontRef>
        </p:style>
      </p:cxnSp>
      <p:sp>
        <p:nvSpPr>
          <p:cNvPr id="159" name="Slide Number Placeholder 8">
            <a:extLst>
              <a:ext uri="{FF2B5EF4-FFF2-40B4-BE49-F238E27FC236}">
                <a16:creationId xmlns:a16="http://schemas.microsoft.com/office/drawing/2014/main" id="{8B08CDEB-E05C-2D47-B892-8F58068806CB}"/>
              </a:ext>
            </a:extLst>
          </p:cNvPr>
          <p:cNvSpPr>
            <a:spLocks noGrp="1"/>
          </p:cNvSpPr>
          <p:nvPr>
            <p:ph type="sldNum" sz="quarter" idx="4"/>
          </p:nvPr>
        </p:nvSpPr>
        <p:spPr>
          <a:xfrm>
            <a:off x="10614613" y="6292846"/>
            <a:ext cx="739187" cy="365125"/>
          </a:xfrm>
          <a:prstGeom prst="rect">
            <a:avLst/>
          </a:prstGeom>
        </p:spPr>
        <p:txBody>
          <a:bodyPr vert="horz" lIns="91440" tIns="45720" rIns="91440" bIns="45720" rtlCol="0" anchor="ctr"/>
          <a:lstStyle>
            <a:lvl1pPr algn="ctr">
              <a:defRPr sz="1200">
                <a:solidFill>
                  <a:srgbClr val="179ADC"/>
                </a:solidFill>
              </a:defRPr>
            </a:lvl1pPr>
          </a:lstStyle>
          <a:p>
            <a:fld id="{CEF48CEA-885D-5C4E-A5CD-C931F1E95D6A}" type="slidenum">
              <a:rPr lang="en-US" smtClean="0"/>
              <a:pPr/>
              <a:t>‹#›</a:t>
            </a:fld>
            <a:endParaRPr lang="en-US"/>
          </a:p>
        </p:txBody>
      </p:sp>
      <p:sp>
        <p:nvSpPr>
          <p:cNvPr id="160" name="Rectangle 159">
            <a:extLst>
              <a:ext uri="{FF2B5EF4-FFF2-40B4-BE49-F238E27FC236}">
                <a16:creationId xmlns:a16="http://schemas.microsoft.com/office/drawing/2014/main" id="{5B5E4657-19E5-0B46-8582-D80542371EC4}"/>
              </a:ext>
            </a:extLst>
          </p:cNvPr>
          <p:cNvSpPr/>
          <p:nvPr userDrawn="1"/>
        </p:nvSpPr>
        <p:spPr>
          <a:xfrm>
            <a:off x="0" y="-1954"/>
            <a:ext cx="12192000" cy="738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z</a:t>
            </a:r>
          </a:p>
        </p:txBody>
      </p:sp>
      <p:pic>
        <p:nvPicPr>
          <p:cNvPr id="7" name="Picture 6" descr="A blue and black logo&#10;&#10;Description automatically generated">
            <a:extLst>
              <a:ext uri="{FF2B5EF4-FFF2-40B4-BE49-F238E27FC236}">
                <a16:creationId xmlns:a16="http://schemas.microsoft.com/office/drawing/2014/main" id="{01BC6DB9-F6B9-ECD7-9BAA-9DB3FD33B9EA}"/>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21167" y="6209322"/>
            <a:ext cx="4148411" cy="576827"/>
          </a:xfrm>
          <a:prstGeom prst="rect">
            <a:avLst/>
          </a:prstGeom>
        </p:spPr>
      </p:pic>
    </p:spTree>
    <p:extLst>
      <p:ext uri="{BB962C8B-B14F-4D97-AF65-F5344CB8AC3E}">
        <p14:creationId xmlns:p14="http://schemas.microsoft.com/office/powerpoint/2010/main" val="2024425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1B9ADD"/>
        </a:solidFill>
        <a:effectLst/>
      </p:bgPr>
    </p:bg>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AE6FF112-666E-9845-9D3C-1052E1E7ACA2}"/>
              </a:ext>
            </a:extLst>
          </p:cNvPr>
          <p:cNvSpPr/>
          <p:nvPr userDrawn="1"/>
        </p:nvSpPr>
        <p:spPr>
          <a:xfrm>
            <a:off x="-5642517" y="136525"/>
            <a:ext cx="17834517" cy="7870051"/>
          </a:xfrm>
          <a:custGeom>
            <a:avLst/>
            <a:gdLst>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498015 w 14894169"/>
              <a:gd name="connsiteY6" fmla="*/ 703385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83015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5135965"/>
              <a:gd name="connsiteY0" fmla="*/ 0 h 6822831"/>
              <a:gd name="connsiteX1" fmla="*/ 0 w 15135965"/>
              <a:gd name="connsiteY1" fmla="*/ 1002323 h 6822831"/>
              <a:gd name="connsiteX2" fmla="*/ 861646 w 15135965"/>
              <a:gd name="connsiteY2" fmla="*/ 5644662 h 6822831"/>
              <a:gd name="connsiteX3" fmla="*/ 2866292 w 15135965"/>
              <a:gd name="connsiteY3" fmla="*/ 6822831 h 6822831"/>
              <a:gd name="connsiteX4" fmla="*/ 14612815 w 15135965"/>
              <a:gd name="connsiteY4" fmla="*/ 4783015 h 6822831"/>
              <a:gd name="connsiteX5" fmla="*/ 14894169 w 15135965"/>
              <a:gd name="connsiteY5" fmla="*/ 3182815 h 6822831"/>
              <a:gd name="connsiteX6" fmla="*/ 10585938 w 15135965"/>
              <a:gd name="connsiteY6" fmla="*/ 720969 h 6822831"/>
              <a:gd name="connsiteX7" fmla="*/ 9020907 w 15135965"/>
              <a:gd name="connsiteY7" fmla="*/ 298939 h 6822831"/>
              <a:gd name="connsiteX8" fmla="*/ 738554 w 15135965"/>
              <a:gd name="connsiteY8" fmla="*/ 0 h 6822831"/>
              <a:gd name="connsiteX0" fmla="*/ 738554 w 15307546"/>
              <a:gd name="connsiteY0" fmla="*/ 0 h 6822831"/>
              <a:gd name="connsiteX1" fmla="*/ 0 w 15307546"/>
              <a:gd name="connsiteY1" fmla="*/ 1002323 h 6822831"/>
              <a:gd name="connsiteX2" fmla="*/ 861646 w 15307546"/>
              <a:gd name="connsiteY2" fmla="*/ 5644662 h 6822831"/>
              <a:gd name="connsiteX3" fmla="*/ 2866292 w 15307546"/>
              <a:gd name="connsiteY3" fmla="*/ 6822831 h 6822831"/>
              <a:gd name="connsiteX4" fmla="*/ 14612815 w 15307546"/>
              <a:gd name="connsiteY4" fmla="*/ 4783015 h 6822831"/>
              <a:gd name="connsiteX5" fmla="*/ 14894169 w 15307546"/>
              <a:gd name="connsiteY5" fmla="*/ 3182815 h 6822831"/>
              <a:gd name="connsiteX6" fmla="*/ 10585938 w 15307546"/>
              <a:gd name="connsiteY6" fmla="*/ 720969 h 6822831"/>
              <a:gd name="connsiteX7" fmla="*/ 9020907 w 15307546"/>
              <a:gd name="connsiteY7" fmla="*/ 298939 h 6822831"/>
              <a:gd name="connsiteX8" fmla="*/ 738554 w 15307546"/>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42691"/>
              <a:gd name="connsiteX1" fmla="*/ 39955 w 15380434"/>
              <a:gd name="connsiteY1" fmla="*/ 1002323 h 6842691"/>
              <a:gd name="connsiteX2" fmla="*/ 901601 w 15380434"/>
              <a:gd name="connsiteY2" fmla="*/ 5644662 h 6842691"/>
              <a:gd name="connsiteX3" fmla="*/ 2906247 w 15380434"/>
              <a:gd name="connsiteY3" fmla="*/ 6822831 h 6842691"/>
              <a:gd name="connsiteX4" fmla="*/ 14652770 w 15380434"/>
              <a:gd name="connsiteY4" fmla="*/ 4783015 h 6842691"/>
              <a:gd name="connsiteX5" fmla="*/ 14934124 w 15380434"/>
              <a:gd name="connsiteY5" fmla="*/ 3182815 h 6842691"/>
              <a:gd name="connsiteX6" fmla="*/ 10625893 w 15380434"/>
              <a:gd name="connsiteY6" fmla="*/ 720969 h 6842691"/>
              <a:gd name="connsiteX7" fmla="*/ 9060862 w 15380434"/>
              <a:gd name="connsiteY7" fmla="*/ 298939 h 6842691"/>
              <a:gd name="connsiteX8" fmla="*/ 778509 w 15380434"/>
              <a:gd name="connsiteY8" fmla="*/ 0 h 6842691"/>
              <a:gd name="connsiteX0" fmla="*/ 778509 w 15380434"/>
              <a:gd name="connsiteY0" fmla="*/ 0 h 6824944"/>
              <a:gd name="connsiteX1" fmla="*/ 39955 w 15380434"/>
              <a:gd name="connsiteY1" fmla="*/ 1002323 h 6824944"/>
              <a:gd name="connsiteX2" fmla="*/ 901601 w 15380434"/>
              <a:gd name="connsiteY2" fmla="*/ 5644662 h 6824944"/>
              <a:gd name="connsiteX3" fmla="*/ 2906247 w 15380434"/>
              <a:gd name="connsiteY3" fmla="*/ 6822831 h 6824944"/>
              <a:gd name="connsiteX4" fmla="*/ 14652770 w 15380434"/>
              <a:gd name="connsiteY4" fmla="*/ 4783015 h 6824944"/>
              <a:gd name="connsiteX5" fmla="*/ 14934124 w 15380434"/>
              <a:gd name="connsiteY5" fmla="*/ 3182815 h 6824944"/>
              <a:gd name="connsiteX6" fmla="*/ 10625893 w 15380434"/>
              <a:gd name="connsiteY6" fmla="*/ 720969 h 6824944"/>
              <a:gd name="connsiteX7" fmla="*/ 9060862 w 15380434"/>
              <a:gd name="connsiteY7" fmla="*/ 298939 h 6824944"/>
              <a:gd name="connsiteX8" fmla="*/ 778509 w 15380434"/>
              <a:gd name="connsiteY8" fmla="*/ 0 h 6824944"/>
              <a:gd name="connsiteX0" fmla="*/ 778509 w 15380434"/>
              <a:gd name="connsiteY0" fmla="*/ 0 h 6844346"/>
              <a:gd name="connsiteX1" fmla="*/ 39955 w 15380434"/>
              <a:gd name="connsiteY1" fmla="*/ 1002323 h 6844346"/>
              <a:gd name="connsiteX2" fmla="*/ 901601 w 15380434"/>
              <a:gd name="connsiteY2" fmla="*/ 5644662 h 6844346"/>
              <a:gd name="connsiteX3" fmla="*/ 2906247 w 15380434"/>
              <a:gd name="connsiteY3" fmla="*/ 6822831 h 6844346"/>
              <a:gd name="connsiteX4" fmla="*/ 14652770 w 15380434"/>
              <a:gd name="connsiteY4" fmla="*/ 4783015 h 6844346"/>
              <a:gd name="connsiteX5" fmla="*/ 14934124 w 15380434"/>
              <a:gd name="connsiteY5" fmla="*/ 3182815 h 6844346"/>
              <a:gd name="connsiteX6" fmla="*/ 10625893 w 15380434"/>
              <a:gd name="connsiteY6" fmla="*/ 720969 h 6844346"/>
              <a:gd name="connsiteX7" fmla="*/ 9060862 w 15380434"/>
              <a:gd name="connsiteY7" fmla="*/ 298939 h 6844346"/>
              <a:gd name="connsiteX8" fmla="*/ 778509 w 15380434"/>
              <a:gd name="connsiteY8" fmla="*/ 0 h 68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80434" h="6844346">
                <a:moveTo>
                  <a:pt x="778509" y="0"/>
                </a:moveTo>
                <a:cubicBezTo>
                  <a:pt x="-258984" y="87924"/>
                  <a:pt x="39955" y="756138"/>
                  <a:pt x="39955" y="1002323"/>
                </a:cubicBezTo>
                <a:lnTo>
                  <a:pt x="901601" y="5644662"/>
                </a:lnTo>
                <a:cubicBezTo>
                  <a:pt x="1130201" y="6582508"/>
                  <a:pt x="2062187" y="6940063"/>
                  <a:pt x="2906247" y="6822831"/>
                </a:cubicBezTo>
                <a:lnTo>
                  <a:pt x="14652770" y="4783015"/>
                </a:lnTo>
                <a:cubicBezTo>
                  <a:pt x="15696125" y="4478215"/>
                  <a:pt x="15455800" y="3487615"/>
                  <a:pt x="14934124" y="3182815"/>
                </a:cubicBezTo>
                <a:lnTo>
                  <a:pt x="10625893" y="720969"/>
                </a:lnTo>
                <a:cubicBezTo>
                  <a:pt x="10069047" y="422031"/>
                  <a:pt x="9758385" y="298939"/>
                  <a:pt x="9060862" y="298939"/>
                </a:cubicBezTo>
                <a:lnTo>
                  <a:pt x="778509" y="0"/>
                </a:lnTo>
                <a:close/>
              </a:path>
            </a:pathLst>
          </a:custGeom>
          <a:solidFill>
            <a:srgbClr val="FF6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5" name="Freeform 14">
            <a:extLst>
              <a:ext uri="{FF2B5EF4-FFF2-40B4-BE49-F238E27FC236}">
                <a16:creationId xmlns:a16="http://schemas.microsoft.com/office/drawing/2014/main" id="{33D314F6-3613-6B4A-9FB1-3B336846772A}"/>
              </a:ext>
            </a:extLst>
          </p:cNvPr>
          <p:cNvSpPr/>
          <p:nvPr userDrawn="1"/>
        </p:nvSpPr>
        <p:spPr>
          <a:xfrm rot="19940501">
            <a:off x="-9895657" y="-2483021"/>
            <a:ext cx="15417507" cy="14885281"/>
          </a:xfrm>
          <a:custGeom>
            <a:avLst/>
            <a:gdLst>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405502"/>
              <a:gd name="connsiteY0" fmla="*/ 0 h 14313877"/>
              <a:gd name="connsiteX1" fmla="*/ 11465170 w 15405502"/>
              <a:gd name="connsiteY1" fmla="*/ 4185139 h 14313877"/>
              <a:gd name="connsiteX2" fmla="*/ 13065370 w 15405502"/>
              <a:gd name="connsiteY2" fmla="*/ 5574323 h 14313877"/>
              <a:gd name="connsiteX3" fmla="*/ 15351370 w 15405502"/>
              <a:gd name="connsiteY3" fmla="*/ 13663246 h 14313877"/>
              <a:gd name="connsiteX4" fmla="*/ 14683154 w 15405502"/>
              <a:gd name="connsiteY4" fmla="*/ 14313877 h 14313877"/>
              <a:gd name="connsiteX5" fmla="*/ 1318847 w 15405502"/>
              <a:gd name="connsiteY5" fmla="*/ 5416062 h 14313877"/>
              <a:gd name="connsiteX6" fmla="*/ 70339 w 15405502"/>
              <a:gd name="connsiteY6" fmla="*/ 3253154 h 14313877"/>
              <a:gd name="connsiteX7" fmla="*/ 0 w 15405502"/>
              <a:gd name="connsiteY7" fmla="*/ 0 h 14313877"/>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17507" h="14420758">
                <a:moveTo>
                  <a:pt x="0" y="0"/>
                </a:moveTo>
                <a:lnTo>
                  <a:pt x="11465170" y="4185139"/>
                </a:lnTo>
                <a:cubicBezTo>
                  <a:pt x="12438185" y="4489938"/>
                  <a:pt x="12883663" y="4988170"/>
                  <a:pt x="13065370" y="5574323"/>
                </a:cubicBezTo>
                <a:lnTo>
                  <a:pt x="15351370" y="13663246"/>
                </a:lnTo>
                <a:cubicBezTo>
                  <a:pt x="15603416" y="14266985"/>
                  <a:pt x="15081739" y="14606953"/>
                  <a:pt x="14683154" y="14313877"/>
                </a:cubicBezTo>
                <a:lnTo>
                  <a:pt x="1318847" y="5416062"/>
                </a:lnTo>
                <a:cubicBezTo>
                  <a:pt x="902677" y="5117123"/>
                  <a:pt x="99646" y="4976446"/>
                  <a:pt x="70339" y="3253154"/>
                </a:cubicBezTo>
                <a:cubicBezTo>
                  <a:pt x="41032" y="1529862"/>
                  <a:pt x="23446" y="1084385"/>
                  <a:pt x="0" y="0"/>
                </a:cubicBezTo>
                <a:close/>
              </a:path>
            </a:pathLst>
          </a:custGeom>
          <a:solidFill>
            <a:srgbClr val="1F6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9" name="Picture 8">
            <a:extLst>
              <a:ext uri="{FF2B5EF4-FFF2-40B4-BE49-F238E27FC236}">
                <a16:creationId xmlns:a16="http://schemas.microsoft.com/office/drawing/2014/main" id="{52826464-028B-6343-8550-C7B302380777}"/>
              </a:ext>
            </a:extLst>
          </p:cNvPr>
          <p:cNvPicPr>
            <a:picLocks noChangeAspect="1"/>
          </p:cNvPicPr>
          <p:nvPr userDrawn="1"/>
        </p:nvPicPr>
        <p:blipFill>
          <a:blip r:embed="rId2">
            <a:alphaModFix amt="60000"/>
          </a:blip>
          <a:stretch>
            <a:fillRect/>
          </a:stretch>
        </p:blipFill>
        <p:spPr>
          <a:xfrm>
            <a:off x="-3490244" y="-734383"/>
            <a:ext cx="14844044" cy="10755642"/>
          </a:xfrm>
          <a:prstGeom prst="rect">
            <a:avLst/>
          </a:prstGeom>
        </p:spPr>
      </p:pic>
      <p:pic>
        <p:nvPicPr>
          <p:cNvPr id="8" name="Picture 7">
            <a:extLst>
              <a:ext uri="{FF2B5EF4-FFF2-40B4-BE49-F238E27FC236}">
                <a16:creationId xmlns:a16="http://schemas.microsoft.com/office/drawing/2014/main" id="{995945C0-A1DD-334E-91E8-9B785030903D}"/>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10" name="Text Placeholder 9">
            <a:extLst>
              <a:ext uri="{FF2B5EF4-FFF2-40B4-BE49-F238E27FC236}">
                <a16:creationId xmlns:a16="http://schemas.microsoft.com/office/drawing/2014/main" id="{8C6FB7FA-5927-A54B-BB7A-AF2D73810190}"/>
              </a:ext>
            </a:extLst>
          </p:cNvPr>
          <p:cNvSpPr>
            <a:spLocks noGrp="1"/>
          </p:cNvSpPr>
          <p:nvPr>
            <p:ph type="body" sz="quarter" idx="10" hasCustomPrompt="1"/>
          </p:nvPr>
        </p:nvSpPr>
        <p:spPr>
          <a:xfrm>
            <a:off x="802481" y="3047430"/>
            <a:ext cx="10587038" cy="763139"/>
          </a:xfrm>
        </p:spPr>
        <p:txBody>
          <a:bodyPr>
            <a:normAutofit/>
          </a:bodyPr>
          <a:lstStyle>
            <a:lvl1pPr marL="0" indent="0" algn="ctr">
              <a:buNone/>
              <a:defRPr sz="3600">
                <a:solidFill>
                  <a:schemeClr val="bg1"/>
                </a:solidFill>
                <a:latin typeface="+mj-lt"/>
              </a:defRPr>
            </a:lvl1pPr>
            <a:lvl2pPr marL="457200" indent="0" algn="ctr">
              <a:buNone/>
              <a:defRPr>
                <a:solidFill>
                  <a:schemeClr val="bg1"/>
                </a:solidFill>
              </a:defRPr>
            </a:lvl2pPr>
            <a:lvl3pPr marL="914399"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CLICK TO EDIT MASTER TEXT STYLES</a:t>
            </a:r>
          </a:p>
        </p:txBody>
      </p:sp>
      <p:sp>
        <p:nvSpPr>
          <p:cNvPr id="13" name="Text Placeholder 4">
            <a:extLst>
              <a:ext uri="{FF2B5EF4-FFF2-40B4-BE49-F238E27FC236}">
                <a16:creationId xmlns:a16="http://schemas.microsoft.com/office/drawing/2014/main" id="{EB0065C8-F40D-CC41-BFE0-F1EA75BBB49C}"/>
              </a:ext>
            </a:extLst>
          </p:cNvPr>
          <p:cNvSpPr>
            <a:spLocks noGrp="1"/>
          </p:cNvSpPr>
          <p:nvPr>
            <p:ph type="body" sz="quarter" idx="11"/>
          </p:nvPr>
        </p:nvSpPr>
        <p:spPr>
          <a:xfrm>
            <a:off x="838200" y="3990070"/>
            <a:ext cx="10552113" cy="7985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0E9B5594-36E5-D847-BBB6-2295E5BCE5EA}"/>
              </a:ext>
            </a:extLst>
          </p:cNvPr>
          <p:cNvSpPr/>
          <p:nvPr userDrawn="1"/>
        </p:nvSpPr>
        <p:spPr>
          <a:xfrm>
            <a:off x="0" y="6119446"/>
            <a:ext cx="12192000" cy="738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z</a:t>
            </a:r>
          </a:p>
        </p:txBody>
      </p:sp>
      <p:cxnSp>
        <p:nvCxnSpPr>
          <p:cNvPr id="158" name="Straight Connector 157">
            <a:extLst>
              <a:ext uri="{FF2B5EF4-FFF2-40B4-BE49-F238E27FC236}">
                <a16:creationId xmlns:a16="http://schemas.microsoft.com/office/drawing/2014/main" id="{53434903-5C2B-EE44-965D-BB4F614E5616}"/>
              </a:ext>
            </a:extLst>
          </p:cNvPr>
          <p:cNvCxnSpPr>
            <a:cxnSpLocks/>
          </p:cNvCxnSpPr>
          <p:nvPr userDrawn="1"/>
        </p:nvCxnSpPr>
        <p:spPr>
          <a:xfrm flipV="1">
            <a:off x="10614613" y="6301945"/>
            <a:ext cx="0" cy="307776"/>
          </a:xfrm>
          <a:prstGeom prst="line">
            <a:avLst/>
          </a:prstGeom>
          <a:ln>
            <a:solidFill>
              <a:srgbClr val="179ADC"/>
            </a:solidFill>
          </a:ln>
        </p:spPr>
        <p:style>
          <a:lnRef idx="1">
            <a:schemeClr val="accent1"/>
          </a:lnRef>
          <a:fillRef idx="0">
            <a:schemeClr val="accent1"/>
          </a:fillRef>
          <a:effectRef idx="0">
            <a:schemeClr val="accent1"/>
          </a:effectRef>
          <a:fontRef idx="minor">
            <a:schemeClr val="tx1"/>
          </a:fontRef>
        </p:style>
      </p:cxnSp>
      <p:sp>
        <p:nvSpPr>
          <p:cNvPr id="159" name="Slide Number Placeholder 8">
            <a:extLst>
              <a:ext uri="{FF2B5EF4-FFF2-40B4-BE49-F238E27FC236}">
                <a16:creationId xmlns:a16="http://schemas.microsoft.com/office/drawing/2014/main" id="{E5D63A30-082D-454B-AB0A-78CD88102A98}"/>
              </a:ext>
            </a:extLst>
          </p:cNvPr>
          <p:cNvSpPr>
            <a:spLocks noGrp="1"/>
          </p:cNvSpPr>
          <p:nvPr>
            <p:ph type="sldNum" sz="quarter" idx="4"/>
          </p:nvPr>
        </p:nvSpPr>
        <p:spPr>
          <a:xfrm>
            <a:off x="10614613" y="6292846"/>
            <a:ext cx="739187" cy="365125"/>
          </a:xfrm>
          <a:prstGeom prst="rect">
            <a:avLst/>
          </a:prstGeom>
        </p:spPr>
        <p:txBody>
          <a:bodyPr vert="horz" lIns="91440" tIns="45720" rIns="91440" bIns="45720" rtlCol="0" anchor="ctr"/>
          <a:lstStyle>
            <a:lvl1pPr algn="ctr">
              <a:defRPr sz="1200">
                <a:solidFill>
                  <a:srgbClr val="179ADC"/>
                </a:solidFill>
              </a:defRPr>
            </a:lvl1pPr>
          </a:lstStyle>
          <a:p>
            <a:fld id="{CEF48CEA-885D-5C4E-A5CD-C931F1E95D6A}" type="slidenum">
              <a:rPr lang="en-US" smtClean="0"/>
              <a:pPr/>
              <a:t>‹#›</a:t>
            </a:fld>
            <a:endParaRPr lang="en-US"/>
          </a:p>
        </p:txBody>
      </p:sp>
      <p:sp>
        <p:nvSpPr>
          <p:cNvPr id="160" name="Rectangle 159">
            <a:extLst>
              <a:ext uri="{FF2B5EF4-FFF2-40B4-BE49-F238E27FC236}">
                <a16:creationId xmlns:a16="http://schemas.microsoft.com/office/drawing/2014/main" id="{BF88EFB9-40B6-804F-86F5-49463560D9A2}"/>
              </a:ext>
            </a:extLst>
          </p:cNvPr>
          <p:cNvSpPr/>
          <p:nvPr userDrawn="1"/>
        </p:nvSpPr>
        <p:spPr>
          <a:xfrm>
            <a:off x="0" y="-22561"/>
            <a:ext cx="12192000" cy="738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z</a:t>
            </a:r>
          </a:p>
        </p:txBody>
      </p:sp>
      <p:pic>
        <p:nvPicPr>
          <p:cNvPr id="3" name="Picture 2" descr="A blue and black logo&#10;&#10;Description automatically generated">
            <a:extLst>
              <a:ext uri="{FF2B5EF4-FFF2-40B4-BE49-F238E27FC236}">
                <a16:creationId xmlns:a16="http://schemas.microsoft.com/office/drawing/2014/main" id="{A783F3D3-70D6-6ED3-9129-B6AD29B6E6F6}"/>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21167" y="6209322"/>
            <a:ext cx="4148411" cy="576827"/>
          </a:xfrm>
          <a:prstGeom prst="rect">
            <a:avLst/>
          </a:prstGeom>
        </p:spPr>
      </p:pic>
    </p:spTree>
    <p:extLst>
      <p:ext uri="{BB962C8B-B14F-4D97-AF65-F5344CB8AC3E}">
        <p14:creationId xmlns:p14="http://schemas.microsoft.com/office/powerpoint/2010/main" val="17201458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FF671B"/>
        </a:solidFill>
        <a:effectLst/>
      </p:bgPr>
    </p:bg>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A72D120E-3E16-C242-986B-AEEDB19DAC1E}"/>
              </a:ext>
            </a:extLst>
          </p:cNvPr>
          <p:cNvSpPr/>
          <p:nvPr userDrawn="1"/>
        </p:nvSpPr>
        <p:spPr>
          <a:xfrm>
            <a:off x="1757794" y="1936945"/>
            <a:ext cx="12192922" cy="6656214"/>
          </a:xfrm>
          <a:custGeom>
            <a:avLst/>
            <a:gdLst>
              <a:gd name="connsiteX0" fmla="*/ 87923 w 11887200"/>
              <a:gd name="connsiteY0" fmla="*/ 3464170 h 6506308"/>
              <a:gd name="connsiteX1" fmla="*/ 0 w 11887200"/>
              <a:gd name="connsiteY1" fmla="*/ 4448908 h 6506308"/>
              <a:gd name="connsiteX2" fmla="*/ 2338754 w 11887200"/>
              <a:gd name="connsiteY2" fmla="*/ 6312877 h 6506308"/>
              <a:gd name="connsiteX3" fmla="*/ 4026877 w 11887200"/>
              <a:gd name="connsiteY3" fmla="*/ 6506308 h 6506308"/>
              <a:gd name="connsiteX4" fmla="*/ 10304585 w 11887200"/>
              <a:gd name="connsiteY4" fmla="*/ 5539154 h 6506308"/>
              <a:gd name="connsiteX5" fmla="*/ 11570677 w 11887200"/>
              <a:gd name="connsiteY5" fmla="*/ 4308231 h 6506308"/>
              <a:gd name="connsiteX6" fmla="*/ 11887200 w 11887200"/>
              <a:gd name="connsiteY6" fmla="*/ 1740877 h 6506308"/>
              <a:gd name="connsiteX7" fmla="*/ 10937631 w 11887200"/>
              <a:gd name="connsiteY7" fmla="*/ 0 h 6506308"/>
              <a:gd name="connsiteX8" fmla="*/ 87923 w 11887200"/>
              <a:gd name="connsiteY8" fmla="*/ 3464170 h 6506308"/>
              <a:gd name="connsiteX0" fmla="*/ 280576 w 12079853"/>
              <a:gd name="connsiteY0" fmla="*/ 3464170 h 6506308"/>
              <a:gd name="connsiteX1" fmla="*/ 192653 w 12079853"/>
              <a:gd name="connsiteY1" fmla="*/ 4448908 h 6506308"/>
              <a:gd name="connsiteX2" fmla="*/ 2531407 w 12079853"/>
              <a:gd name="connsiteY2" fmla="*/ 6312877 h 6506308"/>
              <a:gd name="connsiteX3" fmla="*/ 4219530 w 12079853"/>
              <a:gd name="connsiteY3" fmla="*/ 6506308 h 6506308"/>
              <a:gd name="connsiteX4" fmla="*/ 10497238 w 12079853"/>
              <a:gd name="connsiteY4" fmla="*/ 5539154 h 6506308"/>
              <a:gd name="connsiteX5" fmla="*/ 11763330 w 12079853"/>
              <a:gd name="connsiteY5" fmla="*/ 4308231 h 6506308"/>
              <a:gd name="connsiteX6" fmla="*/ 12079853 w 12079853"/>
              <a:gd name="connsiteY6" fmla="*/ 1740877 h 6506308"/>
              <a:gd name="connsiteX7" fmla="*/ 11130284 w 12079853"/>
              <a:gd name="connsiteY7" fmla="*/ 0 h 6506308"/>
              <a:gd name="connsiteX8" fmla="*/ 280576 w 12079853"/>
              <a:gd name="connsiteY8" fmla="*/ 3464170 h 6506308"/>
              <a:gd name="connsiteX0" fmla="*/ 363385 w 12162662"/>
              <a:gd name="connsiteY0" fmla="*/ 3464170 h 6506308"/>
              <a:gd name="connsiteX1" fmla="*/ 275462 w 12162662"/>
              <a:gd name="connsiteY1" fmla="*/ 4448908 h 6506308"/>
              <a:gd name="connsiteX2" fmla="*/ 2614216 w 12162662"/>
              <a:gd name="connsiteY2" fmla="*/ 6312877 h 6506308"/>
              <a:gd name="connsiteX3" fmla="*/ 4302339 w 12162662"/>
              <a:gd name="connsiteY3" fmla="*/ 6506308 h 6506308"/>
              <a:gd name="connsiteX4" fmla="*/ 10580047 w 12162662"/>
              <a:gd name="connsiteY4" fmla="*/ 5539154 h 6506308"/>
              <a:gd name="connsiteX5" fmla="*/ 11846139 w 12162662"/>
              <a:gd name="connsiteY5" fmla="*/ 4308231 h 6506308"/>
              <a:gd name="connsiteX6" fmla="*/ 12162662 w 12162662"/>
              <a:gd name="connsiteY6" fmla="*/ 1740877 h 6506308"/>
              <a:gd name="connsiteX7" fmla="*/ 11213093 w 12162662"/>
              <a:gd name="connsiteY7" fmla="*/ 0 h 6506308"/>
              <a:gd name="connsiteX8" fmla="*/ 363385 w 12162662"/>
              <a:gd name="connsiteY8" fmla="*/ 3464170 h 6506308"/>
              <a:gd name="connsiteX0" fmla="*/ 363385 w 12162662"/>
              <a:gd name="connsiteY0" fmla="*/ 3464170 h 6514350"/>
              <a:gd name="connsiteX1" fmla="*/ 275462 w 12162662"/>
              <a:gd name="connsiteY1" fmla="*/ 4448908 h 6514350"/>
              <a:gd name="connsiteX2" fmla="*/ 2614216 w 12162662"/>
              <a:gd name="connsiteY2" fmla="*/ 6312877 h 6514350"/>
              <a:gd name="connsiteX3" fmla="*/ 4302339 w 12162662"/>
              <a:gd name="connsiteY3" fmla="*/ 6506308 h 6514350"/>
              <a:gd name="connsiteX4" fmla="*/ 10580047 w 12162662"/>
              <a:gd name="connsiteY4" fmla="*/ 5539154 h 6514350"/>
              <a:gd name="connsiteX5" fmla="*/ 11846139 w 12162662"/>
              <a:gd name="connsiteY5" fmla="*/ 4308231 h 6514350"/>
              <a:gd name="connsiteX6" fmla="*/ 12162662 w 12162662"/>
              <a:gd name="connsiteY6" fmla="*/ 1740877 h 6514350"/>
              <a:gd name="connsiteX7" fmla="*/ 11213093 w 12162662"/>
              <a:gd name="connsiteY7" fmla="*/ 0 h 6514350"/>
              <a:gd name="connsiteX8" fmla="*/ 363385 w 12162662"/>
              <a:gd name="connsiteY8" fmla="*/ 3464170 h 6514350"/>
              <a:gd name="connsiteX0" fmla="*/ 363385 w 12162662"/>
              <a:gd name="connsiteY0" fmla="*/ 3464170 h 6582999"/>
              <a:gd name="connsiteX1" fmla="*/ 275462 w 12162662"/>
              <a:gd name="connsiteY1" fmla="*/ 4448908 h 6582999"/>
              <a:gd name="connsiteX2" fmla="*/ 2614216 w 12162662"/>
              <a:gd name="connsiteY2" fmla="*/ 6312877 h 6582999"/>
              <a:gd name="connsiteX3" fmla="*/ 4302339 w 12162662"/>
              <a:gd name="connsiteY3" fmla="*/ 6506308 h 6582999"/>
              <a:gd name="connsiteX4" fmla="*/ 10580047 w 12162662"/>
              <a:gd name="connsiteY4" fmla="*/ 5539154 h 6582999"/>
              <a:gd name="connsiteX5" fmla="*/ 11846139 w 12162662"/>
              <a:gd name="connsiteY5" fmla="*/ 4308231 h 6582999"/>
              <a:gd name="connsiteX6" fmla="*/ 12162662 w 12162662"/>
              <a:gd name="connsiteY6" fmla="*/ 1740877 h 6582999"/>
              <a:gd name="connsiteX7" fmla="*/ 11213093 w 12162662"/>
              <a:gd name="connsiteY7" fmla="*/ 0 h 6582999"/>
              <a:gd name="connsiteX8" fmla="*/ 363385 w 12162662"/>
              <a:gd name="connsiteY8" fmla="*/ 3464170 h 6582999"/>
              <a:gd name="connsiteX0" fmla="*/ 363385 w 12162662"/>
              <a:gd name="connsiteY0" fmla="*/ 3474330 h 6593159"/>
              <a:gd name="connsiteX1" fmla="*/ 275462 w 12162662"/>
              <a:gd name="connsiteY1" fmla="*/ 4459068 h 6593159"/>
              <a:gd name="connsiteX2" fmla="*/ 2614216 w 12162662"/>
              <a:gd name="connsiteY2" fmla="*/ 6323037 h 6593159"/>
              <a:gd name="connsiteX3" fmla="*/ 4302339 w 12162662"/>
              <a:gd name="connsiteY3" fmla="*/ 6516468 h 6593159"/>
              <a:gd name="connsiteX4" fmla="*/ 10580047 w 12162662"/>
              <a:gd name="connsiteY4" fmla="*/ 5549314 h 6593159"/>
              <a:gd name="connsiteX5" fmla="*/ 11846139 w 12162662"/>
              <a:gd name="connsiteY5" fmla="*/ 4318391 h 6593159"/>
              <a:gd name="connsiteX6" fmla="*/ 12162662 w 12162662"/>
              <a:gd name="connsiteY6" fmla="*/ 1751037 h 6593159"/>
              <a:gd name="connsiteX7" fmla="*/ 11172453 w 12162662"/>
              <a:gd name="connsiteY7" fmla="*/ 0 h 6593159"/>
              <a:gd name="connsiteX8" fmla="*/ 363385 w 12162662"/>
              <a:gd name="connsiteY8" fmla="*/ 3474330 h 6593159"/>
              <a:gd name="connsiteX0" fmla="*/ 363385 w 12162662"/>
              <a:gd name="connsiteY0" fmla="*/ 3501455 h 6620284"/>
              <a:gd name="connsiteX1" fmla="*/ 275462 w 12162662"/>
              <a:gd name="connsiteY1" fmla="*/ 4486193 h 6620284"/>
              <a:gd name="connsiteX2" fmla="*/ 2614216 w 12162662"/>
              <a:gd name="connsiteY2" fmla="*/ 6350162 h 6620284"/>
              <a:gd name="connsiteX3" fmla="*/ 4302339 w 12162662"/>
              <a:gd name="connsiteY3" fmla="*/ 6543593 h 6620284"/>
              <a:gd name="connsiteX4" fmla="*/ 10580047 w 12162662"/>
              <a:gd name="connsiteY4" fmla="*/ 5576439 h 6620284"/>
              <a:gd name="connsiteX5" fmla="*/ 11846139 w 12162662"/>
              <a:gd name="connsiteY5" fmla="*/ 4345516 h 6620284"/>
              <a:gd name="connsiteX6" fmla="*/ 12162662 w 12162662"/>
              <a:gd name="connsiteY6" fmla="*/ 1778162 h 6620284"/>
              <a:gd name="connsiteX7" fmla="*/ 11172453 w 12162662"/>
              <a:gd name="connsiteY7" fmla="*/ 27125 h 6620284"/>
              <a:gd name="connsiteX8" fmla="*/ 363385 w 12162662"/>
              <a:gd name="connsiteY8" fmla="*/ 3501455 h 6620284"/>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92922"/>
              <a:gd name="connsiteY0" fmla="*/ 3537385 h 6656214"/>
              <a:gd name="connsiteX1" fmla="*/ 275462 w 12192922"/>
              <a:gd name="connsiteY1" fmla="*/ 4522123 h 6656214"/>
              <a:gd name="connsiteX2" fmla="*/ 2614216 w 12192922"/>
              <a:gd name="connsiteY2" fmla="*/ 6386092 h 6656214"/>
              <a:gd name="connsiteX3" fmla="*/ 4302339 w 12192922"/>
              <a:gd name="connsiteY3" fmla="*/ 6579523 h 6656214"/>
              <a:gd name="connsiteX4" fmla="*/ 10580047 w 12192922"/>
              <a:gd name="connsiteY4" fmla="*/ 5612369 h 6656214"/>
              <a:gd name="connsiteX5" fmla="*/ 11846139 w 12192922"/>
              <a:gd name="connsiteY5" fmla="*/ 4381446 h 6656214"/>
              <a:gd name="connsiteX6" fmla="*/ 12162662 w 12192922"/>
              <a:gd name="connsiteY6" fmla="*/ 1814092 h 6656214"/>
              <a:gd name="connsiteX7" fmla="*/ 11172453 w 12192922"/>
              <a:gd name="connsiteY7" fmla="*/ 63055 h 6656214"/>
              <a:gd name="connsiteX8" fmla="*/ 363385 w 12192922"/>
              <a:gd name="connsiteY8" fmla="*/ 3537385 h 665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922" h="6656214">
                <a:moveTo>
                  <a:pt x="363385" y="3537385"/>
                </a:moveTo>
                <a:cubicBezTo>
                  <a:pt x="-228630" y="3795292"/>
                  <a:pt x="23416" y="4352139"/>
                  <a:pt x="275462" y="4522123"/>
                </a:cubicBezTo>
                <a:lnTo>
                  <a:pt x="2614216" y="6386092"/>
                </a:lnTo>
                <a:cubicBezTo>
                  <a:pt x="3099433" y="6729539"/>
                  <a:pt x="3514906" y="6685527"/>
                  <a:pt x="4302339" y="6579523"/>
                </a:cubicBezTo>
                <a:lnTo>
                  <a:pt x="10580047" y="5612369"/>
                </a:lnTo>
                <a:cubicBezTo>
                  <a:pt x="11337358" y="5506861"/>
                  <a:pt x="11708588" y="5309914"/>
                  <a:pt x="11846139" y="4381446"/>
                </a:cubicBezTo>
                <a:lnTo>
                  <a:pt x="12162662" y="1814092"/>
                </a:lnTo>
                <a:cubicBezTo>
                  <a:pt x="12310112" y="285533"/>
                  <a:pt x="11908923" y="-186386"/>
                  <a:pt x="11172453" y="63055"/>
                </a:cubicBezTo>
                <a:lnTo>
                  <a:pt x="363385" y="3537385"/>
                </a:lnTo>
                <a:close/>
              </a:path>
            </a:pathLst>
          </a:custGeom>
          <a:solidFill>
            <a:srgbClr val="1B9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876279EF-23C8-E54A-8DA3-25847C8A5D42}"/>
              </a:ext>
            </a:extLst>
          </p:cNvPr>
          <p:cNvSpPr/>
          <p:nvPr userDrawn="1"/>
        </p:nvSpPr>
        <p:spPr>
          <a:xfrm rot="19277991">
            <a:off x="-1026213" y="-2293425"/>
            <a:ext cx="13214420" cy="12904733"/>
          </a:xfrm>
          <a:custGeom>
            <a:avLst/>
            <a:gdLst>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405502"/>
              <a:gd name="connsiteY0" fmla="*/ 0 h 14313877"/>
              <a:gd name="connsiteX1" fmla="*/ 11465170 w 15405502"/>
              <a:gd name="connsiteY1" fmla="*/ 4185139 h 14313877"/>
              <a:gd name="connsiteX2" fmla="*/ 13065370 w 15405502"/>
              <a:gd name="connsiteY2" fmla="*/ 5574323 h 14313877"/>
              <a:gd name="connsiteX3" fmla="*/ 15351370 w 15405502"/>
              <a:gd name="connsiteY3" fmla="*/ 13663246 h 14313877"/>
              <a:gd name="connsiteX4" fmla="*/ 14683154 w 15405502"/>
              <a:gd name="connsiteY4" fmla="*/ 14313877 h 14313877"/>
              <a:gd name="connsiteX5" fmla="*/ 1318847 w 15405502"/>
              <a:gd name="connsiteY5" fmla="*/ 5416062 h 14313877"/>
              <a:gd name="connsiteX6" fmla="*/ 70339 w 15405502"/>
              <a:gd name="connsiteY6" fmla="*/ 3253154 h 14313877"/>
              <a:gd name="connsiteX7" fmla="*/ 0 w 15405502"/>
              <a:gd name="connsiteY7" fmla="*/ 0 h 14313877"/>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17507" h="14420758">
                <a:moveTo>
                  <a:pt x="0" y="0"/>
                </a:moveTo>
                <a:lnTo>
                  <a:pt x="11465170" y="4185139"/>
                </a:lnTo>
                <a:cubicBezTo>
                  <a:pt x="12438185" y="4489938"/>
                  <a:pt x="12883663" y="4988170"/>
                  <a:pt x="13065370" y="5574323"/>
                </a:cubicBezTo>
                <a:lnTo>
                  <a:pt x="15351370" y="13663246"/>
                </a:lnTo>
                <a:cubicBezTo>
                  <a:pt x="15603416" y="14266985"/>
                  <a:pt x="15081739" y="14606953"/>
                  <a:pt x="14683154" y="14313877"/>
                </a:cubicBezTo>
                <a:lnTo>
                  <a:pt x="1318847" y="5416062"/>
                </a:lnTo>
                <a:cubicBezTo>
                  <a:pt x="902677" y="5117123"/>
                  <a:pt x="99646" y="4976446"/>
                  <a:pt x="70339" y="3253154"/>
                </a:cubicBezTo>
                <a:cubicBezTo>
                  <a:pt x="41032" y="1529862"/>
                  <a:pt x="23446" y="1084385"/>
                  <a:pt x="0" y="0"/>
                </a:cubicBezTo>
                <a:close/>
              </a:path>
            </a:pathLst>
          </a:custGeom>
          <a:solidFill>
            <a:srgbClr val="1F6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D19AE579-E25E-DD4B-A341-E89899C628D3}"/>
              </a:ext>
            </a:extLst>
          </p:cNvPr>
          <p:cNvPicPr>
            <a:picLocks noChangeAspect="1"/>
          </p:cNvPicPr>
          <p:nvPr userDrawn="1"/>
        </p:nvPicPr>
        <p:blipFill>
          <a:blip r:embed="rId2">
            <a:alphaModFix amt="60000"/>
          </a:blip>
          <a:stretch>
            <a:fillRect/>
          </a:stretch>
        </p:blipFill>
        <p:spPr>
          <a:xfrm>
            <a:off x="-3490244" y="-734383"/>
            <a:ext cx="14844044" cy="10755642"/>
          </a:xfrm>
          <a:prstGeom prst="rect">
            <a:avLst/>
          </a:prstGeom>
        </p:spPr>
      </p:pic>
      <p:pic>
        <p:nvPicPr>
          <p:cNvPr id="8" name="Picture 7">
            <a:extLst>
              <a:ext uri="{FF2B5EF4-FFF2-40B4-BE49-F238E27FC236}">
                <a16:creationId xmlns:a16="http://schemas.microsoft.com/office/drawing/2014/main" id="{88DA49EF-834E-2146-AAD9-32632FFBE5ED}"/>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9" name="Text Placeholder 9">
            <a:extLst>
              <a:ext uri="{FF2B5EF4-FFF2-40B4-BE49-F238E27FC236}">
                <a16:creationId xmlns:a16="http://schemas.microsoft.com/office/drawing/2014/main" id="{7EA69077-11E1-704C-9742-9EA24B93A80E}"/>
              </a:ext>
            </a:extLst>
          </p:cNvPr>
          <p:cNvSpPr>
            <a:spLocks noGrp="1"/>
          </p:cNvSpPr>
          <p:nvPr>
            <p:ph type="body" sz="quarter" idx="10" hasCustomPrompt="1"/>
          </p:nvPr>
        </p:nvSpPr>
        <p:spPr>
          <a:xfrm>
            <a:off x="802481" y="3047430"/>
            <a:ext cx="10587038" cy="763139"/>
          </a:xfrm>
        </p:spPr>
        <p:txBody>
          <a:bodyPr>
            <a:normAutofit/>
          </a:bodyPr>
          <a:lstStyle>
            <a:lvl1pPr marL="0" indent="0" algn="ctr">
              <a:buNone/>
              <a:defRPr sz="3600">
                <a:solidFill>
                  <a:schemeClr val="bg1"/>
                </a:solidFill>
                <a:latin typeface="+mj-lt"/>
              </a:defRPr>
            </a:lvl1pPr>
            <a:lvl2pPr marL="457200" indent="0" algn="ctr">
              <a:buNone/>
              <a:defRPr>
                <a:solidFill>
                  <a:schemeClr val="bg1"/>
                </a:solidFill>
              </a:defRPr>
            </a:lvl2pPr>
            <a:lvl3pPr marL="914399"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CLICK TO EDIT MASTER TEXT STYLES</a:t>
            </a:r>
          </a:p>
        </p:txBody>
      </p:sp>
      <p:sp>
        <p:nvSpPr>
          <p:cNvPr id="13" name="Text Placeholder 4">
            <a:extLst>
              <a:ext uri="{FF2B5EF4-FFF2-40B4-BE49-F238E27FC236}">
                <a16:creationId xmlns:a16="http://schemas.microsoft.com/office/drawing/2014/main" id="{D535AFD1-B119-A043-B2E6-BBA9E6E40CCC}"/>
              </a:ext>
            </a:extLst>
          </p:cNvPr>
          <p:cNvSpPr>
            <a:spLocks noGrp="1"/>
          </p:cNvSpPr>
          <p:nvPr>
            <p:ph type="body" sz="quarter" idx="11"/>
          </p:nvPr>
        </p:nvSpPr>
        <p:spPr>
          <a:xfrm>
            <a:off x="838200" y="3990070"/>
            <a:ext cx="10552113" cy="7985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Rectangle 15">
            <a:extLst>
              <a:ext uri="{FF2B5EF4-FFF2-40B4-BE49-F238E27FC236}">
                <a16:creationId xmlns:a16="http://schemas.microsoft.com/office/drawing/2014/main" id="{62230CA4-DBA1-6347-93E0-762613AC3136}"/>
              </a:ext>
            </a:extLst>
          </p:cNvPr>
          <p:cNvSpPr/>
          <p:nvPr userDrawn="1"/>
        </p:nvSpPr>
        <p:spPr>
          <a:xfrm>
            <a:off x="0" y="6119446"/>
            <a:ext cx="12192000" cy="738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z</a:t>
            </a:r>
          </a:p>
        </p:txBody>
      </p:sp>
      <p:cxnSp>
        <p:nvCxnSpPr>
          <p:cNvPr id="158" name="Straight Connector 157">
            <a:extLst>
              <a:ext uri="{FF2B5EF4-FFF2-40B4-BE49-F238E27FC236}">
                <a16:creationId xmlns:a16="http://schemas.microsoft.com/office/drawing/2014/main" id="{132B6547-316D-F74A-83E7-3B8907639B81}"/>
              </a:ext>
            </a:extLst>
          </p:cNvPr>
          <p:cNvCxnSpPr>
            <a:cxnSpLocks/>
          </p:cNvCxnSpPr>
          <p:nvPr userDrawn="1"/>
        </p:nvCxnSpPr>
        <p:spPr>
          <a:xfrm flipV="1">
            <a:off x="10614613" y="6301945"/>
            <a:ext cx="0" cy="307776"/>
          </a:xfrm>
          <a:prstGeom prst="line">
            <a:avLst/>
          </a:prstGeom>
          <a:ln>
            <a:solidFill>
              <a:srgbClr val="179ADC"/>
            </a:solidFill>
          </a:ln>
        </p:spPr>
        <p:style>
          <a:lnRef idx="1">
            <a:schemeClr val="accent1"/>
          </a:lnRef>
          <a:fillRef idx="0">
            <a:schemeClr val="accent1"/>
          </a:fillRef>
          <a:effectRef idx="0">
            <a:schemeClr val="accent1"/>
          </a:effectRef>
          <a:fontRef idx="minor">
            <a:schemeClr val="tx1"/>
          </a:fontRef>
        </p:style>
      </p:cxnSp>
      <p:sp>
        <p:nvSpPr>
          <p:cNvPr id="159" name="Slide Number Placeholder 8">
            <a:extLst>
              <a:ext uri="{FF2B5EF4-FFF2-40B4-BE49-F238E27FC236}">
                <a16:creationId xmlns:a16="http://schemas.microsoft.com/office/drawing/2014/main" id="{81A028F9-457C-014F-BBD8-BDD71915021E}"/>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rgbClr val="179ADC"/>
                </a:solidFill>
              </a:defRPr>
            </a:lvl1pPr>
          </a:lstStyle>
          <a:p>
            <a:fld id="{CEF48CEA-885D-5C4E-A5CD-C931F1E95D6A}" type="slidenum">
              <a:rPr lang="en-US" smtClean="0"/>
              <a:pPr/>
              <a:t>‹#›</a:t>
            </a:fld>
            <a:endParaRPr lang="en-US"/>
          </a:p>
        </p:txBody>
      </p:sp>
      <p:sp>
        <p:nvSpPr>
          <p:cNvPr id="160" name="Rectangle 159">
            <a:extLst>
              <a:ext uri="{FF2B5EF4-FFF2-40B4-BE49-F238E27FC236}">
                <a16:creationId xmlns:a16="http://schemas.microsoft.com/office/drawing/2014/main" id="{4E29BFDA-FA9A-8849-9230-B9F21DC56955}"/>
              </a:ext>
            </a:extLst>
          </p:cNvPr>
          <p:cNvSpPr/>
          <p:nvPr userDrawn="1"/>
        </p:nvSpPr>
        <p:spPr>
          <a:xfrm>
            <a:off x="0" y="-22561"/>
            <a:ext cx="12192000" cy="7385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z</a:t>
            </a:r>
          </a:p>
        </p:txBody>
      </p:sp>
      <p:pic>
        <p:nvPicPr>
          <p:cNvPr id="3" name="Picture 2" descr="A blue and black logo&#10;&#10;Description automatically generated">
            <a:extLst>
              <a:ext uri="{FF2B5EF4-FFF2-40B4-BE49-F238E27FC236}">
                <a16:creationId xmlns:a16="http://schemas.microsoft.com/office/drawing/2014/main" id="{AA97E899-8A66-46E5-74EB-E052CB819BC7}"/>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21167" y="6209322"/>
            <a:ext cx="4148411" cy="576827"/>
          </a:xfrm>
          <a:prstGeom prst="rect">
            <a:avLst/>
          </a:prstGeom>
        </p:spPr>
      </p:pic>
    </p:spTree>
    <p:extLst>
      <p:ext uri="{BB962C8B-B14F-4D97-AF65-F5344CB8AC3E}">
        <p14:creationId xmlns:p14="http://schemas.microsoft.com/office/powerpoint/2010/main" val="11152791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FF671B"/>
        </a:solidFill>
        <a:effectLst/>
      </p:bgPr>
    </p:bg>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B65A6EE7-3E4E-064C-85BD-F731727138CE}"/>
              </a:ext>
            </a:extLst>
          </p:cNvPr>
          <p:cNvSpPr/>
          <p:nvPr userDrawn="1"/>
        </p:nvSpPr>
        <p:spPr>
          <a:xfrm>
            <a:off x="1757794" y="1922441"/>
            <a:ext cx="12192922" cy="6656214"/>
          </a:xfrm>
          <a:custGeom>
            <a:avLst/>
            <a:gdLst>
              <a:gd name="connsiteX0" fmla="*/ 87923 w 11887200"/>
              <a:gd name="connsiteY0" fmla="*/ 3464170 h 6506308"/>
              <a:gd name="connsiteX1" fmla="*/ 0 w 11887200"/>
              <a:gd name="connsiteY1" fmla="*/ 4448908 h 6506308"/>
              <a:gd name="connsiteX2" fmla="*/ 2338754 w 11887200"/>
              <a:gd name="connsiteY2" fmla="*/ 6312877 h 6506308"/>
              <a:gd name="connsiteX3" fmla="*/ 4026877 w 11887200"/>
              <a:gd name="connsiteY3" fmla="*/ 6506308 h 6506308"/>
              <a:gd name="connsiteX4" fmla="*/ 10304585 w 11887200"/>
              <a:gd name="connsiteY4" fmla="*/ 5539154 h 6506308"/>
              <a:gd name="connsiteX5" fmla="*/ 11570677 w 11887200"/>
              <a:gd name="connsiteY5" fmla="*/ 4308231 h 6506308"/>
              <a:gd name="connsiteX6" fmla="*/ 11887200 w 11887200"/>
              <a:gd name="connsiteY6" fmla="*/ 1740877 h 6506308"/>
              <a:gd name="connsiteX7" fmla="*/ 10937631 w 11887200"/>
              <a:gd name="connsiteY7" fmla="*/ 0 h 6506308"/>
              <a:gd name="connsiteX8" fmla="*/ 87923 w 11887200"/>
              <a:gd name="connsiteY8" fmla="*/ 3464170 h 6506308"/>
              <a:gd name="connsiteX0" fmla="*/ 280576 w 12079853"/>
              <a:gd name="connsiteY0" fmla="*/ 3464170 h 6506308"/>
              <a:gd name="connsiteX1" fmla="*/ 192653 w 12079853"/>
              <a:gd name="connsiteY1" fmla="*/ 4448908 h 6506308"/>
              <a:gd name="connsiteX2" fmla="*/ 2531407 w 12079853"/>
              <a:gd name="connsiteY2" fmla="*/ 6312877 h 6506308"/>
              <a:gd name="connsiteX3" fmla="*/ 4219530 w 12079853"/>
              <a:gd name="connsiteY3" fmla="*/ 6506308 h 6506308"/>
              <a:gd name="connsiteX4" fmla="*/ 10497238 w 12079853"/>
              <a:gd name="connsiteY4" fmla="*/ 5539154 h 6506308"/>
              <a:gd name="connsiteX5" fmla="*/ 11763330 w 12079853"/>
              <a:gd name="connsiteY5" fmla="*/ 4308231 h 6506308"/>
              <a:gd name="connsiteX6" fmla="*/ 12079853 w 12079853"/>
              <a:gd name="connsiteY6" fmla="*/ 1740877 h 6506308"/>
              <a:gd name="connsiteX7" fmla="*/ 11130284 w 12079853"/>
              <a:gd name="connsiteY7" fmla="*/ 0 h 6506308"/>
              <a:gd name="connsiteX8" fmla="*/ 280576 w 12079853"/>
              <a:gd name="connsiteY8" fmla="*/ 3464170 h 6506308"/>
              <a:gd name="connsiteX0" fmla="*/ 363385 w 12162662"/>
              <a:gd name="connsiteY0" fmla="*/ 3464170 h 6506308"/>
              <a:gd name="connsiteX1" fmla="*/ 275462 w 12162662"/>
              <a:gd name="connsiteY1" fmla="*/ 4448908 h 6506308"/>
              <a:gd name="connsiteX2" fmla="*/ 2614216 w 12162662"/>
              <a:gd name="connsiteY2" fmla="*/ 6312877 h 6506308"/>
              <a:gd name="connsiteX3" fmla="*/ 4302339 w 12162662"/>
              <a:gd name="connsiteY3" fmla="*/ 6506308 h 6506308"/>
              <a:gd name="connsiteX4" fmla="*/ 10580047 w 12162662"/>
              <a:gd name="connsiteY4" fmla="*/ 5539154 h 6506308"/>
              <a:gd name="connsiteX5" fmla="*/ 11846139 w 12162662"/>
              <a:gd name="connsiteY5" fmla="*/ 4308231 h 6506308"/>
              <a:gd name="connsiteX6" fmla="*/ 12162662 w 12162662"/>
              <a:gd name="connsiteY6" fmla="*/ 1740877 h 6506308"/>
              <a:gd name="connsiteX7" fmla="*/ 11213093 w 12162662"/>
              <a:gd name="connsiteY7" fmla="*/ 0 h 6506308"/>
              <a:gd name="connsiteX8" fmla="*/ 363385 w 12162662"/>
              <a:gd name="connsiteY8" fmla="*/ 3464170 h 6506308"/>
              <a:gd name="connsiteX0" fmla="*/ 363385 w 12162662"/>
              <a:gd name="connsiteY0" fmla="*/ 3464170 h 6514350"/>
              <a:gd name="connsiteX1" fmla="*/ 275462 w 12162662"/>
              <a:gd name="connsiteY1" fmla="*/ 4448908 h 6514350"/>
              <a:gd name="connsiteX2" fmla="*/ 2614216 w 12162662"/>
              <a:gd name="connsiteY2" fmla="*/ 6312877 h 6514350"/>
              <a:gd name="connsiteX3" fmla="*/ 4302339 w 12162662"/>
              <a:gd name="connsiteY3" fmla="*/ 6506308 h 6514350"/>
              <a:gd name="connsiteX4" fmla="*/ 10580047 w 12162662"/>
              <a:gd name="connsiteY4" fmla="*/ 5539154 h 6514350"/>
              <a:gd name="connsiteX5" fmla="*/ 11846139 w 12162662"/>
              <a:gd name="connsiteY5" fmla="*/ 4308231 h 6514350"/>
              <a:gd name="connsiteX6" fmla="*/ 12162662 w 12162662"/>
              <a:gd name="connsiteY6" fmla="*/ 1740877 h 6514350"/>
              <a:gd name="connsiteX7" fmla="*/ 11213093 w 12162662"/>
              <a:gd name="connsiteY7" fmla="*/ 0 h 6514350"/>
              <a:gd name="connsiteX8" fmla="*/ 363385 w 12162662"/>
              <a:gd name="connsiteY8" fmla="*/ 3464170 h 6514350"/>
              <a:gd name="connsiteX0" fmla="*/ 363385 w 12162662"/>
              <a:gd name="connsiteY0" fmla="*/ 3464170 h 6582999"/>
              <a:gd name="connsiteX1" fmla="*/ 275462 w 12162662"/>
              <a:gd name="connsiteY1" fmla="*/ 4448908 h 6582999"/>
              <a:gd name="connsiteX2" fmla="*/ 2614216 w 12162662"/>
              <a:gd name="connsiteY2" fmla="*/ 6312877 h 6582999"/>
              <a:gd name="connsiteX3" fmla="*/ 4302339 w 12162662"/>
              <a:gd name="connsiteY3" fmla="*/ 6506308 h 6582999"/>
              <a:gd name="connsiteX4" fmla="*/ 10580047 w 12162662"/>
              <a:gd name="connsiteY4" fmla="*/ 5539154 h 6582999"/>
              <a:gd name="connsiteX5" fmla="*/ 11846139 w 12162662"/>
              <a:gd name="connsiteY5" fmla="*/ 4308231 h 6582999"/>
              <a:gd name="connsiteX6" fmla="*/ 12162662 w 12162662"/>
              <a:gd name="connsiteY6" fmla="*/ 1740877 h 6582999"/>
              <a:gd name="connsiteX7" fmla="*/ 11213093 w 12162662"/>
              <a:gd name="connsiteY7" fmla="*/ 0 h 6582999"/>
              <a:gd name="connsiteX8" fmla="*/ 363385 w 12162662"/>
              <a:gd name="connsiteY8" fmla="*/ 3464170 h 6582999"/>
              <a:gd name="connsiteX0" fmla="*/ 363385 w 12162662"/>
              <a:gd name="connsiteY0" fmla="*/ 3474330 h 6593159"/>
              <a:gd name="connsiteX1" fmla="*/ 275462 w 12162662"/>
              <a:gd name="connsiteY1" fmla="*/ 4459068 h 6593159"/>
              <a:gd name="connsiteX2" fmla="*/ 2614216 w 12162662"/>
              <a:gd name="connsiteY2" fmla="*/ 6323037 h 6593159"/>
              <a:gd name="connsiteX3" fmla="*/ 4302339 w 12162662"/>
              <a:gd name="connsiteY3" fmla="*/ 6516468 h 6593159"/>
              <a:gd name="connsiteX4" fmla="*/ 10580047 w 12162662"/>
              <a:gd name="connsiteY4" fmla="*/ 5549314 h 6593159"/>
              <a:gd name="connsiteX5" fmla="*/ 11846139 w 12162662"/>
              <a:gd name="connsiteY5" fmla="*/ 4318391 h 6593159"/>
              <a:gd name="connsiteX6" fmla="*/ 12162662 w 12162662"/>
              <a:gd name="connsiteY6" fmla="*/ 1751037 h 6593159"/>
              <a:gd name="connsiteX7" fmla="*/ 11172453 w 12162662"/>
              <a:gd name="connsiteY7" fmla="*/ 0 h 6593159"/>
              <a:gd name="connsiteX8" fmla="*/ 363385 w 12162662"/>
              <a:gd name="connsiteY8" fmla="*/ 3474330 h 6593159"/>
              <a:gd name="connsiteX0" fmla="*/ 363385 w 12162662"/>
              <a:gd name="connsiteY0" fmla="*/ 3501455 h 6620284"/>
              <a:gd name="connsiteX1" fmla="*/ 275462 w 12162662"/>
              <a:gd name="connsiteY1" fmla="*/ 4486193 h 6620284"/>
              <a:gd name="connsiteX2" fmla="*/ 2614216 w 12162662"/>
              <a:gd name="connsiteY2" fmla="*/ 6350162 h 6620284"/>
              <a:gd name="connsiteX3" fmla="*/ 4302339 w 12162662"/>
              <a:gd name="connsiteY3" fmla="*/ 6543593 h 6620284"/>
              <a:gd name="connsiteX4" fmla="*/ 10580047 w 12162662"/>
              <a:gd name="connsiteY4" fmla="*/ 5576439 h 6620284"/>
              <a:gd name="connsiteX5" fmla="*/ 11846139 w 12162662"/>
              <a:gd name="connsiteY5" fmla="*/ 4345516 h 6620284"/>
              <a:gd name="connsiteX6" fmla="*/ 12162662 w 12162662"/>
              <a:gd name="connsiteY6" fmla="*/ 1778162 h 6620284"/>
              <a:gd name="connsiteX7" fmla="*/ 11172453 w 12162662"/>
              <a:gd name="connsiteY7" fmla="*/ 27125 h 6620284"/>
              <a:gd name="connsiteX8" fmla="*/ 363385 w 12162662"/>
              <a:gd name="connsiteY8" fmla="*/ 3501455 h 6620284"/>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92922"/>
              <a:gd name="connsiteY0" fmla="*/ 3537385 h 6656214"/>
              <a:gd name="connsiteX1" fmla="*/ 275462 w 12192922"/>
              <a:gd name="connsiteY1" fmla="*/ 4522123 h 6656214"/>
              <a:gd name="connsiteX2" fmla="*/ 2614216 w 12192922"/>
              <a:gd name="connsiteY2" fmla="*/ 6386092 h 6656214"/>
              <a:gd name="connsiteX3" fmla="*/ 4302339 w 12192922"/>
              <a:gd name="connsiteY3" fmla="*/ 6579523 h 6656214"/>
              <a:gd name="connsiteX4" fmla="*/ 10580047 w 12192922"/>
              <a:gd name="connsiteY4" fmla="*/ 5612369 h 6656214"/>
              <a:gd name="connsiteX5" fmla="*/ 11846139 w 12192922"/>
              <a:gd name="connsiteY5" fmla="*/ 4381446 h 6656214"/>
              <a:gd name="connsiteX6" fmla="*/ 12162662 w 12192922"/>
              <a:gd name="connsiteY6" fmla="*/ 1814092 h 6656214"/>
              <a:gd name="connsiteX7" fmla="*/ 11172453 w 12192922"/>
              <a:gd name="connsiteY7" fmla="*/ 63055 h 6656214"/>
              <a:gd name="connsiteX8" fmla="*/ 363385 w 12192922"/>
              <a:gd name="connsiteY8" fmla="*/ 3537385 h 665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922" h="6656214">
                <a:moveTo>
                  <a:pt x="363385" y="3537385"/>
                </a:moveTo>
                <a:cubicBezTo>
                  <a:pt x="-228630" y="3795292"/>
                  <a:pt x="23416" y="4352139"/>
                  <a:pt x="275462" y="4522123"/>
                </a:cubicBezTo>
                <a:lnTo>
                  <a:pt x="2614216" y="6386092"/>
                </a:lnTo>
                <a:cubicBezTo>
                  <a:pt x="3099433" y="6729539"/>
                  <a:pt x="3514906" y="6685527"/>
                  <a:pt x="4302339" y="6579523"/>
                </a:cubicBezTo>
                <a:lnTo>
                  <a:pt x="10580047" y="5612369"/>
                </a:lnTo>
                <a:cubicBezTo>
                  <a:pt x="11337358" y="5506861"/>
                  <a:pt x="11708588" y="5309914"/>
                  <a:pt x="11846139" y="4381446"/>
                </a:cubicBezTo>
                <a:lnTo>
                  <a:pt x="12162662" y="1814092"/>
                </a:lnTo>
                <a:cubicBezTo>
                  <a:pt x="12310112" y="285533"/>
                  <a:pt x="11908923" y="-186386"/>
                  <a:pt x="11172453" y="63055"/>
                </a:cubicBezTo>
                <a:lnTo>
                  <a:pt x="363385" y="3537385"/>
                </a:lnTo>
                <a:close/>
              </a:path>
            </a:pathLst>
          </a:custGeom>
          <a:solidFill>
            <a:srgbClr val="1B9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a:extLst>
              <a:ext uri="{FF2B5EF4-FFF2-40B4-BE49-F238E27FC236}">
                <a16:creationId xmlns:a16="http://schemas.microsoft.com/office/drawing/2014/main" id="{1B47E00D-1867-DC48-89CD-15C62638CAB2}"/>
              </a:ext>
            </a:extLst>
          </p:cNvPr>
          <p:cNvSpPr/>
          <p:nvPr userDrawn="1"/>
        </p:nvSpPr>
        <p:spPr>
          <a:xfrm>
            <a:off x="-1529862" y="-2022230"/>
            <a:ext cx="15417507" cy="14420758"/>
          </a:xfrm>
          <a:custGeom>
            <a:avLst/>
            <a:gdLst>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405502"/>
              <a:gd name="connsiteY0" fmla="*/ 0 h 14313877"/>
              <a:gd name="connsiteX1" fmla="*/ 11465170 w 15405502"/>
              <a:gd name="connsiteY1" fmla="*/ 4185139 h 14313877"/>
              <a:gd name="connsiteX2" fmla="*/ 13065370 w 15405502"/>
              <a:gd name="connsiteY2" fmla="*/ 5574323 h 14313877"/>
              <a:gd name="connsiteX3" fmla="*/ 15351370 w 15405502"/>
              <a:gd name="connsiteY3" fmla="*/ 13663246 h 14313877"/>
              <a:gd name="connsiteX4" fmla="*/ 14683154 w 15405502"/>
              <a:gd name="connsiteY4" fmla="*/ 14313877 h 14313877"/>
              <a:gd name="connsiteX5" fmla="*/ 1318847 w 15405502"/>
              <a:gd name="connsiteY5" fmla="*/ 5416062 h 14313877"/>
              <a:gd name="connsiteX6" fmla="*/ 70339 w 15405502"/>
              <a:gd name="connsiteY6" fmla="*/ 3253154 h 14313877"/>
              <a:gd name="connsiteX7" fmla="*/ 0 w 15405502"/>
              <a:gd name="connsiteY7" fmla="*/ 0 h 14313877"/>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17507" h="14420758">
                <a:moveTo>
                  <a:pt x="0" y="0"/>
                </a:moveTo>
                <a:lnTo>
                  <a:pt x="11465170" y="4185139"/>
                </a:lnTo>
                <a:cubicBezTo>
                  <a:pt x="12438185" y="4489938"/>
                  <a:pt x="12883663" y="4988170"/>
                  <a:pt x="13065370" y="5574323"/>
                </a:cubicBezTo>
                <a:lnTo>
                  <a:pt x="15351370" y="13663246"/>
                </a:lnTo>
                <a:cubicBezTo>
                  <a:pt x="15603416" y="14266985"/>
                  <a:pt x="15081739" y="14606953"/>
                  <a:pt x="14683154" y="14313877"/>
                </a:cubicBezTo>
                <a:lnTo>
                  <a:pt x="1318847" y="5416062"/>
                </a:lnTo>
                <a:cubicBezTo>
                  <a:pt x="902677" y="5117123"/>
                  <a:pt x="99646" y="4976446"/>
                  <a:pt x="70339" y="3253154"/>
                </a:cubicBezTo>
                <a:cubicBezTo>
                  <a:pt x="41032" y="1529862"/>
                  <a:pt x="23446" y="1084385"/>
                  <a:pt x="0" y="0"/>
                </a:cubicBezTo>
                <a:close/>
              </a:path>
            </a:pathLst>
          </a:custGeom>
          <a:solidFill>
            <a:srgbClr val="1F6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3A6575F4-0350-2A4C-8DAE-598AC9AF59E9}"/>
              </a:ext>
            </a:extLst>
          </p:cNvPr>
          <p:cNvPicPr>
            <a:picLocks noChangeAspect="1"/>
          </p:cNvPicPr>
          <p:nvPr userDrawn="1"/>
        </p:nvPicPr>
        <p:blipFill>
          <a:blip r:embed="rId2">
            <a:alphaModFix amt="60000"/>
          </a:blip>
          <a:stretch>
            <a:fillRect/>
          </a:stretch>
        </p:blipFill>
        <p:spPr>
          <a:xfrm>
            <a:off x="-3490244" y="-734383"/>
            <a:ext cx="14844044" cy="10755642"/>
          </a:xfrm>
          <a:prstGeom prst="rect">
            <a:avLst/>
          </a:prstGeom>
        </p:spPr>
      </p:pic>
      <p:pic>
        <p:nvPicPr>
          <p:cNvPr id="9" name="Picture 8">
            <a:extLst>
              <a:ext uri="{FF2B5EF4-FFF2-40B4-BE49-F238E27FC236}">
                <a16:creationId xmlns:a16="http://schemas.microsoft.com/office/drawing/2014/main" id="{C2306AC9-ACBB-8D43-9C85-5C5E519B5F9C}"/>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10" name="Text Placeholder 9">
            <a:extLst>
              <a:ext uri="{FF2B5EF4-FFF2-40B4-BE49-F238E27FC236}">
                <a16:creationId xmlns:a16="http://schemas.microsoft.com/office/drawing/2014/main" id="{A300D7C3-4927-9441-8374-31D2B3F9EED4}"/>
              </a:ext>
            </a:extLst>
          </p:cNvPr>
          <p:cNvSpPr>
            <a:spLocks noGrp="1"/>
          </p:cNvSpPr>
          <p:nvPr>
            <p:ph type="body" sz="quarter" idx="10" hasCustomPrompt="1"/>
          </p:nvPr>
        </p:nvSpPr>
        <p:spPr>
          <a:xfrm>
            <a:off x="802481" y="3047430"/>
            <a:ext cx="10587038" cy="763139"/>
          </a:xfrm>
        </p:spPr>
        <p:txBody>
          <a:bodyPr>
            <a:normAutofit/>
          </a:bodyPr>
          <a:lstStyle>
            <a:lvl1pPr marL="0" indent="0" algn="ctr">
              <a:buNone/>
              <a:defRPr sz="3600">
                <a:solidFill>
                  <a:schemeClr val="bg1"/>
                </a:solidFill>
                <a:latin typeface="+mj-lt"/>
              </a:defRPr>
            </a:lvl1pPr>
            <a:lvl2pPr marL="457200" indent="0" algn="ctr">
              <a:buNone/>
              <a:defRPr>
                <a:solidFill>
                  <a:schemeClr val="bg1"/>
                </a:solidFill>
              </a:defRPr>
            </a:lvl2pPr>
            <a:lvl3pPr marL="914399"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CLICK TO EDIT MASTER TEXT STYLES</a:t>
            </a:r>
          </a:p>
        </p:txBody>
      </p:sp>
      <p:sp>
        <p:nvSpPr>
          <p:cNvPr id="13" name="Text Placeholder 4">
            <a:extLst>
              <a:ext uri="{FF2B5EF4-FFF2-40B4-BE49-F238E27FC236}">
                <a16:creationId xmlns:a16="http://schemas.microsoft.com/office/drawing/2014/main" id="{A1A8F8DB-3913-8544-BA70-8162AF39A64C}"/>
              </a:ext>
            </a:extLst>
          </p:cNvPr>
          <p:cNvSpPr>
            <a:spLocks noGrp="1"/>
          </p:cNvSpPr>
          <p:nvPr>
            <p:ph type="body" sz="quarter" idx="11"/>
          </p:nvPr>
        </p:nvSpPr>
        <p:spPr>
          <a:xfrm>
            <a:off x="838200" y="3990070"/>
            <a:ext cx="10552113" cy="7985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 name="Straight Connector 1">
            <a:extLst>
              <a:ext uri="{FF2B5EF4-FFF2-40B4-BE49-F238E27FC236}">
                <a16:creationId xmlns:a16="http://schemas.microsoft.com/office/drawing/2014/main" id="{DD0BEA52-02B8-6353-84D7-EC53F7B7E0E9}"/>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lide Number Placeholder 8">
            <a:extLst>
              <a:ext uri="{FF2B5EF4-FFF2-40B4-BE49-F238E27FC236}">
                <a16:creationId xmlns:a16="http://schemas.microsoft.com/office/drawing/2014/main" id="{144BC6F2-D64C-4E01-186D-EA3D05DC2FB6}"/>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spTree>
    <p:extLst>
      <p:ext uri="{BB962C8B-B14F-4D97-AF65-F5344CB8AC3E}">
        <p14:creationId xmlns:p14="http://schemas.microsoft.com/office/powerpoint/2010/main" val="37878201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1F6093"/>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BFEEBD7-6C35-9B48-BEBA-D454229681D2}"/>
              </a:ext>
            </a:extLst>
          </p:cNvPr>
          <p:cNvGrpSpPr/>
          <p:nvPr userDrawn="1"/>
        </p:nvGrpSpPr>
        <p:grpSpPr>
          <a:xfrm>
            <a:off x="-3490244" y="-734383"/>
            <a:ext cx="17443464" cy="10755642"/>
            <a:chOff x="-3490244" y="-734383"/>
            <a:chExt cx="17443464" cy="10755642"/>
          </a:xfrm>
        </p:grpSpPr>
        <p:sp>
          <p:nvSpPr>
            <p:cNvPr id="13" name="Freeform 12">
              <a:extLst>
                <a:ext uri="{FF2B5EF4-FFF2-40B4-BE49-F238E27FC236}">
                  <a16:creationId xmlns:a16="http://schemas.microsoft.com/office/drawing/2014/main" id="{10232C18-81AB-C841-9C72-C271B349C6F8}"/>
                </a:ext>
              </a:extLst>
            </p:cNvPr>
            <p:cNvSpPr/>
            <p:nvPr userDrawn="1"/>
          </p:nvSpPr>
          <p:spPr>
            <a:xfrm rot="12537598">
              <a:off x="-2466055" y="1315909"/>
              <a:ext cx="14178773" cy="6436710"/>
            </a:xfrm>
            <a:custGeom>
              <a:avLst/>
              <a:gdLst>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498015 w 14894169"/>
                <a:gd name="connsiteY6" fmla="*/ 703385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83015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5135965"/>
                <a:gd name="connsiteY0" fmla="*/ 0 h 6822831"/>
                <a:gd name="connsiteX1" fmla="*/ 0 w 15135965"/>
                <a:gd name="connsiteY1" fmla="*/ 1002323 h 6822831"/>
                <a:gd name="connsiteX2" fmla="*/ 861646 w 15135965"/>
                <a:gd name="connsiteY2" fmla="*/ 5644662 h 6822831"/>
                <a:gd name="connsiteX3" fmla="*/ 2866292 w 15135965"/>
                <a:gd name="connsiteY3" fmla="*/ 6822831 h 6822831"/>
                <a:gd name="connsiteX4" fmla="*/ 14612815 w 15135965"/>
                <a:gd name="connsiteY4" fmla="*/ 4783015 h 6822831"/>
                <a:gd name="connsiteX5" fmla="*/ 14894169 w 15135965"/>
                <a:gd name="connsiteY5" fmla="*/ 3182815 h 6822831"/>
                <a:gd name="connsiteX6" fmla="*/ 10585938 w 15135965"/>
                <a:gd name="connsiteY6" fmla="*/ 720969 h 6822831"/>
                <a:gd name="connsiteX7" fmla="*/ 9020907 w 15135965"/>
                <a:gd name="connsiteY7" fmla="*/ 298939 h 6822831"/>
                <a:gd name="connsiteX8" fmla="*/ 738554 w 15135965"/>
                <a:gd name="connsiteY8" fmla="*/ 0 h 6822831"/>
                <a:gd name="connsiteX0" fmla="*/ 738554 w 15307546"/>
                <a:gd name="connsiteY0" fmla="*/ 0 h 6822831"/>
                <a:gd name="connsiteX1" fmla="*/ 0 w 15307546"/>
                <a:gd name="connsiteY1" fmla="*/ 1002323 h 6822831"/>
                <a:gd name="connsiteX2" fmla="*/ 861646 w 15307546"/>
                <a:gd name="connsiteY2" fmla="*/ 5644662 h 6822831"/>
                <a:gd name="connsiteX3" fmla="*/ 2866292 w 15307546"/>
                <a:gd name="connsiteY3" fmla="*/ 6822831 h 6822831"/>
                <a:gd name="connsiteX4" fmla="*/ 14612815 w 15307546"/>
                <a:gd name="connsiteY4" fmla="*/ 4783015 h 6822831"/>
                <a:gd name="connsiteX5" fmla="*/ 14894169 w 15307546"/>
                <a:gd name="connsiteY5" fmla="*/ 3182815 h 6822831"/>
                <a:gd name="connsiteX6" fmla="*/ 10585938 w 15307546"/>
                <a:gd name="connsiteY6" fmla="*/ 720969 h 6822831"/>
                <a:gd name="connsiteX7" fmla="*/ 9020907 w 15307546"/>
                <a:gd name="connsiteY7" fmla="*/ 298939 h 6822831"/>
                <a:gd name="connsiteX8" fmla="*/ 738554 w 15307546"/>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42691"/>
                <a:gd name="connsiteX1" fmla="*/ 39955 w 15380434"/>
                <a:gd name="connsiteY1" fmla="*/ 1002323 h 6842691"/>
                <a:gd name="connsiteX2" fmla="*/ 901601 w 15380434"/>
                <a:gd name="connsiteY2" fmla="*/ 5644662 h 6842691"/>
                <a:gd name="connsiteX3" fmla="*/ 2906247 w 15380434"/>
                <a:gd name="connsiteY3" fmla="*/ 6822831 h 6842691"/>
                <a:gd name="connsiteX4" fmla="*/ 14652770 w 15380434"/>
                <a:gd name="connsiteY4" fmla="*/ 4783015 h 6842691"/>
                <a:gd name="connsiteX5" fmla="*/ 14934124 w 15380434"/>
                <a:gd name="connsiteY5" fmla="*/ 3182815 h 6842691"/>
                <a:gd name="connsiteX6" fmla="*/ 10625893 w 15380434"/>
                <a:gd name="connsiteY6" fmla="*/ 720969 h 6842691"/>
                <a:gd name="connsiteX7" fmla="*/ 9060862 w 15380434"/>
                <a:gd name="connsiteY7" fmla="*/ 298939 h 6842691"/>
                <a:gd name="connsiteX8" fmla="*/ 778509 w 15380434"/>
                <a:gd name="connsiteY8" fmla="*/ 0 h 6842691"/>
                <a:gd name="connsiteX0" fmla="*/ 778509 w 15380434"/>
                <a:gd name="connsiteY0" fmla="*/ 0 h 6824944"/>
                <a:gd name="connsiteX1" fmla="*/ 39955 w 15380434"/>
                <a:gd name="connsiteY1" fmla="*/ 1002323 h 6824944"/>
                <a:gd name="connsiteX2" fmla="*/ 901601 w 15380434"/>
                <a:gd name="connsiteY2" fmla="*/ 5644662 h 6824944"/>
                <a:gd name="connsiteX3" fmla="*/ 2906247 w 15380434"/>
                <a:gd name="connsiteY3" fmla="*/ 6822831 h 6824944"/>
                <a:gd name="connsiteX4" fmla="*/ 14652770 w 15380434"/>
                <a:gd name="connsiteY4" fmla="*/ 4783015 h 6824944"/>
                <a:gd name="connsiteX5" fmla="*/ 14934124 w 15380434"/>
                <a:gd name="connsiteY5" fmla="*/ 3182815 h 6824944"/>
                <a:gd name="connsiteX6" fmla="*/ 10625893 w 15380434"/>
                <a:gd name="connsiteY6" fmla="*/ 720969 h 6824944"/>
                <a:gd name="connsiteX7" fmla="*/ 9060862 w 15380434"/>
                <a:gd name="connsiteY7" fmla="*/ 298939 h 6824944"/>
                <a:gd name="connsiteX8" fmla="*/ 778509 w 15380434"/>
                <a:gd name="connsiteY8" fmla="*/ 0 h 6824944"/>
                <a:gd name="connsiteX0" fmla="*/ 778509 w 15380434"/>
                <a:gd name="connsiteY0" fmla="*/ 0 h 6844346"/>
                <a:gd name="connsiteX1" fmla="*/ 39955 w 15380434"/>
                <a:gd name="connsiteY1" fmla="*/ 1002323 h 6844346"/>
                <a:gd name="connsiteX2" fmla="*/ 901601 w 15380434"/>
                <a:gd name="connsiteY2" fmla="*/ 5644662 h 6844346"/>
                <a:gd name="connsiteX3" fmla="*/ 2906247 w 15380434"/>
                <a:gd name="connsiteY3" fmla="*/ 6822831 h 6844346"/>
                <a:gd name="connsiteX4" fmla="*/ 14652770 w 15380434"/>
                <a:gd name="connsiteY4" fmla="*/ 4783015 h 6844346"/>
                <a:gd name="connsiteX5" fmla="*/ 14934124 w 15380434"/>
                <a:gd name="connsiteY5" fmla="*/ 3182815 h 6844346"/>
                <a:gd name="connsiteX6" fmla="*/ 10625893 w 15380434"/>
                <a:gd name="connsiteY6" fmla="*/ 720969 h 6844346"/>
                <a:gd name="connsiteX7" fmla="*/ 9060862 w 15380434"/>
                <a:gd name="connsiteY7" fmla="*/ 298939 h 6844346"/>
                <a:gd name="connsiteX8" fmla="*/ 778509 w 15380434"/>
                <a:gd name="connsiteY8" fmla="*/ 0 h 68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80434" h="6844346">
                  <a:moveTo>
                    <a:pt x="778509" y="0"/>
                  </a:moveTo>
                  <a:cubicBezTo>
                    <a:pt x="-258984" y="87924"/>
                    <a:pt x="39955" y="756138"/>
                    <a:pt x="39955" y="1002323"/>
                  </a:cubicBezTo>
                  <a:lnTo>
                    <a:pt x="901601" y="5644662"/>
                  </a:lnTo>
                  <a:cubicBezTo>
                    <a:pt x="1130201" y="6582508"/>
                    <a:pt x="2062187" y="6940063"/>
                    <a:pt x="2906247" y="6822831"/>
                  </a:cubicBezTo>
                  <a:lnTo>
                    <a:pt x="14652770" y="4783015"/>
                  </a:lnTo>
                  <a:cubicBezTo>
                    <a:pt x="15696125" y="4478215"/>
                    <a:pt x="15455800" y="3487615"/>
                    <a:pt x="14934124" y="3182815"/>
                  </a:cubicBezTo>
                  <a:lnTo>
                    <a:pt x="10625893" y="720969"/>
                  </a:lnTo>
                  <a:cubicBezTo>
                    <a:pt x="10069047" y="422031"/>
                    <a:pt x="9758385" y="298939"/>
                    <a:pt x="9060862" y="298939"/>
                  </a:cubicBezTo>
                  <a:lnTo>
                    <a:pt x="778509" y="0"/>
                  </a:lnTo>
                  <a:close/>
                </a:path>
              </a:pathLst>
            </a:custGeom>
            <a:solidFill>
              <a:srgbClr val="FF6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4B98E909-0BB1-AC48-8196-16440CFCF6A7}"/>
                </a:ext>
              </a:extLst>
            </p:cNvPr>
            <p:cNvSpPr/>
            <p:nvPr userDrawn="1"/>
          </p:nvSpPr>
          <p:spPr>
            <a:xfrm rot="9807336">
              <a:off x="-2135278" y="382144"/>
              <a:ext cx="16088498" cy="9381059"/>
            </a:xfrm>
            <a:custGeom>
              <a:avLst/>
              <a:gdLst>
                <a:gd name="connsiteX0" fmla="*/ 87923 w 11887200"/>
                <a:gd name="connsiteY0" fmla="*/ 3464170 h 6506308"/>
                <a:gd name="connsiteX1" fmla="*/ 0 w 11887200"/>
                <a:gd name="connsiteY1" fmla="*/ 4448908 h 6506308"/>
                <a:gd name="connsiteX2" fmla="*/ 2338754 w 11887200"/>
                <a:gd name="connsiteY2" fmla="*/ 6312877 h 6506308"/>
                <a:gd name="connsiteX3" fmla="*/ 4026877 w 11887200"/>
                <a:gd name="connsiteY3" fmla="*/ 6506308 h 6506308"/>
                <a:gd name="connsiteX4" fmla="*/ 10304585 w 11887200"/>
                <a:gd name="connsiteY4" fmla="*/ 5539154 h 6506308"/>
                <a:gd name="connsiteX5" fmla="*/ 11570677 w 11887200"/>
                <a:gd name="connsiteY5" fmla="*/ 4308231 h 6506308"/>
                <a:gd name="connsiteX6" fmla="*/ 11887200 w 11887200"/>
                <a:gd name="connsiteY6" fmla="*/ 1740877 h 6506308"/>
                <a:gd name="connsiteX7" fmla="*/ 10937631 w 11887200"/>
                <a:gd name="connsiteY7" fmla="*/ 0 h 6506308"/>
                <a:gd name="connsiteX8" fmla="*/ 87923 w 11887200"/>
                <a:gd name="connsiteY8" fmla="*/ 3464170 h 6506308"/>
                <a:gd name="connsiteX0" fmla="*/ 280576 w 12079853"/>
                <a:gd name="connsiteY0" fmla="*/ 3464170 h 6506308"/>
                <a:gd name="connsiteX1" fmla="*/ 192653 w 12079853"/>
                <a:gd name="connsiteY1" fmla="*/ 4448908 h 6506308"/>
                <a:gd name="connsiteX2" fmla="*/ 2531407 w 12079853"/>
                <a:gd name="connsiteY2" fmla="*/ 6312877 h 6506308"/>
                <a:gd name="connsiteX3" fmla="*/ 4219530 w 12079853"/>
                <a:gd name="connsiteY3" fmla="*/ 6506308 h 6506308"/>
                <a:gd name="connsiteX4" fmla="*/ 10497238 w 12079853"/>
                <a:gd name="connsiteY4" fmla="*/ 5539154 h 6506308"/>
                <a:gd name="connsiteX5" fmla="*/ 11763330 w 12079853"/>
                <a:gd name="connsiteY5" fmla="*/ 4308231 h 6506308"/>
                <a:gd name="connsiteX6" fmla="*/ 12079853 w 12079853"/>
                <a:gd name="connsiteY6" fmla="*/ 1740877 h 6506308"/>
                <a:gd name="connsiteX7" fmla="*/ 11130284 w 12079853"/>
                <a:gd name="connsiteY7" fmla="*/ 0 h 6506308"/>
                <a:gd name="connsiteX8" fmla="*/ 280576 w 12079853"/>
                <a:gd name="connsiteY8" fmla="*/ 3464170 h 6506308"/>
                <a:gd name="connsiteX0" fmla="*/ 363385 w 12162662"/>
                <a:gd name="connsiteY0" fmla="*/ 3464170 h 6506308"/>
                <a:gd name="connsiteX1" fmla="*/ 275462 w 12162662"/>
                <a:gd name="connsiteY1" fmla="*/ 4448908 h 6506308"/>
                <a:gd name="connsiteX2" fmla="*/ 2614216 w 12162662"/>
                <a:gd name="connsiteY2" fmla="*/ 6312877 h 6506308"/>
                <a:gd name="connsiteX3" fmla="*/ 4302339 w 12162662"/>
                <a:gd name="connsiteY3" fmla="*/ 6506308 h 6506308"/>
                <a:gd name="connsiteX4" fmla="*/ 10580047 w 12162662"/>
                <a:gd name="connsiteY4" fmla="*/ 5539154 h 6506308"/>
                <a:gd name="connsiteX5" fmla="*/ 11846139 w 12162662"/>
                <a:gd name="connsiteY5" fmla="*/ 4308231 h 6506308"/>
                <a:gd name="connsiteX6" fmla="*/ 12162662 w 12162662"/>
                <a:gd name="connsiteY6" fmla="*/ 1740877 h 6506308"/>
                <a:gd name="connsiteX7" fmla="*/ 11213093 w 12162662"/>
                <a:gd name="connsiteY7" fmla="*/ 0 h 6506308"/>
                <a:gd name="connsiteX8" fmla="*/ 363385 w 12162662"/>
                <a:gd name="connsiteY8" fmla="*/ 3464170 h 6506308"/>
                <a:gd name="connsiteX0" fmla="*/ 363385 w 12162662"/>
                <a:gd name="connsiteY0" fmla="*/ 3464170 h 6514350"/>
                <a:gd name="connsiteX1" fmla="*/ 275462 w 12162662"/>
                <a:gd name="connsiteY1" fmla="*/ 4448908 h 6514350"/>
                <a:gd name="connsiteX2" fmla="*/ 2614216 w 12162662"/>
                <a:gd name="connsiteY2" fmla="*/ 6312877 h 6514350"/>
                <a:gd name="connsiteX3" fmla="*/ 4302339 w 12162662"/>
                <a:gd name="connsiteY3" fmla="*/ 6506308 h 6514350"/>
                <a:gd name="connsiteX4" fmla="*/ 10580047 w 12162662"/>
                <a:gd name="connsiteY4" fmla="*/ 5539154 h 6514350"/>
                <a:gd name="connsiteX5" fmla="*/ 11846139 w 12162662"/>
                <a:gd name="connsiteY5" fmla="*/ 4308231 h 6514350"/>
                <a:gd name="connsiteX6" fmla="*/ 12162662 w 12162662"/>
                <a:gd name="connsiteY6" fmla="*/ 1740877 h 6514350"/>
                <a:gd name="connsiteX7" fmla="*/ 11213093 w 12162662"/>
                <a:gd name="connsiteY7" fmla="*/ 0 h 6514350"/>
                <a:gd name="connsiteX8" fmla="*/ 363385 w 12162662"/>
                <a:gd name="connsiteY8" fmla="*/ 3464170 h 6514350"/>
                <a:gd name="connsiteX0" fmla="*/ 363385 w 12162662"/>
                <a:gd name="connsiteY0" fmla="*/ 3464170 h 6582999"/>
                <a:gd name="connsiteX1" fmla="*/ 275462 w 12162662"/>
                <a:gd name="connsiteY1" fmla="*/ 4448908 h 6582999"/>
                <a:gd name="connsiteX2" fmla="*/ 2614216 w 12162662"/>
                <a:gd name="connsiteY2" fmla="*/ 6312877 h 6582999"/>
                <a:gd name="connsiteX3" fmla="*/ 4302339 w 12162662"/>
                <a:gd name="connsiteY3" fmla="*/ 6506308 h 6582999"/>
                <a:gd name="connsiteX4" fmla="*/ 10580047 w 12162662"/>
                <a:gd name="connsiteY4" fmla="*/ 5539154 h 6582999"/>
                <a:gd name="connsiteX5" fmla="*/ 11846139 w 12162662"/>
                <a:gd name="connsiteY5" fmla="*/ 4308231 h 6582999"/>
                <a:gd name="connsiteX6" fmla="*/ 12162662 w 12162662"/>
                <a:gd name="connsiteY6" fmla="*/ 1740877 h 6582999"/>
                <a:gd name="connsiteX7" fmla="*/ 11213093 w 12162662"/>
                <a:gd name="connsiteY7" fmla="*/ 0 h 6582999"/>
                <a:gd name="connsiteX8" fmla="*/ 363385 w 12162662"/>
                <a:gd name="connsiteY8" fmla="*/ 3464170 h 6582999"/>
                <a:gd name="connsiteX0" fmla="*/ 363385 w 12162662"/>
                <a:gd name="connsiteY0" fmla="*/ 3474330 h 6593159"/>
                <a:gd name="connsiteX1" fmla="*/ 275462 w 12162662"/>
                <a:gd name="connsiteY1" fmla="*/ 4459068 h 6593159"/>
                <a:gd name="connsiteX2" fmla="*/ 2614216 w 12162662"/>
                <a:gd name="connsiteY2" fmla="*/ 6323037 h 6593159"/>
                <a:gd name="connsiteX3" fmla="*/ 4302339 w 12162662"/>
                <a:gd name="connsiteY3" fmla="*/ 6516468 h 6593159"/>
                <a:gd name="connsiteX4" fmla="*/ 10580047 w 12162662"/>
                <a:gd name="connsiteY4" fmla="*/ 5549314 h 6593159"/>
                <a:gd name="connsiteX5" fmla="*/ 11846139 w 12162662"/>
                <a:gd name="connsiteY5" fmla="*/ 4318391 h 6593159"/>
                <a:gd name="connsiteX6" fmla="*/ 12162662 w 12162662"/>
                <a:gd name="connsiteY6" fmla="*/ 1751037 h 6593159"/>
                <a:gd name="connsiteX7" fmla="*/ 11172453 w 12162662"/>
                <a:gd name="connsiteY7" fmla="*/ 0 h 6593159"/>
                <a:gd name="connsiteX8" fmla="*/ 363385 w 12162662"/>
                <a:gd name="connsiteY8" fmla="*/ 3474330 h 6593159"/>
                <a:gd name="connsiteX0" fmla="*/ 363385 w 12162662"/>
                <a:gd name="connsiteY0" fmla="*/ 3501455 h 6620284"/>
                <a:gd name="connsiteX1" fmla="*/ 275462 w 12162662"/>
                <a:gd name="connsiteY1" fmla="*/ 4486193 h 6620284"/>
                <a:gd name="connsiteX2" fmla="*/ 2614216 w 12162662"/>
                <a:gd name="connsiteY2" fmla="*/ 6350162 h 6620284"/>
                <a:gd name="connsiteX3" fmla="*/ 4302339 w 12162662"/>
                <a:gd name="connsiteY3" fmla="*/ 6543593 h 6620284"/>
                <a:gd name="connsiteX4" fmla="*/ 10580047 w 12162662"/>
                <a:gd name="connsiteY4" fmla="*/ 5576439 h 6620284"/>
                <a:gd name="connsiteX5" fmla="*/ 11846139 w 12162662"/>
                <a:gd name="connsiteY5" fmla="*/ 4345516 h 6620284"/>
                <a:gd name="connsiteX6" fmla="*/ 12162662 w 12162662"/>
                <a:gd name="connsiteY6" fmla="*/ 1778162 h 6620284"/>
                <a:gd name="connsiteX7" fmla="*/ 11172453 w 12162662"/>
                <a:gd name="connsiteY7" fmla="*/ 27125 h 6620284"/>
                <a:gd name="connsiteX8" fmla="*/ 363385 w 12162662"/>
                <a:gd name="connsiteY8" fmla="*/ 3501455 h 6620284"/>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92922"/>
                <a:gd name="connsiteY0" fmla="*/ 3537385 h 6656214"/>
                <a:gd name="connsiteX1" fmla="*/ 275462 w 12192922"/>
                <a:gd name="connsiteY1" fmla="*/ 4522123 h 6656214"/>
                <a:gd name="connsiteX2" fmla="*/ 2614216 w 12192922"/>
                <a:gd name="connsiteY2" fmla="*/ 6386092 h 6656214"/>
                <a:gd name="connsiteX3" fmla="*/ 4302339 w 12192922"/>
                <a:gd name="connsiteY3" fmla="*/ 6579523 h 6656214"/>
                <a:gd name="connsiteX4" fmla="*/ 10580047 w 12192922"/>
                <a:gd name="connsiteY4" fmla="*/ 5612369 h 6656214"/>
                <a:gd name="connsiteX5" fmla="*/ 11846139 w 12192922"/>
                <a:gd name="connsiteY5" fmla="*/ 4381446 h 6656214"/>
                <a:gd name="connsiteX6" fmla="*/ 12162662 w 12192922"/>
                <a:gd name="connsiteY6" fmla="*/ 1814092 h 6656214"/>
                <a:gd name="connsiteX7" fmla="*/ 11172453 w 12192922"/>
                <a:gd name="connsiteY7" fmla="*/ 63055 h 6656214"/>
                <a:gd name="connsiteX8" fmla="*/ 363385 w 12192922"/>
                <a:gd name="connsiteY8" fmla="*/ 3537385 h 665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922" h="6656214">
                  <a:moveTo>
                    <a:pt x="363385" y="3537385"/>
                  </a:moveTo>
                  <a:cubicBezTo>
                    <a:pt x="-228630" y="3795292"/>
                    <a:pt x="23416" y="4352139"/>
                    <a:pt x="275462" y="4522123"/>
                  </a:cubicBezTo>
                  <a:lnTo>
                    <a:pt x="2614216" y="6386092"/>
                  </a:lnTo>
                  <a:cubicBezTo>
                    <a:pt x="3099433" y="6729539"/>
                    <a:pt x="3514906" y="6685527"/>
                    <a:pt x="4302339" y="6579523"/>
                  </a:cubicBezTo>
                  <a:lnTo>
                    <a:pt x="10580047" y="5612369"/>
                  </a:lnTo>
                  <a:cubicBezTo>
                    <a:pt x="11337358" y="5506861"/>
                    <a:pt x="11708588" y="5309914"/>
                    <a:pt x="11846139" y="4381446"/>
                  </a:cubicBezTo>
                  <a:lnTo>
                    <a:pt x="12162662" y="1814092"/>
                  </a:lnTo>
                  <a:cubicBezTo>
                    <a:pt x="12310112" y="285533"/>
                    <a:pt x="11908923" y="-186386"/>
                    <a:pt x="11172453" y="63055"/>
                  </a:cubicBezTo>
                  <a:lnTo>
                    <a:pt x="363385" y="3537385"/>
                  </a:lnTo>
                  <a:close/>
                </a:path>
              </a:pathLst>
            </a:custGeom>
            <a:solidFill>
              <a:srgbClr val="1B9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5AC0CD7-DAA0-0142-8912-8148B30FCCFD}"/>
                </a:ext>
              </a:extLst>
            </p:cNvPr>
            <p:cNvPicPr>
              <a:picLocks noChangeAspect="1"/>
            </p:cNvPicPr>
            <p:nvPr userDrawn="1"/>
          </p:nvPicPr>
          <p:blipFill>
            <a:blip r:embed="rId2">
              <a:alphaModFix amt="60000"/>
            </a:blip>
            <a:stretch>
              <a:fillRect/>
            </a:stretch>
          </p:blipFill>
          <p:spPr>
            <a:xfrm>
              <a:off x="-3490244" y="-734383"/>
              <a:ext cx="14844044" cy="10755642"/>
            </a:xfrm>
            <a:prstGeom prst="rect">
              <a:avLst/>
            </a:prstGeom>
          </p:spPr>
        </p:pic>
      </p:grpSp>
      <p:pic>
        <p:nvPicPr>
          <p:cNvPr id="9" name="Picture 8">
            <a:extLst>
              <a:ext uri="{FF2B5EF4-FFF2-40B4-BE49-F238E27FC236}">
                <a16:creationId xmlns:a16="http://schemas.microsoft.com/office/drawing/2014/main" id="{A2FF51A2-11D9-8540-B76B-5E85AD67B61F}"/>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10" name="Text Placeholder 9">
            <a:extLst>
              <a:ext uri="{FF2B5EF4-FFF2-40B4-BE49-F238E27FC236}">
                <a16:creationId xmlns:a16="http://schemas.microsoft.com/office/drawing/2014/main" id="{EF328F71-C8C0-9349-A992-028A35C3C688}"/>
              </a:ext>
            </a:extLst>
          </p:cNvPr>
          <p:cNvSpPr>
            <a:spLocks noGrp="1"/>
          </p:cNvSpPr>
          <p:nvPr>
            <p:ph type="body" sz="quarter" idx="10" hasCustomPrompt="1"/>
          </p:nvPr>
        </p:nvSpPr>
        <p:spPr>
          <a:xfrm>
            <a:off x="802481" y="3047430"/>
            <a:ext cx="10587038" cy="763139"/>
          </a:xfrm>
        </p:spPr>
        <p:txBody>
          <a:bodyPr>
            <a:normAutofit/>
          </a:bodyPr>
          <a:lstStyle>
            <a:lvl1pPr marL="0" indent="0" algn="ctr">
              <a:buNone/>
              <a:defRPr sz="3600">
                <a:solidFill>
                  <a:schemeClr val="bg1"/>
                </a:solidFill>
                <a:latin typeface="+mj-lt"/>
              </a:defRPr>
            </a:lvl1pPr>
            <a:lvl2pPr marL="457200" indent="0" algn="ctr">
              <a:buNone/>
              <a:defRPr>
                <a:solidFill>
                  <a:schemeClr val="bg1"/>
                </a:solidFill>
              </a:defRPr>
            </a:lvl2pPr>
            <a:lvl3pPr marL="914399"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CLICK TO EDIT MASTER TEXT STYLES</a:t>
            </a:r>
          </a:p>
        </p:txBody>
      </p:sp>
      <p:sp>
        <p:nvSpPr>
          <p:cNvPr id="16" name="Text Placeholder 4">
            <a:extLst>
              <a:ext uri="{FF2B5EF4-FFF2-40B4-BE49-F238E27FC236}">
                <a16:creationId xmlns:a16="http://schemas.microsoft.com/office/drawing/2014/main" id="{05DC2029-99FD-0C49-A3FE-4811D35E2246}"/>
              </a:ext>
            </a:extLst>
          </p:cNvPr>
          <p:cNvSpPr>
            <a:spLocks noGrp="1"/>
          </p:cNvSpPr>
          <p:nvPr>
            <p:ph type="body" sz="quarter" idx="11"/>
          </p:nvPr>
        </p:nvSpPr>
        <p:spPr>
          <a:xfrm>
            <a:off x="838200" y="3990070"/>
            <a:ext cx="10552113" cy="7985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5" name="Straight Connector 4">
            <a:extLst>
              <a:ext uri="{FF2B5EF4-FFF2-40B4-BE49-F238E27FC236}">
                <a16:creationId xmlns:a16="http://schemas.microsoft.com/office/drawing/2014/main" id="{0F3289EA-8296-DE11-F3FC-9A385FDFECD6}"/>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Slide Number Placeholder 8">
            <a:extLst>
              <a:ext uri="{FF2B5EF4-FFF2-40B4-BE49-F238E27FC236}">
                <a16:creationId xmlns:a16="http://schemas.microsoft.com/office/drawing/2014/main" id="{7E465AED-4802-5E46-08A2-79463939CCCF}"/>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spTree>
    <p:extLst>
      <p:ext uri="{BB962C8B-B14F-4D97-AF65-F5344CB8AC3E}">
        <p14:creationId xmlns:p14="http://schemas.microsoft.com/office/powerpoint/2010/main" val="2475381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rgbClr val="1F6093"/>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10232C18-81AB-C841-9C72-C271B349C6F8}"/>
              </a:ext>
            </a:extLst>
          </p:cNvPr>
          <p:cNvSpPr/>
          <p:nvPr userDrawn="1"/>
        </p:nvSpPr>
        <p:spPr>
          <a:xfrm rot="9062402" flipH="1">
            <a:off x="-391083" y="-462091"/>
            <a:ext cx="13358076" cy="6436710"/>
          </a:xfrm>
          <a:custGeom>
            <a:avLst/>
            <a:gdLst>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498015 w 14894169"/>
              <a:gd name="connsiteY6" fmla="*/ 703385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83015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5135965"/>
              <a:gd name="connsiteY0" fmla="*/ 0 h 6822831"/>
              <a:gd name="connsiteX1" fmla="*/ 0 w 15135965"/>
              <a:gd name="connsiteY1" fmla="*/ 1002323 h 6822831"/>
              <a:gd name="connsiteX2" fmla="*/ 861646 w 15135965"/>
              <a:gd name="connsiteY2" fmla="*/ 5644662 h 6822831"/>
              <a:gd name="connsiteX3" fmla="*/ 2866292 w 15135965"/>
              <a:gd name="connsiteY3" fmla="*/ 6822831 h 6822831"/>
              <a:gd name="connsiteX4" fmla="*/ 14612815 w 15135965"/>
              <a:gd name="connsiteY4" fmla="*/ 4783015 h 6822831"/>
              <a:gd name="connsiteX5" fmla="*/ 14894169 w 15135965"/>
              <a:gd name="connsiteY5" fmla="*/ 3182815 h 6822831"/>
              <a:gd name="connsiteX6" fmla="*/ 10585938 w 15135965"/>
              <a:gd name="connsiteY6" fmla="*/ 720969 h 6822831"/>
              <a:gd name="connsiteX7" fmla="*/ 9020907 w 15135965"/>
              <a:gd name="connsiteY7" fmla="*/ 298939 h 6822831"/>
              <a:gd name="connsiteX8" fmla="*/ 738554 w 15135965"/>
              <a:gd name="connsiteY8" fmla="*/ 0 h 6822831"/>
              <a:gd name="connsiteX0" fmla="*/ 738554 w 15307546"/>
              <a:gd name="connsiteY0" fmla="*/ 0 h 6822831"/>
              <a:gd name="connsiteX1" fmla="*/ 0 w 15307546"/>
              <a:gd name="connsiteY1" fmla="*/ 1002323 h 6822831"/>
              <a:gd name="connsiteX2" fmla="*/ 861646 w 15307546"/>
              <a:gd name="connsiteY2" fmla="*/ 5644662 h 6822831"/>
              <a:gd name="connsiteX3" fmla="*/ 2866292 w 15307546"/>
              <a:gd name="connsiteY3" fmla="*/ 6822831 h 6822831"/>
              <a:gd name="connsiteX4" fmla="*/ 14612815 w 15307546"/>
              <a:gd name="connsiteY4" fmla="*/ 4783015 h 6822831"/>
              <a:gd name="connsiteX5" fmla="*/ 14894169 w 15307546"/>
              <a:gd name="connsiteY5" fmla="*/ 3182815 h 6822831"/>
              <a:gd name="connsiteX6" fmla="*/ 10585938 w 15307546"/>
              <a:gd name="connsiteY6" fmla="*/ 720969 h 6822831"/>
              <a:gd name="connsiteX7" fmla="*/ 9020907 w 15307546"/>
              <a:gd name="connsiteY7" fmla="*/ 298939 h 6822831"/>
              <a:gd name="connsiteX8" fmla="*/ 738554 w 15307546"/>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42691"/>
              <a:gd name="connsiteX1" fmla="*/ 39955 w 15380434"/>
              <a:gd name="connsiteY1" fmla="*/ 1002323 h 6842691"/>
              <a:gd name="connsiteX2" fmla="*/ 901601 w 15380434"/>
              <a:gd name="connsiteY2" fmla="*/ 5644662 h 6842691"/>
              <a:gd name="connsiteX3" fmla="*/ 2906247 w 15380434"/>
              <a:gd name="connsiteY3" fmla="*/ 6822831 h 6842691"/>
              <a:gd name="connsiteX4" fmla="*/ 14652770 w 15380434"/>
              <a:gd name="connsiteY4" fmla="*/ 4783015 h 6842691"/>
              <a:gd name="connsiteX5" fmla="*/ 14934124 w 15380434"/>
              <a:gd name="connsiteY5" fmla="*/ 3182815 h 6842691"/>
              <a:gd name="connsiteX6" fmla="*/ 10625893 w 15380434"/>
              <a:gd name="connsiteY6" fmla="*/ 720969 h 6842691"/>
              <a:gd name="connsiteX7" fmla="*/ 9060862 w 15380434"/>
              <a:gd name="connsiteY7" fmla="*/ 298939 h 6842691"/>
              <a:gd name="connsiteX8" fmla="*/ 778509 w 15380434"/>
              <a:gd name="connsiteY8" fmla="*/ 0 h 6842691"/>
              <a:gd name="connsiteX0" fmla="*/ 778509 w 15380434"/>
              <a:gd name="connsiteY0" fmla="*/ 0 h 6824944"/>
              <a:gd name="connsiteX1" fmla="*/ 39955 w 15380434"/>
              <a:gd name="connsiteY1" fmla="*/ 1002323 h 6824944"/>
              <a:gd name="connsiteX2" fmla="*/ 901601 w 15380434"/>
              <a:gd name="connsiteY2" fmla="*/ 5644662 h 6824944"/>
              <a:gd name="connsiteX3" fmla="*/ 2906247 w 15380434"/>
              <a:gd name="connsiteY3" fmla="*/ 6822831 h 6824944"/>
              <a:gd name="connsiteX4" fmla="*/ 14652770 w 15380434"/>
              <a:gd name="connsiteY4" fmla="*/ 4783015 h 6824944"/>
              <a:gd name="connsiteX5" fmla="*/ 14934124 w 15380434"/>
              <a:gd name="connsiteY5" fmla="*/ 3182815 h 6824944"/>
              <a:gd name="connsiteX6" fmla="*/ 10625893 w 15380434"/>
              <a:gd name="connsiteY6" fmla="*/ 720969 h 6824944"/>
              <a:gd name="connsiteX7" fmla="*/ 9060862 w 15380434"/>
              <a:gd name="connsiteY7" fmla="*/ 298939 h 6824944"/>
              <a:gd name="connsiteX8" fmla="*/ 778509 w 15380434"/>
              <a:gd name="connsiteY8" fmla="*/ 0 h 6824944"/>
              <a:gd name="connsiteX0" fmla="*/ 778509 w 15380434"/>
              <a:gd name="connsiteY0" fmla="*/ 0 h 6844346"/>
              <a:gd name="connsiteX1" fmla="*/ 39955 w 15380434"/>
              <a:gd name="connsiteY1" fmla="*/ 1002323 h 6844346"/>
              <a:gd name="connsiteX2" fmla="*/ 901601 w 15380434"/>
              <a:gd name="connsiteY2" fmla="*/ 5644662 h 6844346"/>
              <a:gd name="connsiteX3" fmla="*/ 2906247 w 15380434"/>
              <a:gd name="connsiteY3" fmla="*/ 6822831 h 6844346"/>
              <a:gd name="connsiteX4" fmla="*/ 14652770 w 15380434"/>
              <a:gd name="connsiteY4" fmla="*/ 4783015 h 6844346"/>
              <a:gd name="connsiteX5" fmla="*/ 14934124 w 15380434"/>
              <a:gd name="connsiteY5" fmla="*/ 3182815 h 6844346"/>
              <a:gd name="connsiteX6" fmla="*/ 10625893 w 15380434"/>
              <a:gd name="connsiteY6" fmla="*/ 720969 h 6844346"/>
              <a:gd name="connsiteX7" fmla="*/ 9060862 w 15380434"/>
              <a:gd name="connsiteY7" fmla="*/ 298939 h 6844346"/>
              <a:gd name="connsiteX8" fmla="*/ 778509 w 15380434"/>
              <a:gd name="connsiteY8" fmla="*/ 0 h 68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80434" h="6844346">
                <a:moveTo>
                  <a:pt x="778509" y="0"/>
                </a:moveTo>
                <a:cubicBezTo>
                  <a:pt x="-258984" y="87924"/>
                  <a:pt x="39955" y="756138"/>
                  <a:pt x="39955" y="1002323"/>
                </a:cubicBezTo>
                <a:lnTo>
                  <a:pt x="901601" y="5644662"/>
                </a:lnTo>
                <a:cubicBezTo>
                  <a:pt x="1130201" y="6582508"/>
                  <a:pt x="2062187" y="6940063"/>
                  <a:pt x="2906247" y="6822831"/>
                </a:cubicBezTo>
                <a:lnTo>
                  <a:pt x="14652770" y="4783015"/>
                </a:lnTo>
                <a:cubicBezTo>
                  <a:pt x="15696125" y="4478215"/>
                  <a:pt x="15455800" y="3487615"/>
                  <a:pt x="14934124" y="3182815"/>
                </a:cubicBezTo>
                <a:lnTo>
                  <a:pt x="10625893" y="720969"/>
                </a:lnTo>
                <a:cubicBezTo>
                  <a:pt x="10069047" y="422031"/>
                  <a:pt x="9758385" y="298939"/>
                  <a:pt x="9060862" y="298939"/>
                </a:cubicBezTo>
                <a:lnTo>
                  <a:pt x="778509" y="0"/>
                </a:lnTo>
                <a:close/>
              </a:path>
            </a:pathLst>
          </a:custGeom>
          <a:solidFill>
            <a:srgbClr val="FF6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a:extLst>
              <a:ext uri="{FF2B5EF4-FFF2-40B4-BE49-F238E27FC236}">
                <a16:creationId xmlns:a16="http://schemas.microsoft.com/office/drawing/2014/main" id="{4B98E909-0BB1-AC48-8196-16440CFCF6A7}"/>
              </a:ext>
            </a:extLst>
          </p:cNvPr>
          <p:cNvSpPr/>
          <p:nvPr userDrawn="1"/>
        </p:nvSpPr>
        <p:spPr>
          <a:xfrm rot="11792664" flipH="1">
            <a:off x="-2501900" y="-1395856"/>
            <a:ext cx="15157262" cy="9381059"/>
          </a:xfrm>
          <a:custGeom>
            <a:avLst/>
            <a:gdLst>
              <a:gd name="connsiteX0" fmla="*/ 87923 w 11887200"/>
              <a:gd name="connsiteY0" fmla="*/ 3464170 h 6506308"/>
              <a:gd name="connsiteX1" fmla="*/ 0 w 11887200"/>
              <a:gd name="connsiteY1" fmla="*/ 4448908 h 6506308"/>
              <a:gd name="connsiteX2" fmla="*/ 2338754 w 11887200"/>
              <a:gd name="connsiteY2" fmla="*/ 6312877 h 6506308"/>
              <a:gd name="connsiteX3" fmla="*/ 4026877 w 11887200"/>
              <a:gd name="connsiteY3" fmla="*/ 6506308 h 6506308"/>
              <a:gd name="connsiteX4" fmla="*/ 10304585 w 11887200"/>
              <a:gd name="connsiteY4" fmla="*/ 5539154 h 6506308"/>
              <a:gd name="connsiteX5" fmla="*/ 11570677 w 11887200"/>
              <a:gd name="connsiteY5" fmla="*/ 4308231 h 6506308"/>
              <a:gd name="connsiteX6" fmla="*/ 11887200 w 11887200"/>
              <a:gd name="connsiteY6" fmla="*/ 1740877 h 6506308"/>
              <a:gd name="connsiteX7" fmla="*/ 10937631 w 11887200"/>
              <a:gd name="connsiteY7" fmla="*/ 0 h 6506308"/>
              <a:gd name="connsiteX8" fmla="*/ 87923 w 11887200"/>
              <a:gd name="connsiteY8" fmla="*/ 3464170 h 6506308"/>
              <a:gd name="connsiteX0" fmla="*/ 280576 w 12079853"/>
              <a:gd name="connsiteY0" fmla="*/ 3464170 h 6506308"/>
              <a:gd name="connsiteX1" fmla="*/ 192653 w 12079853"/>
              <a:gd name="connsiteY1" fmla="*/ 4448908 h 6506308"/>
              <a:gd name="connsiteX2" fmla="*/ 2531407 w 12079853"/>
              <a:gd name="connsiteY2" fmla="*/ 6312877 h 6506308"/>
              <a:gd name="connsiteX3" fmla="*/ 4219530 w 12079853"/>
              <a:gd name="connsiteY3" fmla="*/ 6506308 h 6506308"/>
              <a:gd name="connsiteX4" fmla="*/ 10497238 w 12079853"/>
              <a:gd name="connsiteY4" fmla="*/ 5539154 h 6506308"/>
              <a:gd name="connsiteX5" fmla="*/ 11763330 w 12079853"/>
              <a:gd name="connsiteY5" fmla="*/ 4308231 h 6506308"/>
              <a:gd name="connsiteX6" fmla="*/ 12079853 w 12079853"/>
              <a:gd name="connsiteY6" fmla="*/ 1740877 h 6506308"/>
              <a:gd name="connsiteX7" fmla="*/ 11130284 w 12079853"/>
              <a:gd name="connsiteY7" fmla="*/ 0 h 6506308"/>
              <a:gd name="connsiteX8" fmla="*/ 280576 w 12079853"/>
              <a:gd name="connsiteY8" fmla="*/ 3464170 h 6506308"/>
              <a:gd name="connsiteX0" fmla="*/ 363385 w 12162662"/>
              <a:gd name="connsiteY0" fmla="*/ 3464170 h 6506308"/>
              <a:gd name="connsiteX1" fmla="*/ 275462 w 12162662"/>
              <a:gd name="connsiteY1" fmla="*/ 4448908 h 6506308"/>
              <a:gd name="connsiteX2" fmla="*/ 2614216 w 12162662"/>
              <a:gd name="connsiteY2" fmla="*/ 6312877 h 6506308"/>
              <a:gd name="connsiteX3" fmla="*/ 4302339 w 12162662"/>
              <a:gd name="connsiteY3" fmla="*/ 6506308 h 6506308"/>
              <a:gd name="connsiteX4" fmla="*/ 10580047 w 12162662"/>
              <a:gd name="connsiteY4" fmla="*/ 5539154 h 6506308"/>
              <a:gd name="connsiteX5" fmla="*/ 11846139 w 12162662"/>
              <a:gd name="connsiteY5" fmla="*/ 4308231 h 6506308"/>
              <a:gd name="connsiteX6" fmla="*/ 12162662 w 12162662"/>
              <a:gd name="connsiteY6" fmla="*/ 1740877 h 6506308"/>
              <a:gd name="connsiteX7" fmla="*/ 11213093 w 12162662"/>
              <a:gd name="connsiteY7" fmla="*/ 0 h 6506308"/>
              <a:gd name="connsiteX8" fmla="*/ 363385 w 12162662"/>
              <a:gd name="connsiteY8" fmla="*/ 3464170 h 6506308"/>
              <a:gd name="connsiteX0" fmla="*/ 363385 w 12162662"/>
              <a:gd name="connsiteY0" fmla="*/ 3464170 h 6514350"/>
              <a:gd name="connsiteX1" fmla="*/ 275462 w 12162662"/>
              <a:gd name="connsiteY1" fmla="*/ 4448908 h 6514350"/>
              <a:gd name="connsiteX2" fmla="*/ 2614216 w 12162662"/>
              <a:gd name="connsiteY2" fmla="*/ 6312877 h 6514350"/>
              <a:gd name="connsiteX3" fmla="*/ 4302339 w 12162662"/>
              <a:gd name="connsiteY3" fmla="*/ 6506308 h 6514350"/>
              <a:gd name="connsiteX4" fmla="*/ 10580047 w 12162662"/>
              <a:gd name="connsiteY4" fmla="*/ 5539154 h 6514350"/>
              <a:gd name="connsiteX5" fmla="*/ 11846139 w 12162662"/>
              <a:gd name="connsiteY5" fmla="*/ 4308231 h 6514350"/>
              <a:gd name="connsiteX6" fmla="*/ 12162662 w 12162662"/>
              <a:gd name="connsiteY6" fmla="*/ 1740877 h 6514350"/>
              <a:gd name="connsiteX7" fmla="*/ 11213093 w 12162662"/>
              <a:gd name="connsiteY7" fmla="*/ 0 h 6514350"/>
              <a:gd name="connsiteX8" fmla="*/ 363385 w 12162662"/>
              <a:gd name="connsiteY8" fmla="*/ 3464170 h 6514350"/>
              <a:gd name="connsiteX0" fmla="*/ 363385 w 12162662"/>
              <a:gd name="connsiteY0" fmla="*/ 3464170 h 6582999"/>
              <a:gd name="connsiteX1" fmla="*/ 275462 w 12162662"/>
              <a:gd name="connsiteY1" fmla="*/ 4448908 h 6582999"/>
              <a:gd name="connsiteX2" fmla="*/ 2614216 w 12162662"/>
              <a:gd name="connsiteY2" fmla="*/ 6312877 h 6582999"/>
              <a:gd name="connsiteX3" fmla="*/ 4302339 w 12162662"/>
              <a:gd name="connsiteY3" fmla="*/ 6506308 h 6582999"/>
              <a:gd name="connsiteX4" fmla="*/ 10580047 w 12162662"/>
              <a:gd name="connsiteY4" fmla="*/ 5539154 h 6582999"/>
              <a:gd name="connsiteX5" fmla="*/ 11846139 w 12162662"/>
              <a:gd name="connsiteY5" fmla="*/ 4308231 h 6582999"/>
              <a:gd name="connsiteX6" fmla="*/ 12162662 w 12162662"/>
              <a:gd name="connsiteY6" fmla="*/ 1740877 h 6582999"/>
              <a:gd name="connsiteX7" fmla="*/ 11213093 w 12162662"/>
              <a:gd name="connsiteY7" fmla="*/ 0 h 6582999"/>
              <a:gd name="connsiteX8" fmla="*/ 363385 w 12162662"/>
              <a:gd name="connsiteY8" fmla="*/ 3464170 h 6582999"/>
              <a:gd name="connsiteX0" fmla="*/ 363385 w 12162662"/>
              <a:gd name="connsiteY0" fmla="*/ 3474330 h 6593159"/>
              <a:gd name="connsiteX1" fmla="*/ 275462 w 12162662"/>
              <a:gd name="connsiteY1" fmla="*/ 4459068 h 6593159"/>
              <a:gd name="connsiteX2" fmla="*/ 2614216 w 12162662"/>
              <a:gd name="connsiteY2" fmla="*/ 6323037 h 6593159"/>
              <a:gd name="connsiteX3" fmla="*/ 4302339 w 12162662"/>
              <a:gd name="connsiteY3" fmla="*/ 6516468 h 6593159"/>
              <a:gd name="connsiteX4" fmla="*/ 10580047 w 12162662"/>
              <a:gd name="connsiteY4" fmla="*/ 5549314 h 6593159"/>
              <a:gd name="connsiteX5" fmla="*/ 11846139 w 12162662"/>
              <a:gd name="connsiteY5" fmla="*/ 4318391 h 6593159"/>
              <a:gd name="connsiteX6" fmla="*/ 12162662 w 12162662"/>
              <a:gd name="connsiteY6" fmla="*/ 1751037 h 6593159"/>
              <a:gd name="connsiteX7" fmla="*/ 11172453 w 12162662"/>
              <a:gd name="connsiteY7" fmla="*/ 0 h 6593159"/>
              <a:gd name="connsiteX8" fmla="*/ 363385 w 12162662"/>
              <a:gd name="connsiteY8" fmla="*/ 3474330 h 6593159"/>
              <a:gd name="connsiteX0" fmla="*/ 363385 w 12162662"/>
              <a:gd name="connsiteY0" fmla="*/ 3501455 h 6620284"/>
              <a:gd name="connsiteX1" fmla="*/ 275462 w 12162662"/>
              <a:gd name="connsiteY1" fmla="*/ 4486193 h 6620284"/>
              <a:gd name="connsiteX2" fmla="*/ 2614216 w 12162662"/>
              <a:gd name="connsiteY2" fmla="*/ 6350162 h 6620284"/>
              <a:gd name="connsiteX3" fmla="*/ 4302339 w 12162662"/>
              <a:gd name="connsiteY3" fmla="*/ 6543593 h 6620284"/>
              <a:gd name="connsiteX4" fmla="*/ 10580047 w 12162662"/>
              <a:gd name="connsiteY4" fmla="*/ 5576439 h 6620284"/>
              <a:gd name="connsiteX5" fmla="*/ 11846139 w 12162662"/>
              <a:gd name="connsiteY5" fmla="*/ 4345516 h 6620284"/>
              <a:gd name="connsiteX6" fmla="*/ 12162662 w 12162662"/>
              <a:gd name="connsiteY6" fmla="*/ 1778162 h 6620284"/>
              <a:gd name="connsiteX7" fmla="*/ 11172453 w 12162662"/>
              <a:gd name="connsiteY7" fmla="*/ 27125 h 6620284"/>
              <a:gd name="connsiteX8" fmla="*/ 363385 w 12162662"/>
              <a:gd name="connsiteY8" fmla="*/ 3501455 h 6620284"/>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89332"/>
              <a:gd name="connsiteY0" fmla="*/ 3533877 h 6652706"/>
              <a:gd name="connsiteX1" fmla="*/ 275462 w 12189332"/>
              <a:gd name="connsiteY1" fmla="*/ 4518615 h 6652706"/>
              <a:gd name="connsiteX2" fmla="*/ 2614216 w 12189332"/>
              <a:gd name="connsiteY2" fmla="*/ 6382584 h 6652706"/>
              <a:gd name="connsiteX3" fmla="*/ 4302339 w 12189332"/>
              <a:gd name="connsiteY3" fmla="*/ 6576015 h 6652706"/>
              <a:gd name="connsiteX4" fmla="*/ 10580047 w 12189332"/>
              <a:gd name="connsiteY4" fmla="*/ 5608861 h 6652706"/>
              <a:gd name="connsiteX5" fmla="*/ 11846139 w 12189332"/>
              <a:gd name="connsiteY5" fmla="*/ 4377938 h 6652706"/>
              <a:gd name="connsiteX6" fmla="*/ 12162662 w 12189332"/>
              <a:gd name="connsiteY6" fmla="*/ 1810584 h 6652706"/>
              <a:gd name="connsiteX7" fmla="*/ 11172453 w 12189332"/>
              <a:gd name="connsiteY7" fmla="*/ 59547 h 6652706"/>
              <a:gd name="connsiteX8" fmla="*/ 363385 w 12189332"/>
              <a:gd name="connsiteY8" fmla="*/ 3533877 h 6652706"/>
              <a:gd name="connsiteX0" fmla="*/ 363385 w 12192922"/>
              <a:gd name="connsiteY0" fmla="*/ 3537385 h 6656214"/>
              <a:gd name="connsiteX1" fmla="*/ 275462 w 12192922"/>
              <a:gd name="connsiteY1" fmla="*/ 4522123 h 6656214"/>
              <a:gd name="connsiteX2" fmla="*/ 2614216 w 12192922"/>
              <a:gd name="connsiteY2" fmla="*/ 6386092 h 6656214"/>
              <a:gd name="connsiteX3" fmla="*/ 4302339 w 12192922"/>
              <a:gd name="connsiteY3" fmla="*/ 6579523 h 6656214"/>
              <a:gd name="connsiteX4" fmla="*/ 10580047 w 12192922"/>
              <a:gd name="connsiteY4" fmla="*/ 5612369 h 6656214"/>
              <a:gd name="connsiteX5" fmla="*/ 11846139 w 12192922"/>
              <a:gd name="connsiteY5" fmla="*/ 4381446 h 6656214"/>
              <a:gd name="connsiteX6" fmla="*/ 12162662 w 12192922"/>
              <a:gd name="connsiteY6" fmla="*/ 1814092 h 6656214"/>
              <a:gd name="connsiteX7" fmla="*/ 11172453 w 12192922"/>
              <a:gd name="connsiteY7" fmla="*/ 63055 h 6656214"/>
              <a:gd name="connsiteX8" fmla="*/ 363385 w 12192922"/>
              <a:gd name="connsiteY8" fmla="*/ 3537385 h 6656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922" h="6656214">
                <a:moveTo>
                  <a:pt x="363385" y="3537385"/>
                </a:moveTo>
                <a:cubicBezTo>
                  <a:pt x="-228630" y="3795292"/>
                  <a:pt x="23416" y="4352139"/>
                  <a:pt x="275462" y="4522123"/>
                </a:cubicBezTo>
                <a:lnTo>
                  <a:pt x="2614216" y="6386092"/>
                </a:lnTo>
                <a:cubicBezTo>
                  <a:pt x="3099433" y="6729539"/>
                  <a:pt x="3514906" y="6685527"/>
                  <a:pt x="4302339" y="6579523"/>
                </a:cubicBezTo>
                <a:lnTo>
                  <a:pt x="10580047" y="5612369"/>
                </a:lnTo>
                <a:cubicBezTo>
                  <a:pt x="11337358" y="5506861"/>
                  <a:pt x="11708588" y="5309914"/>
                  <a:pt x="11846139" y="4381446"/>
                </a:cubicBezTo>
                <a:lnTo>
                  <a:pt x="12162662" y="1814092"/>
                </a:lnTo>
                <a:cubicBezTo>
                  <a:pt x="12310112" y="285533"/>
                  <a:pt x="11908923" y="-186386"/>
                  <a:pt x="11172453" y="63055"/>
                </a:cubicBezTo>
                <a:lnTo>
                  <a:pt x="363385" y="3537385"/>
                </a:lnTo>
                <a:close/>
              </a:path>
            </a:pathLst>
          </a:custGeom>
          <a:solidFill>
            <a:srgbClr val="1B9A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5AC0CD7-DAA0-0142-8912-8148B30FCCFD}"/>
              </a:ext>
            </a:extLst>
          </p:cNvPr>
          <p:cNvPicPr>
            <a:picLocks noChangeAspect="1"/>
          </p:cNvPicPr>
          <p:nvPr userDrawn="1"/>
        </p:nvPicPr>
        <p:blipFill>
          <a:blip r:embed="rId2">
            <a:alphaModFix amt="60000"/>
          </a:blip>
          <a:stretch>
            <a:fillRect/>
          </a:stretch>
        </p:blipFill>
        <p:spPr>
          <a:xfrm flipH="1">
            <a:off x="-52940" y="-2512383"/>
            <a:ext cx="13984840" cy="10755642"/>
          </a:xfrm>
          <a:prstGeom prst="rect">
            <a:avLst/>
          </a:prstGeom>
        </p:spPr>
      </p:pic>
      <p:pic>
        <p:nvPicPr>
          <p:cNvPr id="8" name="Picture 7">
            <a:extLst>
              <a:ext uri="{FF2B5EF4-FFF2-40B4-BE49-F238E27FC236}">
                <a16:creationId xmlns:a16="http://schemas.microsoft.com/office/drawing/2014/main" id="{755DE692-C329-5F4B-A87A-0BCA8F359074}"/>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9" name="Text Placeholder 9">
            <a:extLst>
              <a:ext uri="{FF2B5EF4-FFF2-40B4-BE49-F238E27FC236}">
                <a16:creationId xmlns:a16="http://schemas.microsoft.com/office/drawing/2014/main" id="{53F50C53-93C9-5C4B-A717-67A0AFDD7820}"/>
              </a:ext>
            </a:extLst>
          </p:cNvPr>
          <p:cNvSpPr>
            <a:spLocks noGrp="1"/>
          </p:cNvSpPr>
          <p:nvPr>
            <p:ph type="body" sz="quarter" idx="10" hasCustomPrompt="1"/>
          </p:nvPr>
        </p:nvSpPr>
        <p:spPr>
          <a:xfrm>
            <a:off x="802481" y="3047430"/>
            <a:ext cx="10587038" cy="763139"/>
          </a:xfrm>
        </p:spPr>
        <p:txBody>
          <a:bodyPr>
            <a:normAutofit/>
          </a:bodyPr>
          <a:lstStyle>
            <a:lvl1pPr marL="0" indent="0" algn="ctr">
              <a:buNone/>
              <a:defRPr sz="3600">
                <a:solidFill>
                  <a:schemeClr val="bg1"/>
                </a:solidFill>
                <a:latin typeface="+mj-lt"/>
              </a:defRPr>
            </a:lvl1pPr>
            <a:lvl2pPr marL="457200" indent="0" algn="ctr">
              <a:buNone/>
              <a:defRPr>
                <a:solidFill>
                  <a:schemeClr val="bg1"/>
                </a:solidFill>
              </a:defRPr>
            </a:lvl2pPr>
            <a:lvl3pPr marL="914399"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CLICK TO EDIT MASTER TEXT STYLES</a:t>
            </a:r>
          </a:p>
        </p:txBody>
      </p:sp>
      <p:sp>
        <p:nvSpPr>
          <p:cNvPr id="12" name="Text Placeholder 4">
            <a:extLst>
              <a:ext uri="{FF2B5EF4-FFF2-40B4-BE49-F238E27FC236}">
                <a16:creationId xmlns:a16="http://schemas.microsoft.com/office/drawing/2014/main" id="{5C622FB9-26F8-FF4B-A529-ABE9B0B14FB7}"/>
              </a:ext>
            </a:extLst>
          </p:cNvPr>
          <p:cNvSpPr>
            <a:spLocks noGrp="1"/>
          </p:cNvSpPr>
          <p:nvPr>
            <p:ph type="body" sz="quarter" idx="11"/>
          </p:nvPr>
        </p:nvSpPr>
        <p:spPr>
          <a:xfrm>
            <a:off x="838200" y="3990070"/>
            <a:ext cx="10552113" cy="7985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1807777C-7B78-1DDC-6072-3D8703CDB84F}"/>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8">
            <a:extLst>
              <a:ext uri="{FF2B5EF4-FFF2-40B4-BE49-F238E27FC236}">
                <a16:creationId xmlns:a16="http://schemas.microsoft.com/office/drawing/2014/main" id="{6FF253E3-D1E7-2409-DA61-9E7C0DF36994}"/>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spTree>
    <p:extLst>
      <p:ext uri="{BB962C8B-B14F-4D97-AF65-F5344CB8AC3E}">
        <p14:creationId xmlns:p14="http://schemas.microsoft.com/office/powerpoint/2010/main" val="17975493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1B9ADD"/>
        </a:solidFill>
        <a:effectLst/>
      </p:bgPr>
    </p:bg>
    <p:spTree>
      <p:nvGrpSpPr>
        <p:cNvPr id="1" name=""/>
        <p:cNvGrpSpPr/>
        <p:nvPr/>
      </p:nvGrpSpPr>
      <p:grpSpPr>
        <a:xfrm>
          <a:off x="0" y="0"/>
          <a:ext cx="0" cy="0"/>
          <a:chOff x="0" y="0"/>
          <a:chExt cx="0" cy="0"/>
        </a:xfrm>
      </p:grpSpPr>
      <p:sp>
        <p:nvSpPr>
          <p:cNvPr id="14" name="Freeform 13">
            <a:extLst>
              <a:ext uri="{FF2B5EF4-FFF2-40B4-BE49-F238E27FC236}">
                <a16:creationId xmlns:a16="http://schemas.microsoft.com/office/drawing/2014/main" id="{2932E336-A3B3-234A-81E6-62C1AD3B037F}"/>
              </a:ext>
            </a:extLst>
          </p:cNvPr>
          <p:cNvSpPr/>
          <p:nvPr userDrawn="1"/>
        </p:nvSpPr>
        <p:spPr>
          <a:xfrm>
            <a:off x="-5442492" y="165100"/>
            <a:ext cx="17834517" cy="7870051"/>
          </a:xfrm>
          <a:custGeom>
            <a:avLst/>
            <a:gdLst>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498015 w 14894169"/>
              <a:gd name="connsiteY6" fmla="*/ 703385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47846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4894169"/>
              <a:gd name="connsiteY0" fmla="*/ 0 h 6822831"/>
              <a:gd name="connsiteX1" fmla="*/ 0 w 14894169"/>
              <a:gd name="connsiteY1" fmla="*/ 1002323 h 6822831"/>
              <a:gd name="connsiteX2" fmla="*/ 861646 w 14894169"/>
              <a:gd name="connsiteY2" fmla="*/ 5644662 h 6822831"/>
              <a:gd name="connsiteX3" fmla="*/ 2866292 w 14894169"/>
              <a:gd name="connsiteY3" fmla="*/ 6822831 h 6822831"/>
              <a:gd name="connsiteX4" fmla="*/ 14612815 w 14894169"/>
              <a:gd name="connsiteY4" fmla="*/ 4783015 h 6822831"/>
              <a:gd name="connsiteX5" fmla="*/ 14894169 w 14894169"/>
              <a:gd name="connsiteY5" fmla="*/ 3182815 h 6822831"/>
              <a:gd name="connsiteX6" fmla="*/ 10585938 w 14894169"/>
              <a:gd name="connsiteY6" fmla="*/ 720969 h 6822831"/>
              <a:gd name="connsiteX7" fmla="*/ 9020907 w 14894169"/>
              <a:gd name="connsiteY7" fmla="*/ 298939 h 6822831"/>
              <a:gd name="connsiteX8" fmla="*/ 738554 w 14894169"/>
              <a:gd name="connsiteY8" fmla="*/ 0 h 6822831"/>
              <a:gd name="connsiteX0" fmla="*/ 738554 w 15135965"/>
              <a:gd name="connsiteY0" fmla="*/ 0 h 6822831"/>
              <a:gd name="connsiteX1" fmla="*/ 0 w 15135965"/>
              <a:gd name="connsiteY1" fmla="*/ 1002323 h 6822831"/>
              <a:gd name="connsiteX2" fmla="*/ 861646 w 15135965"/>
              <a:gd name="connsiteY2" fmla="*/ 5644662 h 6822831"/>
              <a:gd name="connsiteX3" fmla="*/ 2866292 w 15135965"/>
              <a:gd name="connsiteY3" fmla="*/ 6822831 h 6822831"/>
              <a:gd name="connsiteX4" fmla="*/ 14612815 w 15135965"/>
              <a:gd name="connsiteY4" fmla="*/ 4783015 h 6822831"/>
              <a:gd name="connsiteX5" fmla="*/ 14894169 w 15135965"/>
              <a:gd name="connsiteY5" fmla="*/ 3182815 h 6822831"/>
              <a:gd name="connsiteX6" fmla="*/ 10585938 w 15135965"/>
              <a:gd name="connsiteY6" fmla="*/ 720969 h 6822831"/>
              <a:gd name="connsiteX7" fmla="*/ 9020907 w 15135965"/>
              <a:gd name="connsiteY7" fmla="*/ 298939 h 6822831"/>
              <a:gd name="connsiteX8" fmla="*/ 738554 w 15135965"/>
              <a:gd name="connsiteY8" fmla="*/ 0 h 6822831"/>
              <a:gd name="connsiteX0" fmla="*/ 738554 w 15307546"/>
              <a:gd name="connsiteY0" fmla="*/ 0 h 6822831"/>
              <a:gd name="connsiteX1" fmla="*/ 0 w 15307546"/>
              <a:gd name="connsiteY1" fmla="*/ 1002323 h 6822831"/>
              <a:gd name="connsiteX2" fmla="*/ 861646 w 15307546"/>
              <a:gd name="connsiteY2" fmla="*/ 5644662 h 6822831"/>
              <a:gd name="connsiteX3" fmla="*/ 2866292 w 15307546"/>
              <a:gd name="connsiteY3" fmla="*/ 6822831 h 6822831"/>
              <a:gd name="connsiteX4" fmla="*/ 14612815 w 15307546"/>
              <a:gd name="connsiteY4" fmla="*/ 4783015 h 6822831"/>
              <a:gd name="connsiteX5" fmla="*/ 14894169 w 15307546"/>
              <a:gd name="connsiteY5" fmla="*/ 3182815 h 6822831"/>
              <a:gd name="connsiteX6" fmla="*/ 10585938 w 15307546"/>
              <a:gd name="connsiteY6" fmla="*/ 720969 h 6822831"/>
              <a:gd name="connsiteX7" fmla="*/ 9020907 w 15307546"/>
              <a:gd name="connsiteY7" fmla="*/ 298939 h 6822831"/>
              <a:gd name="connsiteX8" fmla="*/ 738554 w 15307546"/>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38554 w 15340479"/>
              <a:gd name="connsiteY0" fmla="*/ 0 h 6822831"/>
              <a:gd name="connsiteX1" fmla="*/ 0 w 15340479"/>
              <a:gd name="connsiteY1" fmla="*/ 1002323 h 6822831"/>
              <a:gd name="connsiteX2" fmla="*/ 861646 w 15340479"/>
              <a:gd name="connsiteY2" fmla="*/ 5644662 h 6822831"/>
              <a:gd name="connsiteX3" fmla="*/ 2866292 w 15340479"/>
              <a:gd name="connsiteY3" fmla="*/ 6822831 h 6822831"/>
              <a:gd name="connsiteX4" fmla="*/ 14612815 w 15340479"/>
              <a:gd name="connsiteY4" fmla="*/ 4783015 h 6822831"/>
              <a:gd name="connsiteX5" fmla="*/ 14894169 w 15340479"/>
              <a:gd name="connsiteY5" fmla="*/ 3182815 h 6822831"/>
              <a:gd name="connsiteX6" fmla="*/ 10585938 w 15340479"/>
              <a:gd name="connsiteY6" fmla="*/ 720969 h 6822831"/>
              <a:gd name="connsiteX7" fmla="*/ 9020907 w 15340479"/>
              <a:gd name="connsiteY7" fmla="*/ 298939 h 6822831"/>
              <a:gd name="connsiteX8" fmla="*/ 738554 w 15340479"/>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22831"/>
              <a:gd name="connsiteX1" fmla="*/ 39955 w 15380434"/>
              <a:gd name="connsiteY1" fmla="*/ 1002323 h 6822831"/>
              <a:gd name="connsiteX2" fmla="*/ 901601 w 15380434"/>
              <a:gd name="connsiteY2" fmla="*/ 5644662 h 6822831"/>
              <a:gd name="connsiteX3" fmla="*/ 2906247 w 15380434"/>
              <a:gd name="connsiteY3" fmla="*/ 6822831 h 6822831"/>
              <a:gd name="connsiteX4" fmla="*/ 14652770 w 15380434"/>
              <a:gd name="connsiteY4" fmla="*/ 4783015 h 6822831"/>
              <a:gd name="connsiteX5" fmla="*/ 14934124 w 15380434"/>
              <a:gd name="connsiteY5" fmla="*/ 3182815 h 6822831"/>
              <a:gd name="connsiteX6" fmla="*/ 10625893 w 15380434"/>
              <a:gd name="connsiteY6" fmla="*/ 720969 h 6822831"/>
              <a:gd name="connsiteX7" fmla="*/ 9060862 w 15380434"/>
              <a:gd name="connsiteY7" fmla="*/ 298939 h 6822831"/>
              <a:gd name="connsiteX8" fmla="*/ 778509 w 15380434"/>
              <a:gd name="connsiteY8" fmla="*/ 0 h 6822831"/>
              <a:gd name="connsiteX0" fmla="*/ 778509 w 15380434"/>
              <a:gd name="connsiteY0" fmla="*/ 0 h 6842691"/>
              <a:gd name="connsiteX1" fmla="*/ 39955 w 15380434"/>
              <a:gd name="connsiteY1" fmla="*/ 1002323 h 6842691"/>
              <a:gd name="connsiteX2" fmla="*/ 901601 w 15380434"/>
              <a:gd name="connsiteY2" fmla="*/ 5644662 h 6842691"/>
              <a:gd name="connsiteX3" fmla="*/ 2906247 w 15380434"/>
              <a:gd name="connsiteY3" fmla="*/ 6822831 h 6842691"/>
              <a:gd name="connsiteX4" fmla="*/ 14652770 w 15380434"/>
              <a:gd name="connsiteY4" fmla="*/ 4783015 h 6842691"/>
              <a:gd name="connsiteX5" fmla="*/ 14934124 w 15380434"/>
              <a:gd name="connsiteY5" fmla="*/ 3182815 h 6842691"/>
              <a:gd name="connsiteX6" fmla="*/ 10625893 w 15380434"/>
              <a:gd name="connsiteY6" fmla="*/ 720969 h 6842691"/>
              <a:gd name="connsiteX7" fmla="*/ 9060862 w 15380434"/>
              <a:gd name="connsiteY7" fmla="*/ 298939 h 6842691"/>
              <a:gd name="connsiteX8" fmla="*/ 778509 w 15380434"/>
              <a:gd name="connsiteY8" fmla="*/ 0 h 6842691"/>
              <a:gd name="connsiteX0" fmla="*/ 778509 w 15380434"/>
              <a:gd name="connsiteY0" fmla="*/ 0 h 6824944"/>
              <a:gd name="connsiteX1" fmla="*/ 39955 w 15380434"/>
              <a:gd name="connsiteY1" fmla="*/ 1002323 h 6824944"/>
              <a:gd name="connsiteX2" fmla="*/ 901601 w 15380434"/>
              <a:gd name="connsiteY2" fmla="*/ 5644662 h 6824944"/>
              <a:gd name="connsiteX3" fmla="*/ 2906247 w 15380434"/>
              <a:gd name="connsiteY3" fmla="*/ 6822831 h 6824944"/>
              <a:gd name="connsiteX4" fmla="*/ 14652770 w 15380434"/>
              <a:gd name="connsiteY4" fmla="*/ 4783015 h 6824944"/>
              <a:gd name="connsiteX5" fmla="*/ 14934124 w 15380434"/>
              <a:gd name="connsiteY5" fmla="*/ 3182815 h 6824944"/>
              <a:gd name="connsiteX6" fmla="*/ 10625893 w 15380434"/>
              <a:gd name="connsiteY6" fmla="*/ 720969 h 6824944"/>
              <a:gd name="connsiteX7" fmla="*/ 9060862 w 15380434"/>
              <a:gd name="connsiteY7" fmla="*/ 298939 h 6824944"/>
              <a:gd name="connsiteX8" fmla="*/ 778509 w 15380434"/>
              <a:gd name="connsiteY8" fmla="*/ 0 h 6824944"/>
              <a:gd name="connsiteX0" fmla="*/ 778509 w 15380434"/>
              <a:gd name="connsiteY0" fmla="*/ 0 h 6844346"/>
              <a:gd name="connsiteX1" fmla="*/ 39955 w 15380434"/>
              <a:gd name="connsiteY1" fmla="*/ 1002323 h 6844346"/>
              <a:gd name="connsiteX2" fmla="*/ 901601 w 15380434"/>
              <a:gd name="connsiteY2" fmla="*/ 5644662 h 6844346"/>
              <a:gd name="connsiteX3" fmla="*/ 2906247 w 15380434"/>
              <a:gd name="connsiteY3" fmla="*/ 6822831 h 6844346"/>
              <a:gd name="connsiteX4" fmla="*/ 14652770 w 15380434"/>
              <a:gd name="connsiteY4" fmla="*/ 4783015 h 6844346"/>
              <a:gd name="connsiteX5" fmla="*/ 14934124 w 15380434"/>
              <a:gd name="connsiteY5" fmla="*/ 3182815 h 6844346"/>
              <a:gd name="connsiteX6" fmla="*/ 10625893 w 15380434"/>
              <a:gd name="connsiteY6" fmla="*/ 720969 h 6844346"/>
              <a:gd name="connsiteX7" fmla="*/ 9060862 w 15380434"/>
              <a:gd name="connsiteY7" fmla="*/ 298939 h 6844346"/>
              <a:gd name="connsiteX8" fmla="*/ 778509 w 15380434"/>
              <a:gd name="connsiteY8" fmla="*/ 0 h 6844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80434" h="6844346">
                <a:moveTo>
                  <a:pt x="778509" y="0"/>
                </a:moveTo>
                <a:cubicBezTo>
                  <a:pt x="-258984" y="87924"/>
                  <a:pt x="39955" y="756138"/>
                  <a:pt x="39955" y="1002323"/>
                </a:cubicBezTo>
                <a:lnTo>
                  <a:pt x="901601" y="5644662"/>
                </a:lnTo>
                <a:cubicBezTo>
                  <a:pt x="1130201" y="6582508"/>
                  <a:pt x="2062187" y="6940063"/>
                  <a:pt x="2906247" y="6822831"/>
                </a:cubicBezTo>
                <a:lnTo>
                  <a:pt x="14652770" y="4783015"/>
                </a:lnTo>
                <a:cubicBezTo>
                  <a:pt x="15696125" y="4478215"/>
                  <a:pt x="15455800" y="3487615"/>
                  <a:pt x="14934124" y="3182815"/>
                </a:cubicBezTo>
                <a:lnTo>
                  <a:pt x="10625893" y="720969"/>
                </a:lnTo>
                <a:cubicBezTo>
                  <a:pt x="10069047" y="422031"/>
                  <a:pt x="9758385" y="298939"/>
                  <a:pt x="9060862" y="298939"/>
                </a:cubicBezTo>
                <a:lnTo>
                  <a:pt x="778509" y="0"/>
                </a:lnTo>
                <a:close/>
              </a:path>
            </a:pathLst>
          </a:custGeom>
          <a:solidFill>
            <a:srgbClr val="FF67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15" name="Freeform 14">
            <a:extLst>
              <a:ext uri="{FF2B5EF4-FFF2-40B4-BE49-F238E27FC236}">
                <a16:creationId xmlns:a16="http://schemas.microsoft.com/office/drawing/2014/main" id="{C735E8D8-B955-BD44-A2E3-90CC8512C563}"/>
              </a:ext>
            </a:extLst>
          </p:cNvPr>
          <p:cNvSpPr/>
          <p:nvPr userDrawn="1"/>
        </p:nvSpPr>
        <p:spPr>
          <a:xfrm rot="19892205">
            <a:off x="1475942" y="1867255"/>
            <a:ext cx="14833746" cy="14822089"/>
          </a:xfrm>
          <a:custGeom>
            <a:avLst/>
            <a:gdLst>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351370"/>
              <a:gd name="connsiteY0" fmla="*/ 0 h 14313877"/>
              <a:gd name="connsiteX1" fmla="*/ 11465170 w 15351370"/>
              <a:gd name="connsiteY1" fmla="*/ 4185139 h 14313877"/>
              <a:gd name="connsiteX2" fmla="*/ 13065370 w 15351370"/>
              <a:gd name="connsiteY2" fmla="*/ 5574323 h 14313877"/>
              <a:gd name="connsiteX3" fmla="*/ 15351370 w 15351370"/>
              <a:gd name="connsiteY3" fmla="*/ 13663246 h 14313877"/>
              <a:gd name="connsiteX4" fmla="*/ 14683154 w 15351370"/>
              <a:gd name="connsiteY4" fmla="*/ 14313877 h 14313877"/>
              <a:gd name="connsiteX5" fmla="*/ 1318847 w 15351370"/>
              <a:gd name="connsiteY5" fmla="*/ 5416062 h 14313877"/>
              <a:gd name="connsiteX6" fmla="*/ 70339 w 15351370"/>
              <a:gd name="connsiteY6" fmla="*/ 3253154 h 14313877"/>
              <a:gd name="connsiteX7" fmla="*/ 0 w 15351370"/>
              <a:gd name="connsiteY7" fmla="*/ 0 h 14313877"/>
              <a:gd name="connsiteX0" fmla="*/ 0 w 15405502"/>
              <a:gd name="connsiteY0" fmla="*/ 0 h 14313877"/>
              <a:gd name="connsiteX1" fmla="*/ 11465170 w 15405502"/>
              <a:gd name="connsiteY1" fmla="*/ 4185139 h 14313877"/>
              <a:gd name="connsiteX2" fmla="*/ 13065370 w 15405502"/>
              <a:gd name="connsiteY2" fmla="*/ 5574323 h 14313877"/>
              <a:gd name="connsiteX3" fmla="*/ 15351370 w 15405502"/>
              <a:gd name="connsiteY3" fmla="*/ 13663246 h 14313877"/>
              <a:gd name="connsiteX4" fmla="*/ 14683154 w 15405502"/>
              <a:gd name="connsiteY4" fmla="*/ 14313877 h 14313877"/>
              <a:gd name="connsiteX5" fmla="*/ 1318847 w 15405502"/>
              <a:gd name="connsiteY5" fmla="*/ 5416062 h 14313877"/>
              <a:gd name="connsiteX6" fmla="*/ 70339 w 15405502"/>
              <a:gd name="connsiteY6" fmla="*/ 3253154 h 14313877"/>
              <a:gd name="connsiteX7" fmla="*/ 0 w 15405502"/>
              <a:gd name="connsiteY7" fmla="*/ 0 h 14313877"/>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 name="connsiteX0" fmla="*/ 0 w 15417507"/>
              <a:gd name="connsiteY0" fmla="*/ 0 h 14420758"/>
              <a:gd name="connsiteX1" fmla="*/ 11465170 w 15417507"/>
              <a:gd name="connsiteY1" fmla="*/ 4185139 h 14420758"/>
              <a:gd name="connsiteX2" fmla="*/ 13065370 w 15417507"/>
              <a:gd name="connsiteY2" fmla="*/ 5574323 h 14420758"/>
              <a:gd name="connsiteX3" fmla="*/ 15351370 w 15417507"/>
              <a:gd name="connsiteY3" fmla="*/ 13663246 h 14420758"/>
              <a:gd name="connsiteX4" fmla="*/ 14683154 w 15417507"/>
              <a:gd name="connsiteY4" fmla="*/ 14313877 h 14420758"/>
              <a:gd name="connsiteX5" fmla="*/ 1318847 w 15417507"/>
              <a:gd name="connsiteY5" fmla="*/ 5416062 h 14420758"/>
              <a:gd name="connsiteX6" fmla="*/ 70339 w 15417507"/>
              <a:gd name="connsiteY6" fmla="*/ 3253154 h 14420758"/>
              <a:gd name="connsiteX7" fmla="*/ 0 w 15417507"/>
              <a:gd name="connsiteY7" fmla="*/ 0 h 14420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17507" h="14420758">
                <a:moveTo>
                  <a:pt x="0" y="0"/>
                </a:moveTo>
                <a:lnTo>
                  <a:pt x="11465170" y="4185139"/>
                </a:lnTo>
                <a:cubicBezTo>
                  <a:pt x="12438185" y="4489938"/>
                  <a:pt x="12883663" y="4988170"/>
                  <a:pt x="13065370" y="5574323"/>
                </a:cubicBezTo>
                <a:lnTo>
                  <a:pt x="15351370" y="13663246"/>
                </a:lnTo>
                <a:cubicBezTo>
                  <a:pt x="15603416" y="14266985"/>
                  <a:pt x="15081739" y="14606953"/>
                  <a:pt x="14683154" y="14313877"/>
                </a:cubicBezTo>
                <a:lnTo>
                  <a:pt x="1318847" y="5416062"/>
                </a:lnTo>
                <a:cubicBezTo>
                  <a:pt x="902677" y="5117123"/>
                  <a:pt x="99646" y="4976446"/>
                  <a:pt x="70339" y="3253154"/>
                </a:cubicBezTo>
                <a:cubicBezTo>
                  <a:pt x="41032" y="1529862"/>
                  <a:pt x="23446" y="1084385"/>
                  <a:pt x="0" y="0"/>
                </a:cubicBezTo>
                <a:close/>
              </a:path>
            </a:pathLst>
          </a:custGeom>
          <a:solidFill>
            <a:srgbClr val="1F6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a:extLst>
              <a:ext uri="{FF2B5EF4-FFF2-40B4-BE49-F238E27FC236}">
                <a16:creationId xmlns:a16="http://schemas.microsoft.com/office/drawing/2014/main" id="{4B2EB7D5-4787-BE45-B7D4-08DA4C5A8429}"/>
              </a:ext>
            </a:extLst>
          </p:cNvPr>
          <p:cNvPicPr>
            <a:picLocks noChangeAspect="1"/>
          </p:cNvPicPr>
          <p:nvPr userDrawn="1"/>
        </p:nvPicPr>
        <p:blipFill>
          <a:blip r:embed="rId2">
            <a:alphaModFix amt="60000"/>
          </a:blip>
          <a:stretch>
            <a:fillRect/>
          </a:stretch>
        </p:blipFill>
        <p:spPr>
          <a:xfrm>
            <a:off x="-3490244" y="-734383"/>
            <a:ext cx="14844044" cy="10755642"/>
          </a:xfrm>
          <a:prstGeom prst="rect">
            <a:avLst/>
          </a:prstGeom>
        </p:spPr>
      </p:pic>
      <p:pic>
        <p:nvPicPr>
          <p:cNvPr id="8" name="Picture 7">
            <a:extLst>
              <a:ext uri="{FF2B5EF4-FFF2-40B4-BE49-F238E27FC236}">
                <a16:creationId xmlns:a16="http://schemas.microsoft.com/office/drawing/2014/main" id="{1B8AD365-99D8-F940-B826-3C969971F8EE}"/>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9" name="Title 1">
            <a:extLst>
              <a:ext uri="{FF2B5EF4-FFF2-40B4-BE49-F238E27FC236}">
                <a16:creationId xmlns:a16="http://schemas.microsoft.com/office/drawing/2014/main" id="{C571E7E0-F376-3E47-943E-3E9DFA54421A}"/>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12" name="Content Placeholder 2">
            <a:extLst>
              <a:ext uri="{FF2B5EF4-FFF2-40B4-BE49-F238E27FC236}">
                <a16:creationId xmlns:a16="http://schemas.microsoft.com/office/drawing/2014/main" id="{592C0D3E-B7EE-AA40-89FD-5C8065DFFD52}"/>
              </a:ext>
            </a:extLst>
          </p:cNvPr>
          <p:cNvSpPr>
            <a:spLocks noGrp="1"/>
          </p:cNvSpPr>
          <p:nvPr>
            <p:ph sz="half" idx="1"/>
          </p:nvPr>
        </p:nvSpPr>
        <p:spPr>
          <a:xfrm>
            <a:off x="838199" y="1825625"/>
            <a:ext cx="10515599"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AE3D004A-1D31-5E40-B60C-FB814CA3FD66}"/>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443766D-D1FF-19A1-04D8-E234884AAA23}"/>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Slide Number Placeholder 8">
            <a:extLst>
              <a:ext uri="{FF2B5EF4-FFF2-40B4-BE49-F238E27FC236}">
                <a16:creationId xmlns:a16="http://schemas.microsoft.com/office/drawing/2014/main" id="{40B90D9D-B657-6BAE-DD57-0614E773169E}"/>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21" name="Picture 20" descr="A white letter o and a black circle&#10;&#10;Description automatically generated">
            <a:extLst>
              <a:ext uri="{FF2B5EF4-FFF2-40B4-BE49-F238E27FC236}">
                <a16:creationId xmlns:a16="http://schemas.microsoft.com/office/drawing/2014/main" id="{10F6C47F-A53A-3A42-865B-2B3A969EDEE9}"/>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37047949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6_General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4B8B5B-9B5F-E048-B1C3-F50719D0B778}"/>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7" name="Title 1">
            <a:extLst>
              <a:ext uri="{FF2B5EF4-FFF2-40B4-BE49-F238E27FC236}">
                <a16:creationId xmlns:a16="http://schemas.microsoft.com/office/drawing/2014/main" id="{E0568E8B-C552-5E4F-AB07-E460670D91F4}"/>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72CCBA33-E6E0-384E-90A8-EAE66CFDCE87}"/>
              </a:ext>
            </a:extLst>
          </p:cNvPr>
          <p:cNvSpPr>
            <a:spLocks noGrp="1"/>
          </p:cNvSpPr>
          <p:nvPr>
            <p:ph sz="half" idx="1"/>
          </p:nvPr>
        </p:nvSpPr>
        <p:spPr>
          <a:xfrm>
            <a:off x="838199" y="1825625"/>
            <a:ext cx="10515599"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D8498F2-7E45-BB45-87B1-0F67E22B7AAF}"/>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F29CB75-D974-58FE-F233-6BD15A8D1BD1}"/>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Slide Number Placeholder 8">
            <a:extLst>
              <a:ext uri="{FF2B5EF4-FFF2-40B4-BE49-F238E27FC236}">
                <a16:creationId xmlns:a16="http://schemas.microsoft.com/office/drawing/2014/main" id="{A32221E9-7B31-84BC-3773-760AB3F01590}"/>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9" name="Picture 8" descr="A white letter o and a black circle&#10;&#10;Description automatically generated">
            <a:extLst>
              <a:ext uri="{FF2B5EF4-FFF2-40B4-BE49-F238E27FC236}">
                <a16:creationId xmlns:a16="http://schemas.microsoft.com/office/drawing/2014/main" id="{B23ADA08-4624-22BD-7B85-64BC02676865}"/>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1703408461"/>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General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8BCAD20-5CFD-2445-A987-AA5ED324F3A6}"/>
              </a:ext>
            </a:extLst>
          </p:cNvPr>
          <p:cNvPicPr>
            <a:picLocks noChangeAspect="1"/>
          </p:cNvPicPr>
          <p:nvPr userDrawn="1"/>
        </p:nvPicPr>
        <p:blipFill>
          <a:blip r:embed="rId3">
            <a:alphaModFix amt="21000"/>
          </a:blip>
          <a:stretch>
            <a:fillRect/>
          </a:stretch>
        </p:blipFill>
        <p:spPr>
          <a:xfrm>
            <a:off x="5778360" y="-689610"/>
            <a:ext cx="5734001" cy="7483357"/>
          </a:xfrm>
          <a:prstGeom prst="rect">
            <a:avLst/>
          </a:prstGeom>
        </p:spPr>
      </p:pic>
      <p:pic>
        <p:nvPicPr>
          <p:cNvPr id="12" name="Picture 11">
            <a:extLst>
              <a:ext uri="{FF2B5EF4-FFF2-40B4-BE49-F238E27FC236}">
                <a16:creationId xmlns:a16="http://schemas.microsoft.com/office/drawing/2014/main" id="{3193DB25-6C27-E14D-A948-1BD518F07529}"/>
              </a:ext>
            </a:extLst>
          </p:cNvPr>
          <p:cNvPicPr>
            <a:picLocks noChangeAspect="1"/>
          </p:cNvPicPr>
          <p:nvPr userDrawn="1"/>
        </p:nvPicPr>
        <p:blipFill>
          <a:blip r:embed="rId4"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13" name="Title 1">
            <a:extLst>
              <a:ext uri="{FF2B5EF4-FFF2-40B4-BE49-F238E27FC236}">
                <a16:creationId xmlns:a16="http://schemas.microsoft.com/office/drawing/2014/main" id="{AC02D48C-0AF9-564E-8DD8-A13FFF68D54E}"/>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14" name="Content Placeholder 2">
            <a:extLst>
              <a:ext uri="{FF2B5EF4-FFF2-40B4-BE49-F238E27FC236}">
                <a16:creationId xmlns:a16="http://schemas.microsoft.com/office/drawing/2014/main" id="{513D70AF-4CDA-5E4A-952D-C876423C0ED9}"/>
              </a:ext>
            </a:extLst>
          </p:cNvPr>
          <p:cNvSpPr>
            <a:spLocks noGrp="1"/>
          </p:cNvSpPr>
          <p:nvPr>
            <p:ph sz="half" idx="1"/>
          </p:nvPr>
        </p:nvSpPr>
        <p:spPr>
          <a:xfrm>
            <a:off x="838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3">
            <a:extLst>
              <a:ext uri="{FF2B5EF4-FFF2-40B4-BE49-F238E27FC236}">
                <a16:creationId xmlns:a16="http://schemas.microsoft.com/office/drawing/2014/main" id="{5A1B1FDA-696C-384E-9B38-39EBBBFE1612}"/>
              </a:ext>
            </a:extLst>
          </p:cNvPr>
          <p:cNvSpPr>
            <a:spLocks noGrp="1"/>
          </p:cNvSpPr>
          <p:nvPr>
            <p:ph sz="half" idx="2"/>
          </p:nvPr>
        </p:nvSpPr>
        <p:spPr>
          <a:xfrm>
            <a:off x="6172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6" name="Straight Connector 15">
            <a:extLst>
              <a:ext uri="{FF2B5EF4-FFF2-40B4-BE49-F238E27FC236}">
                <a16:creationId xmlns:a16="http://schemas.microsoft.com/office/drawing/2014/main" id="{C0DB2A15-80EF-4541-BDCA-B92B31EB563E}"/>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010C86D-86BF-CA2F-9AB6-FDD9CBE8FBAE}"/>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Slide Number Placeholder 8">
            <a:extLst>
              <a:ext uri="{FF2B5EF4-FFF2-40B4-BE49-F238E27FC236}">
                <a16:creationId xmlns:a16="http://schemas.microsoft.com/office/drawing/2014/main" id="{EBAB7C00-1EBB-1199-67F5-F0741C17968B}"/>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8" name="Picture 7" descr="A white letter o and a black circle&#10;&#10;Description automatically generated">
            <a:extLst>
              <a:ext uri="{FF2B5EF4-FFF2-40B4-BE49-F238E27FC236}">
                <a16:creationId xmlns:a16="http://schemas.microsoft.com/office/drawing/2014/main" id="{C213964C-5A3F-BC2A-2FB0-D7D5C56DA078}"/>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345622250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ImagePlacehol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BB56FC-BD03-CE4F-9C52-95A954D0D73E}"/>
              </a:ext>
            </a:extLst>
          </p:cNvPr>
          <p:cNvPicPr>
            <a:picLocks noChangeAspect="1"/>
          </p:cNvPicPr>
          <p:nvPr userDrawn="1"/>
        </p:nvPicPr>
        <p:blipFill>
          <a:blip r:embed="rId3">
            <a:alphaModFix amt="21000"/>
          </a:blip>
          <a:stretch>
            <a:fillRect/>
          </a:stretch>
        </p:blipFill>
        <p:spPr>
          <a:xfrm>
            <a:off x="5778360" y="-689610"/>
            <a:ext cx="5734001" cy="7483357"/>
          </a:xfrm>
          <a:prstGeom prst="rect">
            <a:avLst/>
          </a:prstGeom>
        </p:spPr>
      </p:pic>
      <p:pic>
        <p:nvPicPr>
          <p:cNvPr id="9" name="Picture 8">
            <a:extLst>
              <a:ext uri="{FF2B5EF4-FFF2-40B4-BE49-F238E27FC236}">
                <a16:creationId xmlns:a16="http://schemas.microsoft.com/office/drawing/2014/main" id="{72E493CF-B4D7-004A-A4CC-DE6EF1F02F54}"/>
              </a:ext>
            </a:extLst>
          </p:cNvPr>
          <p:cNvPicPr>
            <a:picLocks noChangeAspect="1"/>
          </p:cNvPicPr>
          <p:nvPr userDrawn="1"/>
        </p:nvPicPr>
        <p:blipFill>
          <a:blip r:embed="rId4"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10" name="Title 1">
            <a:extLst>
              <a:ext uri="{FF2B5EF4-FFF2-40B4-BE49-F238E27FC236}">
                <a16:creationId xmlns:a16="http://schemas.microsoft.com/office/drawing/2014/main" id="{A94C9875-51ED-894C-ABA1-EC025CC5C076}"/>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11" name="Content Placeholder 2">
            <a:extLst>
              <a:ext uri="{FF2B5EF4-FFF2-40B4-BE49-F238E27FC236}">
                <a16:creationId xmlns:a16="http://schemas.microsoft.com/office/drawing/2014/main" id="{648899C0-BEDF-C44E-9DF4-4B36FBF7A924}"/>
              </a:ext>
            </a:extLst>
          </p:cNvPr>
          <p:cNvSpPr>
            <a:spLocks noGrp="1"/>
          </p:cNvSpPr>
          <p:nvPr>
            <p:ph sz="half" idx="1"/>
          </p:nvPr>
        </p:nvSpPr>
        <p:spPr>
          <a:xfrm>
            <a:off x="838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47110527-2A5D-414E-B77B-801E30F8B261}"/>
              </a:ext>
            </a:extLst>
          </p:cNvPr>
          <p:cNvSpPr>
            <a:spLocks noGrp="1"/>
          </p:cNvSpPr>
          <p:nvPr>
            <p:ph sz="half" idx="2"/>
          </p:nvPr>
        </p:nvSpPr>
        <p:spPr>
          <a:xfrm>
            <a:off x="6172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8B2A32F3-9663-DE49-827A-3321961EA33E}"/>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0A16158-FEAB-B6AB-459D-D14282D665BE}"/>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8">
            <a:extLst>
              <a:ext uri="{FF2B5EF4-FFF2-40B4-BE49-F238E27FC236}">
                <a16:creationId xmlns:a16="http://schemas.microsoft.com/office/drawing/2014/main" id="{1BF1D566-EEB3-3402-2547-C115BBAB5491}"/>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6" name="Picture 5" descr="A white letter o and a black circle&#10;&#10;Description automatically generated">
            <a:extLst>
              <a:ext uri="{FF2B5EF4-FFF2-40B4-BE49-F238E27FC236}">
                <a16:creationId xmlns:a16="http://schemas.microsoft.com/office/drawing/2014/main" id="{FB779F07-9B2D-6A74-7804-C3DDA13EE72F}"/>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2142634049"/>
      </p:ext>
    </p:extLst>
  </p:cSld>
  <p:clrMapOvr>
    <a:masterClrMapping/>
  </p:clrMapOvr>
  <p:transition spd="slow">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_ImagePlacehol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6E28C8C-4887-B34E-AA92-E54FF862B6C8}"/>
              </a:ext>
            </a:extLst>
          </p:cNvPr>
          <p:cNvPicPr>
            <a:picLocks noChangeAspect="1"/>
          </p:cNvPicPr>
          <p:nvPr userDrawn="1"/>
        </p:nvPicPr>
        <p:blipFill>
          <a:blip r:embed="rId3">
            <a:alphaModFix amt="21000"/>
          </a:blip>
          <a:stretch>
            <a:fillRect/>
          </a:stretch>
        </p:blipFill>
        <p:spPr>
          <a:xfrm>
            <a:off x="5778360" y="-689610"/>
            <a:ext cx="5734001" cy="7483357"/>
          </a:xfrm>
          <a:prstGeom prst="rect">
            <a:avLst/>
          </a:prstGeom>
        </p:spPr>
      </p:pic>
      <p:pic>
        <p:nvPicPr>
          <p:cNvPr id="10" name="Picture 9">
            <a:extLst>
              <a:ext uri="{FF2B5EF4-FFF2-40B4-BE49-F238E27FC236}">
                <a16:creationId xmlns:a16="http://schemas.microsoft.com/office/drawing/2014/main" id="{CDD5C2E3-1922-D044-8373-86CE16E52C8F}"/>
              </a:ext>
            </a:extLst>
          </p:cNvPr>
          <p:cNvPicPr>
            <a:picLocks noChangeAspect="1"/>
          </p:cNvPicPr>
          <p:nvPr userDrawn="1"/>
        </p:nvPicPr>
        <p:blipFill>
          <a:blip r:embed="rId4"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11" name="Title 1">
            <a:extLst>
              <a:ext uri="{FF2B5EF4-FFF2-40B4-BE49-F238E27FC236}">
                <a16:creationId xmlns:a16="http://schemas.microsoft.com/office/drawing/2014/main" id="{E7759C00-FE8D-FE4E-96CE-F8CB47BDB723}"/>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12" name="Content Placeholder 2">
            <a:extLst>
              <a:ext uri="{FF2B5EF4-FFF2-40B4-BE49-F238E27FC236}">
                <a16:creationId xmlns:a16="http://schemas.microsoft.com/office/drawing/2014/main" id="{F738AF0E-9D8D-CF41-8590-74596792F0B3}"/>
              </a:ext>
            </a:extLst>
          </p:cNvPr>
          <p:cNvSpPr>
            <a:spLocks noGrp="1"/>
          </p:cNvSpPr>
          <p:nvPr>
            <p:ph sz="half" idx="1"/>
          </p:nvPr>
        </p:nvSpPr>
        <p:spPr>
          <a:xfrm>
            <a:off x="838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a:extLst>
              <a:ext uri="{FF2B5EF4-FFF2-40B4-BE49-F238E27FC236}">
                <a16:creationId xmlns:a16="http://schemas.microsoft.com/office/drawing/2014/main" id="{7F793D2B-9CAF-3F4A-AA87-946DEF11E341}"/>
              </a:ext>
            </a:extLst>
          </p:cNvPr>
          <p:cNvSpPr>
            <a:spLocks noGrp="1"/>
          </p:cNvSpPr>
          <p:nvPr>
            <p:ph sz="half" idx="2"/>
          </p:nvPr>
        </p:nvSpPr>
        <p:spPr>
          <a:xfrm>
            <a:off x="6172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096BFD83-1505-DC40-9BC3-92E634596E09}"/>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F8F02B47-691C-A945-C67C-C76BCB741C3F}"/>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8">
            <a:extLst>
              <a:ext uri="{FF2B5EF4-FFF2-40B4-BE49-F238E27FC236}">
                <a16:creationId xmlns:a16="http://schemas.microsoft.com/office/drawing/2014/main" id="{EB0748A9-9B1C-A9EA-A331-65150611D8A1}"/>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6" name="Picture 5" descr="A white letter o and a black circle&#10;&#10;Description automatically generated">
            <a:extLst>
              <a:ext uri="{FF2B5EF4-FFF2-40B4-BE49-F238E27FC236}">
                <a16:creationId xmlns:a16="http://schemas.microsoft.com/office/drawing/2014/main" id="{DCC4651A-FC49-4B5B-5235-237D25E5C61E}"/>
              </a:ext>
            </a:extLst>
          </p:cNvPr>
          <p:cNvPicPr>
            <a:picLocks noChangeAspect="1"/>
          </p:cNvPicPr>
          <p:nvPr userDrawn="1"/>
        </p:nvPicPr>
        <p:blipFill>
          <a:blip r:embed="rId5"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2849432098"/>
      </p:ext>
    </p:extLst>
  </p:cSld>
  <p:clrMapOvr>
    <a:masterClrMapping/>
  </p:clrMapOvr>
  <p:transition spd="slow">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8_ImagePlaceholder">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6" name="Picture 155">
            <a:extLst>
              <a:ext uri="{FF2B5EF4-FFF2-40B4-BE49-F238E27FC236}">
                <a16:creationId xmlns:a16="http://schemas.microsoft.com/office/drawing/2014/main" id="{2EC7B57A-67B8-1946-9E5A-6264D8026A69}"/>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157" name="Title 1">
            <a:extLst>
              <a:ext uri="{FF2B5EF4-FFF2-40B4-BE49-F238E27FC236}">
                <a16:creationId xmlns:a16="http://schemas.microsoft.com/office/drawing/2014/main" id="{4113EAC7-6232-1740-836A-A3517607B64A}"/>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158" name="Content Placeholder 2">
            <a:extLst>
              <a:ext uri="{FF2B5EF4-FFF2-40B4-BE49-F238E27FC236}">
                <a16:creationId xmlns:a16="http://schemas.microsoft.com/office/drawing/2014/main" id="{DCC15CCB-8046-A54B-BBC5-A8887AC80BC7}"/>
              </a:ext>
            </a:extLst>
          </p:cNvPr>
          <p:cNvSpPr>
            <a:spLocks noGrp="1"/>
          </p:cNvSpPr>
          <p:nvPr>
            <p:ph sz="half" idx="1"/>
          </p:nvPr>
        </p:nvSpPr>
        <p:spPr>
          <a:xfrm>
            <a:off x="838199" y="1825625"/>
            <a:ext cx="10515599"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9" name="Straight Connector 158">
            <a:extLst>
              <a:ext uri="{FF2B5EF4-FFF2-40B4-BE49-F238E27FC236}">
                <a16:creationId xmlns:a16="http://schemas.microsoft.com/office/drawing/2014/main" id="{A83586B3-D91E-F34A-9D99-8050EFDB0696}"/>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D83A6046-195B-6032-5668-4101A62E03E8}"/>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8">
            <a:extLst>
              <a:ext uri="{FF2B5EF4-FFF2-40B4-BE49-F238E27FC236}">
                <a16:creationId xmlns:a16="http://schemas.microsoft.com/office/drawing/2014/main" id="{B6B5AC1B-9F25-4C75-E1E5-AD3056EB65DC}"/>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5" name="Picture 4" descr="A white letter o and a black circle&#10;&#10;Description automatically generated">
            <a:extLst>
              <a:ext uri="{FF2B5EF4-FFF2-40B4-BE49-F238E27FC236}">
                <a16:creationId xmlns:a16="http://schemas.microsoft.com/office/drawing/2014/main" id="{4EF43595-EAAA-448E-D577-3FAF0E11D45D}"/>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3997649961"/>
      </p:ext>
    </p:extLst>
  </p:cSld>
  <p:clrMapOvr>
    <a:masterClrMapping/>
  </p:clrMapOvr>
  <p:transition spd="slow">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General Slide">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8C563-FEF0-9F4A-A546-15F2CC57B117}"/>
              </a:ext>
            </a:extLst>
          </p:cNvPr>
          <p:cNvSpPr>
            <a:spLocks noGrp="1"/>
          </p:cNvSpPr>
          <p:nvPr>
            <p:ph type="title"/>
          </p:nvPr>
        </p:nvSpPr>
        <p:spPr>
          <a:xfrm>
            <a:off x="838200" y="365125"/>
            <a:ext cx="10515600" cy="1325563"/>
          </a:xfrm>
        </p:spPr>
        <p:txBody>
          <a:bodyPr/>
          <a:lstStyle>
            <a:lvl1pPr>
              <a:defRPr>
                <a:solidFill>
                  <a:srgbClr val="179AD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A79F75-17A8-DA49-BFBE-8A231940AAC4}"/>
              </a:ext>
            </a:extLst>
          </p:cNvPr>
          <p:cNvSpPr>
            <a:spLocks noGrp="1"/>
          </p:cNvSpPr>
          <p:nvPr>
            <p:ph sz="half" idx="1"/>
          </p:nvPr>
        </p:nvSpPr>
        <p:spPr>
          <a:xfrm>
            <a:off x="838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FA706D-A6D0-FA47-88CB-1A0FEC40F602}"/>
              </a:ext>
            </a:extLst>
          </p:cNvPr>
          <p:cNvSpPr>
            <a:spLocks noGrp="1"/>
          </p:cNvSpPr>
          <p:nvPr>
            <p:ph sz="half" idx="2"/>
          </p:nvPr>
        </p:nvSpPr>
        <p:spPr>
          <a:xfrm>
            <a:off x="6172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85EAD5AE-1A7D-AA4F-8E1D-966C8E2DDAAF}"/>
              </a:ext>
            </a:extLst>
          </p:cNvPr>
          <p:cNvCxnSpPr/>
          <p:nvPr userDrawn="1"/>
        </p:nvCxnSpPr>
        <p:spPr>
          <a:xfrm>
            <a:off x="838200" y="6117535"/>
            <a:ext cx="10515600" cy="0"/>
          </a:xfrm>
          <a:prstGeom prst="line">
            <a:avLst/>
          </a:prstGeom>
          <a:ln>
            <a:solidFill>
              <a:srgbClr val="1B9ADD"/>
            </a:solidFill>
          </a:ln>
        </p:spPr>
        <p:style>
          <a:lnRef idx="1">
            <a:schemeClr val="accent1"/>
          </a:lnRef>
          <a:fillRef idx="0">
            <a:schemeClr val="accent1"/>
          </a:fillRef>
          <a:effectRef idx="0">
            <a:schemeClr val="accent1"/>
          </a:effectRef>
          <a:fontRef idx="minor">
            <a:schemeClr val="tx1"/>
          </a:fontRef>
        </p:style>
      </p:cxnSp>
      <p:sp>
        <p:nvSpPr>
          <p:cNvPr id="149" name="Slide Number Placeholder 8">
            <a:extLst>
              <a:ext uri="{FF2B5EF4-FFF2-40B4-BE49-F238E27FC236}">
                <a16:creationId xmlns:a16="http://schemas.microsoft.com/office/drawing/2014/main" id="{7B688C03-DDF2-EF47-A617-B5FC4516F0E0}"/>
              </a:ext>
            </a:extLst>
          </p:cNvPr>
          <p:cNvSpPr>
            <a:spLocks noGrp="1"/>
          </p:cNvSpPr>
          <p:nvPr>
            <p:ph type="sldNum" sz="quarter" idx="4"/>
          </p:nvPr>
        </p:nvSpPr>
        <p:spPr>
          <a:xfrm>
            <a:off x="10614613" y="6292846"/>
            <a:ext cx="739187" cy="365125"/>
          </a:xfrm>
          <a:prstGeom prst="rect">
            <a:avLst/>
          </a:prstGeom>
        </p:spPr>
        <p:txBody>
          <a:bodyPr vert="horz" lIns="91440" tIns="45720" rIns="91440" bIns="45720" rtlCol="0" anchor="ctr"/>
          <a:lstStyle>
            <a:lvl1pPr algn="ctr">
              <a:defRPr sz="1200">
                <a:solidFill>
                  <a:srgbClr val="179ADC"/>
                </a:solidFill>
              </a:defRPr>
            </a:lvl1pPr>
          </a:lstStyle>
          <a:p>
            <a:fld id="{CEF48CEA-885D-5C4E-A5CD-C931F1E95D6A}" type="slidenum">
              <a:rPr lang="en-US" smtClean="0"/>
              <a:pPr/>
              <a:t>‹#›</a:t>
            </a:fld>
            <a:endParaRPr lang="en-US"/>
          </a:p>
        </p:txBody>
      </p:sp>
      <p:cxnSp>
        <p:nvCxnSpPr>
          <p:cNvPr id="150" name="Straight Connector 149">
            <a:extLst>
              <a:ext uri="{FF2B5EF4-FFF2-40B4-BE49-F238E27FC236}">
                <a16:creationId xmlns:a16="http://schemas.microsoft.com/office/drawing/2014/main" id="{D192B646-D70B-BE4C-9EF2-45543AF89F1A}"/>
              </a:ext>
            </a:extLst>
          </p:cNvPr>
          <p:cNvCxnSpPr>
            <a:cxnSpLocks/>
          </p:cNvCxnSpPr>
          <p:nvPr userDrawn="1"/>
        </p:nvCxnSpPr>
        <p:spPr>
          <a:xfrm flipV="1">
            <a:off x="10614613" y="6350195"/>
            <a:ext cx="0" cy="307776"/>
          </a:xfrm>
          <a:prstGeom prst="line">
            <a:avLst/>
          </a:prstGeom>
          <a:ln>
            <a:solidFill>
              <a:srgbClr val="179ADC"/>
            </a:solidFill>
          </a:ln>
        </p:spPr>
        <p:style>
          <a:lnRef idx="1">
            <a:schemeClr val="accent1"/>
          </a:lnRef>
          <a:fillRef idx="0">
            <a:schemeClr val="accent1"/>
          </a:fillRef>
          <a:effectRef idx="0">
            <a:schemeClr val="accent1"/>
          </a:effectRef>
          <a:fontRef idx="minor">
            <a:schemeClr val="tx1"/>
          </a:fontRef>
        </p:style>
      </p:cxnSp>
      <p:pic>
        <p:nvPicPr>
          <p:cNvPr id="9" name="Picture 8" descr="A blue and black logo&#10;&#10;Description automatically generated">
            <a:extLst>
              <a:ext uri="{FF2B5EF4-FFF2-40B4-BE49-F238E27FC236}">
                <a16:creationId xmlns:a16="http://schemas.microsoft.com/office/drawing/2014/main" id="{85867249-157D-FDF7-9C00-C1C8F929C17E}"/>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21167" y="6209322"/>
            <a:ext cx="4148411" cy="576827"/>
          </a:xfrm>
          <a:prstGeom prst="rect">
            <a:avLst/>
          </a:prstGeom>
        </p:spPr>
      </p:pic>
    </p:spTree>
    <p:extLst>
      <p:ext uri="{BB962C8B-B14F-4D97-AF65-F5344CB8AC3E}">
        <p14:creationId xmlns:p14="http://schemas.microsoft.com/office/powerpoint/2010/main" val="2211268718"/>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9_General Slide">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148" name="Rectangle 147">
            <a:extLst>
              <a:ext uri="{FF2B5EF4-FFF2-40B4-BE49-F238E27FC236}">
                <a16:creationId xmlns:a16="http://schemas.microsoft.com/office/drawing/2014/main" id="{3384B415-4853-A247-A37B-29159E22E2DB}"/>
              </a:ext>
            </a:extLst>
          </p:cNvPr>
          <p:cNvSpPr/>
          <p:nvPr userDrawn="1"/>
        </p:nvSpPr>
        <p:spPr>
          <a:xfrm>
            <a:off x="0" y="6119446"/>
            <a:ext cx="12192000" cy="738554"/>
          </a:xfrm>
          <a:prstGeom prst="rect">
            <a:avLst/>
          </a:prstGeom>
          <a:solidFill>
            <a:srgbClr val="179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48C563-FEF0-9F4A-A546-15F2CC57B117}"/>
              </a:ext>
            </a:extLst>
          </p:cNvPr>
          <p:cNvSpPr>
            <a:spLocks noGrp="1"/>
          </p:cNvSpPr>
          <p:nvPr>
            <p:ph type="title"/>
          </p:nvPr>
        </p:nvSpPr>
        <p:spPr>
          <a:xfrm>
            <a:off x="838200" y="365125"/>
            <a:ext cx="10515600" cy="1325563"/>
          </a:xfrm>
        </p:spPr>
        <p:txBody>
          <a:bodyPr/>
          <a:lstStyle>
            <a:lvl1pPr>
              <a:defRPr>
                <a:solidFill>
                  <a:srgbClr val="179AD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A79F75-17A8-DA49-BFBE-8A231940AAC4}"/>
              </a:ext>
            </a:extLst>
          </p:cNvPr>
          <p:cNvSpPr>
            <a:spLocks noGrp="1"/>
          </p:cNvSpPr>
          <p:nvPr>
            <p:ph sz="half" idx="1"/>
          </p:nvPr>
        </p:nvSpPr>
        <p:spPr>
          <a:xfrm>
            <a:off x="838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FA706D-A6D0-FA47-88CB-1A0FEC40F602}"/>
              </a:ext>
            </a:extLst>
          </p:cNvPr>
          <p:cNvSpPr>
            <a:spLocks noGrp="1"/>
          </p:cNvSpPr>
          <p:nvPr>
            <p:ph sz="half" idx="2"/>
          </p:nvPr>
        </p:nvSpPr>
        <p:spPr>
          <a:xfrm>
            <a:off x="6172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0" name="Straight Connector 149">
            <a:extLst>
              <a:ext uri="{FF2B5EF4-FFF2-40B4-BE49-F238E27FC236}">
                <a16:creationId xmlns:a16="http://schemas.microsoft.com/office/drawing/2014/main" id="{24B46963-3CAA-7E46-8E4C-A63175F0D3A3}"/>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1" name="Slide Number Placeholder 8">
            <a:extLst>
              <a:ext uri="{FF2B5EF4-FFF2-40B4-BE49-F238E27FC236}">
                <a16:creationId xmlns:a16="http://schemas.microsoft.com/office/drawing/2014/main" id="{9F130AB5-F5AB-E249-8D20-BF830176BA0E}"/>
              </a:ext>
            </a:extLst>
          </p:cNvPr>
          <p:cNvSpPr>
            <a:spLocks noGrp="1"/>
          </p:cNvSpPr>
          <p:nvPr>
            <p:ph type="sldNum" sz="quarter" idx="4"/>
          </p:nvPr>
        </p:nvSpPr>
        <p:spPr>
          <a:xfrm>
            <a:off x="10614613" y="6292846"/>
            <a:ext cx="739187"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7" name="Picture 6" descr="A white letter o and a black circle&#10;&#10;Description automatically generated">
            <a:extLst>
              <a:ext uri="{FF2B5EF4-FFF2-40B4-BE49-F238E27FC236}">
                <a16:creationId xmlns:a16="http://schemas.microsoft.com/office/drawing/2014/main" id="{AC93AEB0-81FC-C3F0-7FFC-85869B694C35}"/>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1148537302"/>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General Slide">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148" name="Rectangle 147">
            <a:extLst>
              <a:ext uri="{FF2B5EF4-FFF2-40B4-BE49-F238E27FC236}">
                <a16:creationId xmlns:a16="http://schemas.microsoft.com/office/drawing/2014/main" id="{3384B415-4853-A247-A37B-29159E22E2DB}"/>
              </a:ext>
            </a:extLst>
          </p:cNvPr>
          <p:cNvSpPr/>
          <p:nvPr userDrawn="1"/>
        </p:nvSpPr>
        <p:spPr>
          <a:xfrm>
            <a:off x="0" y="6119446"/>
            <a:ext cx="12192000" cy="738554"/>
          </a:xfrm>
          <a:prstGeom prst="rect">
            <a:avLst/>
          </a:prstGeom>
          <a:solidFill>
            <a:srgbClr val="1F60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48C563-FEF0-9F4A-A546-15F2CC57B117}"/>
              </a:ext>
            </a:extLst>
          </p:cNvPr>
          <p:cNvSpPr>
            <a:spLocks noGrp="1"/>
          </p:cNvSpPr>
          <p:nvPr>
            <p:ph type="title"/>
          </p:nvPr>
        </p:nvSpPr>
        <p:spPr>
          <a:xfrm>
            <a:off x="838200" y="365125"/>
            <a:ext cx="10515600" cy="1325563"/>
          </a:xfrm>
        </p:spPr>
        <p:txBody>
          <a:bodyPr/>
          <a:lstStyle>
            <a:lvl1pPr>
              <a:defRPr>
                <a:solidFill>
                  <a:srgbClr val="1F609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A79F75-17A8-DA49-BFBE-8A231940AAC4}"/>
              </a:ext>
            </a:extLst>
          </p:cNvPr>
          <p:cNvSpPr>
            <a:spLocks noGrp="1"/>
          </p:cNvSpPr>
          <p:nvPr>
            <p:ph sz="half" idx="1"/>
          </p:nvPr>
        </p:nvSpPr>
        <p:spPr>
          <a:xfrm>
            <a:off x="838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FA706D-A6D0-FA47-88CB-1A0FEC40F602}"/>
              </a:ext>
            </a:extLst>
          </p:cNvPr>
          <p:cNvSpPr>
            <a:spLocks noGrp="1"/>
          </p:cNvSpPr>
          <p:nvPr>
            <p:ph sz="half" idx="2"/>
          </p:nvPr>
        </p:nvSpPr>
        <p:spPr>
          <a:xfrm>
            <a:off x="6172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0" name="Straight Connector 149">
            <a:extLst>
              <a:ext uri="{FF2B5EF4-FFF2-40B4-BE49-F238E27FC236}">
                <a16:creationId xmlns:a16="http://schemas.microsoft.com/office/drawing/2014/main" id="{24B46963-3CAA-7E46-8E4C-A63175F0D3A3}"/>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1" name="Slide Number Placeholder 8">
            <a:extLst>
              <a:ext uri="{FF2B5EF4-FFF2-40B4-BE49-F238E27FC236}">
                <a16:creationId xmlns:a16="http://schemas.microsoft.com/office/drawing/2014/main" id="{9F130AB5-F5AB-E249-8D20-BF830176BA0E}"/>
              </a:ext>
            </a:extLst>
          </p:cNvPr>
          <p:cNvSpPr>
            <a:spLocks noGrp="1"/>
          </p:cNvSpPr>
          <p:nvPr>
            <p:ph type="sldNum" sz="quarter" idx="4"/>
          </p:nvPr>
        </p:nvSpPr>
        <p:spPr>
          <a:xfrm>
            <a:off x="10660287" y="6292846"/>
            <a:ext cx="693513"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6" name="Picture 5" descr="A white letter o and a black circle&#10;&#10;Description automatically generated">
            <a:extLst>
              <a:ext uri="{FF2B5EF4-FFF2-40B4-BE49-F238E27FC236}">
                <a16:creationId xmlns:a16="http://schemas.microsoft.com/office/drawing/2014/main" id="{CBEB98BA-3675-1013-D595-259E29D4024A}"/>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2032794908"/>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0_General Slide">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148" name="Rectangle 147">
            <a:extLst>
              <a:ext uri="{FF2B5EF4-FFF2-40B4-BE49-F238E27FC236}">
                <a16:creationId xmlns:a16="http://schemas.microsoft.com/office/drawing/2014/main" id="{3384B415-4853-A247-A37B-29159E22E2DB}"/>
              </a:ext>
            </a:extLst>
          </p:cNvPr>
          <p:cNvSpPr/>
          <p:nvPr userDrawn="1"/>
        </p:nvSpPr>
        <p:spPr>
          <a:xfrm>
            <a:off x="0" y="6119446"/>
            <a:ext cx="12192000" cy="738554"/>
          </a:xfrm>
          <a:prstGeom prst="rect">
            <a:avLst/>
          </a:prstGeom>
          <a:solidFill>
            <a:srgbClr val="EF75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48C563-FEF0-9F4A-A546-15F2CC57B117}"/>
              </a:ext>
            </a:extLst>
          </p:cNvPr>
          <p:cNvSpPr>
            <a:spLocks noGrp="1"/>
          </p:cNvSpPr>
          <p:nvPr>
            <p:ph type="title"/>
          </p:nvPr>
        </p:nvSpPr>
        <p:spPr>
          <a:xfrm>
            <a:off x="838200" y="365125"/>
            <a:ext cx="10515600" cy="1325563"/>
          </a:xfrm>
        </p:spPr>
        <p:txBody>
          <a:bodyPr/>
          <a:lstStyle>
            <a:lvl1pPr>
              <a:defRPr>
                <a:solidFill>
                  <a:srgbClr val="EF7544"/>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A79F75-17A8-DA49-BFBE-8A231940AAC4}"/>
              </a:ext>
            </a:extLst>
          </p:cNvPr>
          <p:cNvSpPr>
            <a:spLocks noGrp="1"/>
          </p:cNvSpPr>
          <p:nvPr>
            <p:ph sz="half" idx="1"/>
          </p:nvPr>
        </p:nvSpPr>
        <p:spPr>
          <a:xfrm>
            <a:off x="838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FA706D-A6D0-FA47-88CB-1A0FEC40F602}"/>
              </a:ext>
            </a:extLst>
          </p:cNvPr>
          <p:cNvSpPr>
            <a:spLocks noGrp="1"/>
          </p:cNvSpPr>
          <p:nvPr>
            <p:ph sz="half" idx="2"/>
          </p:nvPr>
        </p:nvSpPr>
        <p:spPr>
          <a:xfrm>
            <a:off x="6172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0" name="Straight Connector 149">
            <a:extLst>
              <a:ext uri="{FF2B5EF4-FFF2-40B4-BE49-F238E27FC236}">
                <a16:creationId xmlns:a16="http://schemas.microsoft.com/office/drawing/2014/main" id="{24B46963-3CAA-7E46-8E4C-A63175F0D3A3}"/>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1" name="Slide Number Placeholder 8">
            <a:extLst>
              <a:ext uri="{FF2B5EF4-FFF2-40B4-BE49-F238E27FC236}">
                <a16:creationId xmlns:a16="http://schemas.microsoft.com/office/drawing/2014/main" id="{9F130AB5-F5AB-E249-8D20-BF830176BA0E}"/>
              </a:ext>
            </a:extLst>
          </p:cNvPr>
          <p:cNvSpPr>
            <a:spLocks noGrp="1"/>
          </p:cNvSpPr>
          <p:nvPr>
            <p:ph type="sldNum" sz="quarter" idx="4"/>
          </p:nvPr>
        </p:nvSpPr>
        <p:spPr>
          <a:xfrm>
            <a:off x="10614613" y="6292846"/>
            <a:ext cx="739187"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6" name="Picture 5" descr="A white letter o and a black circle&#10;&#10;Description automatically generated">
            <a:extLst>
              <a:ext uri="{FF2B5EF4-FFF2-40B4-BE49-F238E27FC236}">
                <a16:creationId xmlns:a16="http://schemas.microsoft.com/office/drawing/2014/main" id="{AF2E9C6D-DD6E-D68B-6DBD-22C56DAEEC9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3430230529"/>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1_General Slide">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148" name="Rectangle 147">
            <a:extLst>
              <a:ext uri="{FF2B5EF4-FFF2-40B4-BE49-F238E27FC236}">
                <a16:creationId xmlns:a16="http://schemas.microsoft.com/office/drawing/2014/main" id="{3384B415-4853-A247-A37B-29159E22E2DB}"/>
              </a:ext>
            </a:extLst>
          </p:cNvPr>
          <p:cNvSpPr/>
          <p:nvPr userDrawn="1"/>
        </p:nvSpPr>
        <p:spPr>
          <a:xfrm>
            <a:off x="0" y="6119446"/>
            <a:ext cx="12192000" cy="738554"/>
          </a:xfrm>
          <a:prstGeom prst="rect">
            <a:avLst/>
          </a:prstGeom>
          <a:solidFill>
            <a:srgbClr val="179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48C563-FEF0-9F4A-A546-15F2CC57B117}"/>
              </a:ext>
            </a:extLst>
          </p:cNvPr>
          <p:cNvSpPr>
            <a:spLocks noGrp="1"/>
          </p:cNvSpPr>
          <p:nvPr>
            <p:ph type="title"/>
          </p:nvPr>
        </p:nvSpPr>
        <p:spPr>
          <a:xfrm>
            <a:off x="838200" y="365125"/>
            <a:ext cx="10515600" cy="1325563"/>
          </a:xfrm>
        </p:spPr>
        <p:txBody>
          <a:bodyPr/>
          <a:lstStyle>
            <a:lvl1pPr>
              <a:defRPr>
                <a:solidFill>
                  <a:srgbClr val="179AD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A79F75-17A8-DA49-BFBE-8A231940AAC4}"/>
              </a:ext>
            </a:extLst>
          </p:cNvPr>
          <p:cNvSpPr>
            <a:spLocks noGrp="1"/>
          </p:cNvSpPr>
          <p:nvPr>
            <p:ph sz="half" idx="1"/>
          </p:nvPr>
        </p:nvSpPr>
        <p:spPr>
          <a:xfrm>
            <a:off x="838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0" name="Straight Connector 149">
            <a:extLst>
              <a:ext uri="{FF2B5EF4-FFF2-40B4-BE49-F238E27FC236}">
                <a16:creationId xmlns:a16="http://schemas.microsoft.com/office/drawing/2014/main" id="{24B46963-3CAA-7E46-8E4C-A63175F0D3A3}"/>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1" name="Slide Number Placeholder 8">
            <a:extLst>
              <a:ext uri="{FF2B5EF4-FFF2-40B4-BE49-F238E27FC236}">
                <a16:creationId xmlns:a16="http://schemas.microsoft.com/office/drawing/2014/main" id="{9F130AB5-F5AB-E249-8D20-BF830176BA0E}"/>
              </a:ext>
            </a:extLst>
          </p:cNvPr>
          <p:cNvSpPr>
            <a:spLocks noGrp="1"/>
          </p:cNvSpPr>
          <p:nvPr>
            <p:ph type="sldNum" sz="quarter" idx="4"/>
          </p:nvPr>
        </p:nvSpPr>
        <p:spPr>
          <a:xfrm>
            <a:off x="10614613" y="6292846"/>
            <a:ext cx="739187"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sp>
        <p:nvSpPr>
          <p:cNvPr id="152" name="Picture Placeholder 8">
            <a:extLst>
              <a:ext uri="{FF2B5EF4-FFF2-40B4-BE49-F238E27FC236}">
                <a16:creationId xmlns:a16="http://schemas.microsoft.com/office/drawing/2014/main" id="{E2BE452B-1FC5-2D46-B2B1-985578A8F799}"/>
              </a:ext>
            </a:extLst>
          </p:cNvPr>
          <p:cNvSpPr>
            <a:spLocks noGrp="1"/>
          </p:cNvSpPr>
          <p:nvPr>
            <p:ph type="pic" sz="quarter" idx="13"/>
          </p:nvPr>
        </p:nvSpPr>
        <p:spPr bwMode="auto">
          <a:xfrm>
            <a:off x="6295292" y="1875811"/>
            <a:ext cx="5058508" cy="3997981"/>
          </a:xfrm>
          <a:custGeom>
            <a:avLst/>
            <a:gdLst>
              <a:gd name="connsiteX0" fmla="*/ 0 w 2044700"/>
              <a:gd name="connsiteY0" fmla="*/ 0 h 5143500"/>
              <a:gd name="connsiteX1" fmla="*/ 2044700 w 2044700"/>
              <a:gd name="connsiteY1" fmla="*/ 0 h 5143500"/>
              <a:gd name="connsiteX2" fmla="*/ 2044700 w 2044700"/>
              <a:gd name="connsiteY2" fmla="*/ 5143500 h 5143500"/>
              <a:gd name="connsiteX3" fmla="*/ 0 w 2044700"/>
              <a:gd name="connsiteY3" fmla="*/ 5143500 h 5143500"/>
              <a:gd name="connsiteX4" fmla="*/ 0 w 2044700"/>
              <a:gd name="connsiteY4" fmla="*/ 0 h 5143500"/>
              <a:gd name="connsiteX0" fmla="*/ 0 w 2044700"/>
              <a:gd name="connsiteY0" fmla="*/ 0 h 5143500"/>
              <a:gd name="connsiteX1" fmla="*/ 2044700 w 2044700"/>
              <a:gd name="connsiteY1" fmla="*/ 0 h 5143500"/>
              <a:gd name="connsiteX2" fmla="*/ 2032000 w 2044700"/>
              <a:gd name="connsiteY2" fmla="*/ 1143000 h 5143500"/>
              <a:gd name="connsiteX3" fmla="*/ 2044700 w 2044700"/>
              <a:gd name="connsiteY3" fmla="*/ 5143500 h 5143500"/>
              <a:gd name="connsiteX4" fmla="*/ 0 w 2044700"/>
              <a:gd name="connsiteY4" fmla="*/ 5143500 h 5143500"/>
              <a:gd name="connsiteX5" fmla="*/ 0 w 2044700"/>
              <a:gd name="connsiteY5" fmla="*/ 0 h 5143500"/>
              <a:gd name="connsiteX0" fmla="*/ 0 w 3479809"/>
              <a:gd name="connsiteY0" fmla="*/ 12700 h 5156200"/>
              <a:gd name="connsiteX1" fmla="*/ 2044700 w 3479809"/>
              <a:gd name="connsiteY1" fmla="*/ 12700 h 5156200"/>
              <a:gd name="connsiteX2" fmla="*/ 3479800 w 3479809"/>
              <a:gd name="connsiteY2" fmla="*/ 0 h 5156200"/>
              <a:gd name="connsiteX3" fmla="*/ 2044700 w 3479809"/>
              <a:gd name="connsiteY3" fmla="*/ 5156200 h 5156200"/>
              <a:gd name="connsiteX4" fmla="*/ 0 w 3479809"/>
              <a:gd name="connsiteY4" fmla="*/ 5156200 h 5156200"/>
              <a:gd name="connsiteX5" fmla="*/ 0 w 3479809"/>
              <a:gd name="connsiteY5" fmla="*/ 12700 h 5156200"/>
              <a:gd name="connsiteX0" fmla="*/ 0 w 3484485"/>
              <a:gd name="connsiteY0" fmla="*/ 12700 h 5156200"/>
              <a:gd name="connsiteX1" fmla="*/ 2044700 w 3484485"/>
              <a:gd name="connsiteY1" fmla="*/ 12700 h 5156200"/>
              <a:gd name="connsiteX2" fmla="*/ 3479800 w 3484485"/>
              <a:gd name="connsiteY2" fmla="*/ 0 h 5156200"/>
              <a:gd name="connsiteX3" fmla="*/ 2489200 w 3484485"/>
              <a:gd name="connsiteY3" fmla="*/ 3251200 h 5156200"/>
              <a:gd name="connsiteX4" fmla="*/ 2044700 w 3484485"/>
              <a:gd name="connsiteY4" fmla="*/ 5156200 h 5156200"/>
              <a:gd name="connsiteX5" fmla="*/ 0 w 3484485"/>
              <a:gd name="connsiteY5" fmla="*/ 5156200 h 5156200"/>
              <a:gd name="connsiteX6" fmla="*/ 0 w 3484485"/>
              <a:gd name="connsiteY6" fmla="*/ 12700 h 5156200"/>
              <a:gd name="connsiteX0" fmla="*/ 0 w 3519784"/>
              <a:gd name="connsiteY0" fmla="*/ 12700 h 5156200"/>
              <a:gd name="connsiteX1" fmla="*/ 2044700 w 3519784"/>
              <a:gd name="connsiteY1" fmla="*/ 12700 h 5156200"/>
              <a:gd name="connsiteX2" fmla="*/ 3479800 w 3519784"/>
              <a:gd name="connsiteY2" fmla="*/ 0 h 5156200"/>
              <a:gd name="connsiteX3" fmla="*/ 3302000 w 3519784"/>
              <a:gd name="connsiteY3" fmla="*/ 3860800 h 5156200"/>
              <a:gd name="connsiteX4" fmla="*/ 2044700 w 3519784"/>
              <a:gd name="connsiteY4" fmla="*/ 5156200 h 5156200"/>
              <a:gd name="connsiteX5" fmla="*/ 0 w 3519784"/>
              <a:gd name="connsiteY5" fmla="*/ 5156200 h 5156200"/>
              <a:gd name="connsiteX6" fmla="*/ 0 w 3519784"/>
              <a:gd name="connsiteY6" fmla="*/ 12700 h 5156200"/>
              <a:gd name="connsiteX0" fmla="*/ 0 w 3493347"/>
              <a:gd name="connsiteY0" fmla="*/ 12700 h 5156200"/>
              <a:gd name="connsiteX1" fmla="*/ 2044700 w 3493347"/>
              <a:gd name="connsiteY1" fmla="*/ 12700 h 5156200"/>
              <a:gd name="connsiteX2" fmla="*/ 3479800 w 3493347"/>
              <a:gd name="connsiteY2" fmla="*/ 0 h 5156200"/>
              <a:gd name="connsiteX3" fmla="*/ 3302000 w 3493347"/>
              <a:gd name="connsiteY3" fmla="*/ 3860800 h 5156200"/>
              <a:gd name="connsiteX4" fmla="*/ 2044700 w 3493347"/>
              <a:gd name="connsiteY4" fmla="*/ 5156200 h 5156200"/>
              <a:gd name="connsiteX5" fmla="*/ 0 w 3493347"/>
              <a:gd name="connsiteY5" fmla="*/ 5156200 h 5156200"/>
              <a:gd name="connsiteX6" fmla="*/ 0 w 3493347"/>
              <a:gd name="connsiteY6" fmla="*/ 12700 h 5156200"/>
              <a:gd name="connsiteX0" fmla="*/ 0 w 3479800"/>
              <a:gd name="connsiteY0" fmla="*/ 12770 h 5156270"/>
              <a:gd name="connsiteX1" fmla="*/ 2044700 w 3479800"/>
              <a:gd name="connsiteY1" fmla="*/ 12770 h 5156270"/>
              <a:gd name="connsiteX2" fmla="*/ 3479800 w 3479800"/>
              <a:gd name="connsiteY2" fmla="*/ 70 h 5156270"/>
              <a:gd name="connsiteX3" fmla="*/ 3302000 w 3479800"/>
              <a:gd name="connsiteY3" fmla="*/ 3860870 h 5156270"/>
              <a:gd name="connsiteX4" fmla="*/ 2044700 w 3479800"/>
              <a:gd name="connsiteY4" fmla="*/ 5156270 h 5156270"/>
              <a:gd name="connsiteX5" fmla="*/ 0 w 3479800"/>
              <a:gd name="connsiteY5" fmla="*/ 5156270 h 5156270"/>
              <a:gd name="connsiteX6" fmla="*/ 0 w 3479800"/>
              <a:gd name="connsiteY6" fmla="*/ 12770 h 5156270"/>
              <a:gd name="connsiteX0" fmla="*/ 0 w 3479800"/>
              <a:gd name="connsiteY0" fmla="*/ 12770 h 5156270"/>
              <a:gd name="connsiteX1" fmla="*/ 2044700 w 3479800"/>
              <a:gd name="connsiteY1" fmla="*/ 12770 h 5156270"/>
              <a:gd name="connsiteX2" fmla="*/ 3479800 w 3479800"/>
              <a:gd name="connsiteY2" fmla="*/ 70 h 5156270"/>
              <a:gd name="connsiteX3" fmla="*/ 3302000 w 3479800"/>
              <a:gd name="connsiteY3" fmla="*/ 3860870 h 5156270"/>
              <a:gd name="connsiteX4" fmla="*/ 2044700 w 3479800"/>
              <a:gd name="connsiteY4" fmla="*/ 5156270 h 5156270"/>
              <a:gd name="connsiteX5" fmla="*/ 0 w 3479800"/>
              <a:gd name="connsiteY5" fmla="*/ 5156270 h 5156270"/>
              <a:gd name="connsiteX6" fmla="*/ 0 w 3479800"/>
              <a:gd name="connsiteY6" fmla="*/ 12770 h 5156270"/>
              <a:gd name="connsiteX0" fmla="*/ 1556 w 3481356"/>
              <a:gd name="connsiteY0" fmla="*/ 12770 h 5156270"/>
              <a:gd name="connsiteX1" fmla="*/ 2046256 w 3481356"/>
              <a:gd name="connsiteY1" fmla="*/ 12770 h 5156270"/>
              <a:gd name="connsiteX2" fmla="*/ 3481356 w 3481356"/>
              <a:gd name="connsiteY2" fmla="*/ 70 h 5156270"/>
              <a:gd name="connsiteX3" fmla="*/ 3303556 w 3481356"/>
              <a:gd name="connsiteY3" fmla="*/ 3860870 h 5156270"/>
              <a:gd name="connsiteX4" fmla="*/ 2046256 w 3481356"/>
              <a:gd name="connsiteY4" fmla="*/ 5156270 h 5156270"/>
              <a:gd name="connsiteX5" fmla="*/ 1556 w 3481356"/>
              <a:gd name="connsiteY5" fmla="*/ 5156270 h 5156270"/>
              <a:gd name="connsiteX6" fmla="*/ 1556 w 3481356"/>
              <a:gd name="connsiteY6" fmla="*/ 12770 h 5156270"/>
              <a:gd name="connsiteX0" fmla="*/ 25400 w 3479800"/>
              <a:gd name="connsiteY0" fmla="*/ 38170 h 5156270"/>
              <a:gd name="connsiteX1" fmla="*/ 2044700 w 3479800"/>
              <a:gd name="connsiteY1" fmla="*/ 12770 h 5156270"/>
              <a:gd name="connsiteX2" fmla="*/ 3479800 w 3479800"/>
              <a:gd name="connsiteY2" fmla="*/ 70 h 5156270"/>
              <a:gd name="connsiteX3" fmla="*/ 3302000 w 3479800"/>
              <a:gd name="connsiteY3" fmla="*/ 3860870 h 5156270"/>
              <a:gd name="connsiteX4" fmla="*/ 2044700 w 3479800"/>
              <a:gd name="connsiteY4" fmla="*/ 5156270 h 5156270"/>
              <a:gd name="connsiteX5" fmla="*/ 0 w 3479800"/>
              <a:gd name="connsiteY5" fmla="*/ 5156270 h 5156270"/>
              <a:gd name="connsiteX6" fmla="*/ 25400 w 3479800"/>
              <a:gd name="connsiteY6" fmla="*/ 38170 h 5156270"/>
              <a:gd name="connsiteX0" fmla="*/ 25400 w 3302000"/>
              <a:gd name="connsiteY0" fmla="*/ 25400 h 5143500"/>
              <a:gd name="connsiteX1" fmla="*/ 2044700 w 3302000"/>
              <a:gd name="connsiteY1" fmla="*/ 0 h 5143500"/>
              <a:gd name="connsiteX2" fmla="*/ 2590800 w 3302000"/>
              <a:gd name="connsiteY2" fmla="*/ 1460500 h 5143500"/>
              <a:gd name="connsiteX3" fmla="*/ 3302000 w 3302000"/>
              <a:gd name="connsiteY3" fmla="*/ 3848100 h 5143500"/>
              <a:gd name="connsiteX4" fmla="*/ 2044700 w 3302000"/>
              <a:gd name="connsiteY4" fmla="*/ 5143500 h 5143500"/>
              <a:gd name="connsiteX5" fmla="*/ 0 w 3302000"/>
              <a:gd name="connsiteY5" fmla="*/ 5143500 h 5143500"/>
              <a:gd name="connsiteX6" fmla="*/ 25400 w 3302000"/>
              <a:gd name="connsiteY6" fmla="*/ 25400 h 5143500"/>
              <a:gd name="connsiteX0" fmla="*/ 25400 w 3302000"/>
              <a:gd name="connsiteY0" fmla="*/ 137 h 5118237"/>
              <a:gd name="connsiteX1" fmla="*/ 1828800 w 3302000"/>
              <a:gd name="connsiteY1" fmla="*/ 863737 h 5118237"/>
              <a:gd name="connsiteX2" fmla="*/ 2590800 w 3302000"/>
              <a:gd name="connsiteY2" fmla="*/ 1435237 h 5118237"/>
              <a:gd name="connsiteX3" fmla="*/ 3302000 w 3302000"/>
              <a:gd name="connsiteY3" fmla="*/ 3822837 h 5118237"/>
              <a:gd name="connsiteX4" fmla="*/ 2044700 w 3302000"/>
              <a:gd name="connsiteY4" fmla="*/ 5118237 h 5118237"/>
              <a:gd name="connsiteX5" fmla="*/ 0 w 3302000"/>
              <a:gd name="connsiteY5" fmla="*/ 5118237 h 5118237"/>
              <a:gd name="connsiteX6" fmla="*/ 25400 w 3302000"/>
              <a:gd name="connsiteY6" fmla="*/ 137 h 5118237"/>
              <a:gd name="connsiteX0" fmla="*/ 25400 w 3467100"/>
              <a:gd name="connsiteY0" fmla="*/ 12700 h 5130800"/>
              <a:gd name="connsiteX1" fmla="*/ 3467100 w 3467100"/>
              <a:gd name="connsiteY1" fmla="*/ 0 h 5130800"/>
              <a:gd name="connsiteX2" fmla="*/ 2590800 w 3467100"/>
              <a:gd name="connsiteY2" fmla="*/ 1447800 h 5130800"/>
              <a:gd name="connsiteX3" fmla="*/ 3302000 w 3467100"/>
              <a:gd name="connsiteY3" fmla="*/ 3835400 h 5130800"/>
              <a:gd name="connsiteX4" fmla="*/ 2044700 w 3467100"/>
              <a:gd name="connsiteY4" fmla="*/ 5130800 h 5130800"/>
              <a:gd name="connsiteX5" fmla="*/ 0 w 3467100"/>
              <a:gd name="connsiteY5" fmla="*/ 5130800 h 5130800"/>
              <a:gd name="connsiteX6" fmla="*/ 25400 w 3467100"/>
              <a:gd name="connsiteY6" fmla="*/ 12700 h 5130800"/>
              <a:gd name="connsiteX0" fmla="*/ 25400 w 3467100"/>
              <a:gd name="connsiteY0" fmla="*/ 12700 h 5130800"/>
              <a:gd name="connsiteX1" fmla="*/ 3467100 w 3467100"/>
              <a:gd name="connsiteY1" fmla="*/ 0 h 5130800"/>
              <a:gd name="connsiteX2" fmla="*/ 3302000 w 3467100"/>
              <a:gd name="connsiteY2" fmla="*/ 3835400 h 5130800"/>
              <a:gd name="connsiteX3" fmla="*/ 2044700 w 3467100"/>
              <a:gd name="connsiteY3" fmla="*/ 5130800 h 5130800"/>
              <a:gd name="connsiteX4" fmla="*/ 0 w 3467100"/>
              <a:gd name="connsiteY4" fmla="*/ 5130800 h 5130800"/>
              <a:gd name="connsiteX5" fmla="*/ 25400 w 3467100"/>
              <a:gd name="connsiteY5" fmla="*/ 12700 h 5130800"/>
              <a:gd name="connsiteX0" fmla="*/ 25400 w 3467100"/>
              <a:gd name="connsiteY0" fmla="*/ 5645 h 5123745"/>
              <a:gd name="connsiteX1" fmla="*/ 3467100 w 3467100"/>
              <a:gd name="connsiteY1" fmla="*/ 5645 h 5123745"/>
              <a:gd name="connsiteX2" fmla="*/ 3302000 w 3467100"/>
              <a:gd name="connsiteY2" fmla="*/ 3828345 h 5123745"/>
              <a:gd name="connsiteX3" fmla="*/ 2044700 w 3467100"/>
              <a:gd name="connsiteY3" fmla="*/ 5123745 h 5123745"/>
              <a:gd name="connsiteX4" fmla="*/ 0 w 3467100"/>
              <a:gd name="connsiteY4" fmla="*/ 5123745 h 5123745"/>
              <a:gd name="connsiteX5" fmla="*/ 25400 w 3467100"/>
              <a:gd name="connsiteY5" fmla="*/ 5645 h 5123745"/>
              <a:gd name="connsiteX0" fmla="*/ 25400 w 3467100"/>
              <a:gd name="connsiteY0" fmla="*/ 5645 h 5123745"/>
              <a:gd name="connsiteX1" fmla="*/ 3467100 w 3467100"/>
              <a:gd name="connsiteY1" fmla="*/ 5645 h 5123745"/>
              <a:gd name="connsiteX2" fmla="*/ 3302000 w 3467100"/>
              <a:gd name="connsiteY2" fmla="*/ 3828345 h 5123745"/>
              <a:gd name="connsiteX3" fmla="*/ 2044700 w 3467100"/>
              <a:gd name="connsiteY3" fmla="*/ 5123745 h 5123745"/>
              <a:gd name="connsiteX4" fmla="*/ 0 w 3467100"/>
              <a:gd name="connsiteY4" fmla="*/ 5123745 h 5123745"/>
              <a:gd name="connsiteX5" fmla="*/ 25400 w 3467100"/>
              <a:gd name="connsiteY5" fmla="*/ 5645 h 5123745"/>
              <a:gd name="connsiteX0" fmla="*/ 25400 w 3467100"/>
              <a:gd name="connsiteY0" fmla="*/ 5645 h 5123745"/>
              <a:gd name="connsiteX1" fmla="*/ 3467100 w 3467100"/>
              <a:gd name="connsiteY1" fmla="*/ 5645 h 5123745"/>
              <a:gd name="connsiteX2" fmla="*/ 3302000 w 3467100"/>
              <a:gd name="connsiteY2" fmla="*/ 3828345 h 5123745"/>
              <a:gd name="connsiteX3" fmla="*/ 2044700 w 3467100"/>
              <a:gd name="connsiteY3" fmla="*/ 5123745 h 5123745"/>
              <a:gd name="connsiteX4" fmla="*/ 0 w 3467100"/>
              <a:gd name="connsiteY4" fmla="*/ 5123745 h 5123745"/>
              <a:gd name="connsiteX5" fmla="*/ 25400 w 3467100"/>
              <a:gd name="connsiteY5" fmla="*/ 5645 h 5123745"/>
              <a:gd name="connsiteX0" fmla="*/ 25400 w 3467100"/>
              <a:gd name="connsiteY0" fmla="*/ 5645 h 5123745"/>
              <a:gd name="connsiteX1" fmla="*/ 3467100 w 3467100"/>
              <a:gd name="connsiteY1" fmla="*/ 5645 h 5123745"/>
              <a:gd name="connsiteX2" fmla="*/ 3302000 w 3467100"/>
              <a:gd name="connsiteY2" fmla="*/ 3828345 h 5123745"/>
              <a:gd name="connsiteX3" fmla="*/ 2044700 w 3467100"/>
              <a:gd name="connsiteY3" fmla="*/ 5123745 h 5123745"/>
              <a:gd name="connsiteX4" fmla="*/ 0 w 3467100"/>
              <a:gd name="connsiteY4" fmla="*/ 5123745 h 5123745"/>
              <a:gd name="connsiteX5" fmla="*/ 12700 w 3467100"/>
              <a:gd name="connsiteY5" fmla="*/ 1135945 h 5123745"/>
              <a:gd name="connsiteX6" fmla="*/ 25400 w 3467100"/>
              <a:gd name="connsiteY6" fmla="*/ 5645 h 5123745"/>
              <a:gd name="connsiteX0" fmla="*/ 1485909 w 4927609"/>
              <a:gd name="connsiteY0" fmla="*/ 5645 h 5123745"/>
              <a:gd name="connsiteX1" fmla="*/ 4927609 w 4927609"/>
              <a:gd name="connsiteY1" fmla="*/ 5645 h 5123745"/>
              <a:gd name="connsiteX2" fmla="*/ 4762509 w 4927609"/>
              <a:gd name="connsiteY2" fmla="*/ 3828345 h 5123745"/>
              <a:gd name="connsiteX3" fmla="*/ 3505209 w 4927609"/>
              <a:gd name="connsiteY3" fmla="*/ 5123745 h 5123745"/>
              <a:gd name="connsiteX4" fmla="*/ 1460509 w 4927609"/>
              <a:gd name="connsiteY4" fmla="*/ 5123745 h 5123745"/>
              <a:gd name="connsiteX5" fmla="*/ 9 w 4927609"/>
              <a:gd name="connsiteY5" fmla="*/ 602545 h 5123745"/>
              <a:gd name="connsiteX6" fmla="*/ 1485909 w 4927609"/>
              <a:gd name="connsiteY6" fmla="*/ 5645 h 5123745"/>
              <a:gd name="connsiteX0" fmla="*/ 1512775 w 4954475"/>
              <a:gd name="connsiteY0" fmla="*/ 5645 h 5123745"/>
              <a:gd name="connsiteX1" fmla="*/ 4954475 w 4954475"/>
              <a:gd name="connsiteY1" fmla="*/ 5645 h 5123745"/>
              <a:gd name="connsiteX2" fmla="*/ 4789375 w 4954475"/>
              <a:gd name="connsiteY2" fmla="*/ 3828345 h 5123745"/>
              <a:gd name="connsiteX3" fmla="*/ 3532075 w 4954475"/>
              <a:gd name="connsiteY3" fmla="*/ 5123745 h 5123745"/>
              <a:gd name="connsiteX4" fmla="*/ 1487375 w 4954475"/>
              <a:gd name="connsiteY4" fmla="*/ 5123745 h 5123745"/>
              <a:gd name="connsiteX5" fmla="*/ 623776 w 4954475"/>
              <a:gd name="connsiteY5" fmla="*/ 2532945 h 5123745"/>
              <a:gd name="connsiteX6" fmla="*/ 26875 w 4954475"/>
              <a:gd name="connsiteY6" fmla="*/ 602545 h 5123745"/>
              <a:gd name="connsiteX7" fmla="*/ 1512775 w 4954475"/>
              <a:gd name="connsiteY7" fmla="*/ 5645 h 5123745"/>
              <a:gd name="connsiteX0" fmla="*/ 2062882 w 5504582"/>
              <a:gd name="connsiteY0" fmla="*/ 5645 h 5123745"/>
              <a:gd name="connsiteX1" fmla="*/ 5504582 w 5504582"/>
              <a:gd name="connsiteY1" fmla="*/ 5645 h 5123745"/>
              <a:gd name="connsiteX2" fmla="*/ 5339482 w 5504582"/>
              <a:gd name="connsiteY2" fmla="*/ 3828345 h 5123745"/>
              <a:gd name="connsiteX3" fmla="*/ 4082182 w 5504582"/>
              <a:gd name="connsiteY3" fmla="*/ 5123745 h 5123745"/>
              <a:gd name="connsiteX4" fmla="*/ 2037482 w 5504582"/>
              <a:gd name="connsiteY4" fmla="*/ 5123745 h 5123745"/>
              <a:gd name="connsiteX5" fmla="*/ 56283 w 5504582"/>
              <a:gd name="connsiteY5" fmla="*/ 1796345 h 5123745"/>
              <a:gd name="connsiteX6" fmla="*/ 576982 w 5504582"/>
              <a:gd name="connsiteY6" fmla="*/ 602545 h 5123745"/>
              <a:gd name="connsiteX7" fmla="*/ 2062882 w 5504582"/>
              <a:gd name="connsiteY7" fmla="*/ 5645 h 5123745"/>
              <a:gd name="connsiteX0" fmla="*/ 2072521 w 5514221"/>
              <a:gd name="connsiteY0" fmla="*/ 5645 h 5123745"/>
              <a:gd name="connsiteX1" fmla="*/ 5514221 w 5514221"/>
              <a:gd name="connsiteY1" fmla="*/ 5645 h 5123745"/>
              <a:gd name="connsiteX2" fmla="*/ 5349121 w 5514221"/>
              <a:gd name="connsiteY2" fmla="*/ 3828345 h 5123745"/>
              <a:gd name="connsiteX3" fmla="*/ 4091821 w 5514221"/>
              <a:gd name="connsiteY3" fmla="*/ 5123745 h 5123745"/>
              <a:gd name="connsiteX4" fmla="*/ 2047121 w 5514221"/>
              <a:gd name="connsiteY4" fmla="*/ 5123745 h 5123745"/>
              <a:gd name="connsiteX5" fmla="*/ 65922 w 5514221"/>
              <a:gd name="connsiteY5" fmla="*/ 1796345 h 5123745"/>
              <a:gd name="connsiteX6" fmla="*/ 586621 w 5514221"/>
              <a:gd name="connsiteY6" fmla="*/ 602545 h 5123745"/>
              <a:gd name="connsiteX7" fmla="*/ 2072521 w 5514221"/>
              <a:gd name="connsiteY7" fmla="*/ 5645 h 5123745"/>
              <a:gd name="connsiteX0" fmla="*/ 2072521 w 5514221"/>
              <a:gd name="connsiteY0" fmla="*/ 5645 h 5123745"/>
              <a:gd name="connsiteX1" fmla="*/ 5514221 w 5514221"/>
              <a:gd name="connsiteY1" fmla="*/ 5645 h 5123745"/>
              <a:gd name="connsiteX2" fmla="*/ 5349121 w 5514221"/>
              <a:gd name="connsiteY2" fmla="*/ 3828345 h 5123745"/>
              <a:gd name="connsiteX3" fmla="*/ 4091821 w 5514221"/>
              <a:gd name="connsiteY3" fmla="*/ 5123745 h 5123745"/>
              <a:gd name="connsiteX4" fmla="*/ 2047121 w 5514221"/>
              <a:gd name="connsiteY4" fmla="*/ 5123745 h 5123745"/>
              <a:gd name="connsiteX5" fmla="*/ 65922 w 5514221"/>
              <a:gd name="connsiteY5" fmla="*/ 1796345 h 5123745"/>
              <a:gd name="connsiteX6" fmla="*/ 586621 w 5514221"/>
              <a:gd name="connsiteY6" fmla="*/ 602545 h 5123745"/>
              <a:gd name="connsiteX7" fmla="*/ 2072521 w 5514221"/>
              <a:gd name="connsiteY7" fmla="*/ 5645 h 5123745"/>
              <a:gd name="connsiteX0" fmla="*/ 2072521 w 5514221"/>
              <a:gd name="connsiteY0" fmla="*/ 5645 h 5149145"/>
              <a:gd name="connsiteX1" fmla="*/ 5514221 w 5514221"/>
              <a:gd name="connsiteY1" fmla="*/ 5645 h 5149145"/>
              <a:gd name="connsiteX2" fmla="*/ 5349121 w 5514221"/>
              <a:gd name="connsiteY2" fmla="*/ 3828345 h 5149145"/>
              <a:gd name="connsiteX3" fmla="*/ 4091821 w 5514221"/>
              <a:gd name="connsiteY3" fmla="*/ 5123745 h 5149145"/>
              <a:gd name="connsiteX4" fmla="*/ 1869321 w 5514221"/>
              <a:gd name="connsiteY4" fmla="*/ 5149145 h 5149145"/>
              <a:gd name="connsiteX5" fmla="*/ 65922 w 5514221"/>
              <a:gd name="connsiteY5" fmla="*/ 1796345 h 5149145"/>
              <a:gd name="connsiteX6" fmla="*/ 586621 w 5514221"/>
              <a:gd name="connsiteY6" fmla="*/ 602545 h 5149145"/>
              <a:gd name="connsiteX7" fmla="*/ 2072521 w 5514221"/>
              <a:gd name="connsiteY7" fmla="*/ 5645 h 5149145"/>
              <a:gd name="connsiteX0" fmla="*/ 2072521 w 5514221"/>
              <a:gd name="connsiteY0" fmla="*/ 5645 h 5149145"/>
              <a:gd name="connsiteX1" fmla="*/ 5514221 w 5514221"/>
              <a:gd name="connsiteY1" fmla="*/ 5645 h 5149145"/>
              <a:gd name="connsiteX2" fmla="*/ 5349121 w 5514221"/>
              <a:gd name="connsiteY2" fmla="*/ 3828345 h 5149145"/>
              <a:gd name="connsiteX3" fmla="*/ 4091821 w 5514221"/>
              <a:gd name="connsiteY3" fmla="*/ 5123745 h 5149145"/>
              <a:gd name="connsiteX4" fmla="*/ 1869321 w 5514221"/>
              <a:gd name="connsiteY4" fmla="*/ 5149145 h 5149145"/>
              <a:gd name="connsiteX5" fmla="*/ 65922 w 5514221"/>
              <a:gd name="connsiteY5" fmla="*/ 1796345 h 5149145"/>
              <a:gd name="connsiteX6" fmla="*/ 586621 w 5514221"/>
              <a:gd name="connsiteY6" fmla="*/ 602545 h 5149145"/>
              <a:gd name="connsiteX7" fmla="*/ 2072521 w 5514221"/>
              <a:gd name="connsiteY7" fmla="*/ 5645 h 514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4221" h="5149145">
                <a:moveTo>
                  <a:pt x="2072521" y="5645"/>
                </a:moveTo>
                <a:cubicBezTo>
                  <a:pt x="2017488" y="-7055"/>
                  <a:pt x="4832654" y="5645"/>
                  <a:pt x="5514221" y="5645"/>
                </a:cubicBezTo>
                <a:lnTo>
                  <a:pt x="5349121" y="3828345"/>
                </a:lnTo>
                <a:cubicBezTo>
                  <a:pt x="5300438" y="5030612"/>
                  <a:pt x="4468588" y="5098345"/>
                  <a:pt x="4091821" y="5123745"/>
                </a:cubicBezTo>
                <a:lnTo>
                  <a:pt x="1869321" y="5149145"/>
                </a:lnTo>
                <a:cubicBezTo>
                  <a:pt x="1854505" y="5111045"/>
                  <a:pt x="131539" y="1902178"/>
                  <a:pt x="65922" y="1796345"/>
                </a:cubicBezTo>
                <a:cubicBezTo>
                  <a:pt x="-177495" y="1042812"/>
                  <a:pt x="311454" y="769762"/>
                  <a:pt x="586621" y="602545"/>
                </a:cubicBezTo>
                <a:lnTo>
                  <a:pt x="2072521" y="5645"/>
                </a:lnTo>
                <a:close/>
              </a:path>
            </a:pathLst>
          </a:custGeom>
          <a:pattFill prst="pct50">
            <a:fgClr>
              <a:schemeClr val="bg1">
                <a:lumMod val="85000"/>
              </a:schemeClr>
            </a:fgClr>
            <a:bgClr>
              <a:schemeClr val="bg1"/>
            </a:bgClr>
          </a:pattFill>
          <a:ln>
            <a:noFill/>
          </a:ln>
        </p:spPr>
        <p:txBody>
          <a:bodyPr/>
          <a:lstStyle>
            <a:lvl1pPr marL="0" indent="0" algn="r">
              <a:buNone/>
              <a:defRPr sz="1600"/>
            </a:lvl1pPr>
          </a:lstStyle>
          <a:p>
            <a:pPr lvl="0"/>
            <a:r>
              <a:rPr lang="en-US" noProof="0"/>
              <a:t>Click icon to add picture</a:t>
            </a:r>
          </a:p>
        </p:txBody>
      </p:sp>
      <p:pic>
        <p:nvPicPr>
          <p:cNvPr id="5" name="Picture 4" descr="A white letter o and a black circle&#10;&#10;Description automatically generated">
            <a:extLst>
              <a:ext uri="{FF2B5EF4-FFF2-40B4-BE49-F238E27FC236}">
                <a16:creationId xmlns:a16="http://schemas.microsoft.com/office/drawing/2014/main" id="{724BCFA5-783A-A044-74DB-D7305C74BBD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89423353"/>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2_General Slide">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148" name="Rectangle 147">
            <a:extLst>
              <a:ext uri="{FF2B5EF4-FFF2-40B4-BE49-F238E27FC236}">
                <a16:creationId xmlns:a16="http://schemas.microsoft.com/office/drawing/2014/main" id="{3384B415-4853-A247-A37B-29159E22E2DB}"/>
              </a:ext>
            </a:extLst>
          </p:cNvPr>
          <p:cNvSpPr/>
          <p:nvPr userDrawn="1"/>
        </p:nvSpPr>
        <p:spPr>
          <a:xfrm>
            <a:off x="0" y="6119446"/>
            <a:ext cx="12192000" cy="738554"/>
          </a:xfrm>
          <a:prstGeom prst="rect">
            <a:avLst/>
          </a:prstGeom>
          <a:solidFill>
            <a:srgbClr val="179A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F48C563-FEF0-9F4A-A546-15F2CC57B117}"/>
              </a:ext>
            </a:extLst>
          </p:cNvPr>
          <p:cNvSpPr>
            <a:spLocks noGrp="1"/>
          </p:cNvSpPr>
          <p:nvPr>
            <p:ph type="title"/>
          </p:nvPr>
        </p:nvSpPr>
        <p:spPr>
          <a:xfrm>
            <a:off x="838200" y="365125"/>
            <a:ext cx="10515600" cy="1325563"/>
          </a:xfrm>
        </p:spPr>
        <p:txBody>
          <a:bodyPr/>
          <a:lstStyle>
            <a:lvl1pPr>
              <a:defRPr>
                <a:solidFill>
                  <a:srgbClr val="179ADC"/>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A79F75-17A8-DA49-BFBE-8A231940AAC4}"/>
              </a:ext>
            </a:extLst>
          </p:cNvPr>
          <p:cNvSpPr>
            <a:spLocks noGrp="1"/>
          </p:cNvSpPr>
          <p:nvPr>
            <p:ph sz="half" idx="1"/>
          </p:nvPr>
        </p:nvSpPr>
        <p:spPr>
          <a:xfrm>
            <a:off x="6172200" y="1825625"/>
            <a:ext cx="5181600" cy="41074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50" name="Straight Connector 149">
            <a:extLst>
              <a:ext uri="{FF2B5EF4-FFF2-40B4-BE49-F238E27FC236}">
                <a16:creationId xmlns:a16="http://schemas.microsoft.com/office/drawing/2014/main" id="{24B46963-3CAA-7E46-8E4C-A63175F0D3A3}"/>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1" name="Slide Number Placeholder 8">
            <a:extLst>
              <a:ext uri="{FF2B5EF4-FFF2-40B4-BE49-F238E27FC236}">
                <a16:creationId xmlns:a16="http://schemas.microsoft.com/office/drawing/2014/main" id="{9F130AB5-F5AB-E249-8D20-BF830176BA0E}"/>
              </a:ext>
            </a:extLst>
          </p:cNvPr>
          <p:cNvSpPr>
            <a:spLocks noGrp="1"/>
          </p:cNvSpPr>
          <p:nvPr>
            <p:ph type="sldNum" sz="quarter" idx="4"/>
          </p:nvPr>
        </p:nvSpPr>
        <p:spPr>
          <a:xfrm>
            <a:off x="10614613" y="6292846"/>
            <a:ext cx="739187"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sp>
        <p:nvSpPr>
          <p:cNvPr id="153" name="Picture Placeholder 3">
            <a:extLst>
              <a:ext uri="{FF2B5EF4-FFF2-40B4-BE49-F238E27FC236}">
                <a16:creationId xmlns:a16="http://schemas.microsoft.com/office/drawing/2014/main" id="{2A6F3279-487C-0847-9E00-A6531DE440AF}"/>
              </a:ext>
            </a:extLst>
          </p:cNvPr>
          <p:cNvSpPr>
            <a:spLocks noGrp="1"/>
          </p:cNvSpPr>
          <p:nvPr>
            <p:ph type="pic" sz="quarter" idx="14"/>
          </p:nvPr>
        </p:nvSpPr>
        <p:spPr bwMode="auto">
          <a:xfrm>
            <a:off x="838201" y="2011947"/>
            <a:ext cx="5181600" cy="3921177"/>
          </a:xfrm>
          <a:custGeom>
            <a:avLst/>
            <a:gdLst>
              <a:gd name="connsiteX0" fmla="*/ 2325805 w 4572000"/>
              <a:gd name="connsiteY0" fmla="*/ 17 h 5149145"/>
              <a:gd name="connsiteX1" fmla="*/ 2853613 w 4572000"/>
              <a:gd name="connsiteY1" fmla="*/ 5645 h 5149145"/>
              <a:gd name="connsiteX2" fmla="*/ 4085616 w 4572000"/>
              <a:gd name="connsiteY2" fmla="*/ 602545 h 5149145"/>
              <a:gd name="connsiteX3" fmla="*/ 4517342 w 4572000"/>
              <a:gd name="connsiteY3" fmla="*/ 1796345 h 5149145"/>
              <a:gd name="connsiteX4" fmla="*/ 3022092 w 4572000"/>
              <a:gd name="connsiteY4" fmla="*/ 5149145 h 5149145"/>
              <a:gd name="connsiteX5" fmla="*/ 1179353 w 4572000"/>
              <a:gd name="connsiteY5" fmla="*/ 5123745 h 5149145"/>
              <a:gd name="connsiteX6" fmla="*/ 136889 w 4572000"/>
              <a:gd name="connsiteY6" fmla="*/ 3828345 h 5149145"/>
              <a:gd name="connsiteX7" fmla="*/ 0 w 4572000"/>
              <a:gd name="connsiteY7" fmla="*/ 5645 h 5149145"/>
              <a:gd name="connsiteX8" fmla="*/ 2325805 w 4572000"/>
              <a:gd name="connsiteY8" fmla="*/ 17 h 514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0" h="5149145">
                <a:moveTo>
                  <a:pt x="2325805" y="17"/>
                </a:moveTo>
                <a:cubicBezTo>
                  <a:pt x="2649733" y="188"/>
                  <a:pt x="2867872" y="1676"/>
                  <a:pt x="2853613" y="5645"/>
                </a:cubicBezTo>
                <a:lnTo>
                  <a:pt x="4085616" y="602545"/>
                </a:lnTo>
                <a:cubicBezTo>
                  <a:pt x="4313765" y="769762"/>
                  <a:pt x="4719166" y="1042812"/>
                  <a:pt x="4517342" y="1796345"/>
                </a:cubicBezTo>
                <a:cubicBezTo>
                  <a:pt x="4462937" y="1902178"/>
                  <a:pt x="3034376" y="5111045"/>
                  <a:pt x="3022092" y="5149145"/>
                </a:cubicBezTo>
                <a:lnTo>
                  <a:pt x="1179353" y="5123745"/>
                </a:lnTo>
                <a:cubicBezTo>
                  <a:pt x="866965" y="5098345"/>
                  <a:pt x="177254" y="5030612"/>
                  <a:pt x="136889" y="3828345"/>
                </a:cubicBezTo>
                <a:lnTo>
                  <a:pt x="0" y="5645"/>
                </a:lnTo>
                <a:cubicBezTo>
                  <a:pt x="388511" y="5645"/>
                  <a:pt x="1613165" y="-358"/>
                  <a:pt x="2325805" y="17"/>
                </a:cubicBezTo>
                <a:close/>
              </a:path>
            </a:pathLst>
          </a:custGeom>
          <a:pattFill prst="pct50">
            <a:fgClr>
              <a:schemeClr val="bg1">
                <a:lumMod val="85000"/>
              </a:schemeClr>
            </a:fgClr>
            <a:bgClr>
              <a:schemeClr val="bg1"/>
            </a:bgClr>
          </a:pattFill>
          <a:ln>
            <a:noFill/>
          </a:ln>
        </p:spPr>
        <p:txBody>
          <a:bodyPr>
            <a:noAutofit/>
          </a:bodyPr>
          <a:lstStyle>
            <a:lvl1pPr marL="0" indent="0">
              <a:buNone/>
              <a:defRPr sz="1200"/>
            </a:lvl1pPr>
          </a:lstStyle>
          <a:p>
            <a:pPr lvl="0"/>
            <a:r>
              <a:rPr lang="en-US" noProof="0"/>
              <a:t>Click icon to add picture</a:t>
            </a:r>
          </a:p>
        </p:txBody>
      </p:sp>
      <p:pic>
        <p:nvPicPr>
          <p:cNvPr id="5" name="Picture 4" descr="A white letter o and a black circle&#10;&#10;Description automatically generated">
            <a:extLst>
              <a:ext uri="{FF2B5EF4-FFF2-40B4-BE49-F238E27FC236}">
                <a16:creationId xmlns:a16="http://schemas.microsoft.com/office/drawing/2014/main" id="{B26344DB-FD2C-D6A9-A677-150AD55FD23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3735058891"/>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WELCOM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Oval 2"/>
          <p:cNvSpPr/>
          <p:nvPr userDrawn="1"/>
        </p:nvSpPr>
        <p:spPr>
          <a:xfrm>
            <a:off x="10763730" y="211873"/>
            <a:ext cx="780788" cy="7917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latin typeface="Calibri Regular" charset="0"/>
            </a:endParaRPr>
          </a:p>
        </p:txBody>
      </p:sp>
      <p:sp>
        <p:nvSpPr>
          <p:cNvPr id="5" name="Title 1">
            <a:extLst>
              <a:ext uri="{FF2B5EF4-FFF2-40B4-BE49-F238E27FC236}">
                <a16:creationId xmlns:a16="http://schemas.microsoft.com/office/drawing/2014/main" id="{7D89123D-7EFB-144D-8B68-AB000DB75425}"/>
              </a:ext>
            </a:extLst>
          </p:cNvPr>
          <p:cNvSpPr>
            <a:spLocks noGrp="1"/>
          </p:cNvSpPr>
          <p:nvPr>
            <p:ph type="title"/>
          </p:nvPr>
        </p:nvSpPr>
        <p:spPr>
          <a:xfrm>
            <a:off x="1134763" y="2989995"/>
            <a:ext cx="10515600" cy="1325563"/>
          </a:xfrm>
        </p:spPr>
        <p:txBody>
          <a:bodyPr/>
          <a:lstStyle>
            <a:lvl1pPr>
              <a:defRPr>
                <a:solidFill>
                  <a:schemeClr val="bg1"/>
                </a:solidFill>
              </a:defRPr>
            </a:lvl1pPr>
          </a:lstStyle>
          <a:p>
            <a:r>
              <a:rPr lang="en-US"/>
              <a:t>Click to edit Master title style</a:t>
            </a:r>
          </a:p>
        </p:txBody>
      </p:sp>
      <p:cxnSp>
        <p:nvCxnSpPr>
          <p:cNvPr id="2" name="Straight Connector 1">
            <a:extLst>
              <a:ext uri="{FF2B5EF4-FFF2-40B4-BE49-F238E27FC236}">
                <a16:creationId xmlns:a16="http://schemas.microsoft.com/office/drawing/2014/main" id="{6D083506-FC14-883A-2033-566A33B808BA}"/>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8">
            <a:extLst>
              <a:ext uri="{FF2B5EF4-FFF2-40B4-BE49-F238E27FC236}">
                <a16:creationId xmlns:a16="http://schemas.microsoft.com/office/drawing/2014/main" id="{C71A942D-2D61-0581-3000-EB415CCDA5B7}"/>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spTree>
    <p:extLst>
      <p:ext uri="{BB962C8B-B14F-4D97-AF65-F5344CB8AC3E}">
        <p14:creationId xmlns:p14="http://schemas.microsoft.com/office/powerpoint/2010/main" val="3654471850"/>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General Slide">
    <p:bg>
      <p:bgPr>
        <a:solidFill>
          <a:schemeClr val="bg1"/>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attFill prst="pct60">
            <a:fgClr>
              <a:schemeClr val="bg1">
                <a:lumMod val="85000"/>
              </a:schemeClr>
            </a:fgClr>
            <a:bgClr>
              <a:schemeClr val="bg1"/>
            </a:bgClr>
          </a:pattFill>
        </p:spPr>
        <p:txBody>
          <a:bodyPr/>
          <a:lstStyle/>
          <a:p>
            <a:r>
              <a:rPr lang="en-US"/>
              <a:t>Click icon to add picture</a:t>
            </a:r>
          </a:p>
        </p:txBody>
      </p:sp>
      <p:cxnSp>
        <p:nvCxnSpPr>
          <p:cNvPr id="2" name="Straight Connector 1">
            <a:extLst>
              <a:ext uri="{FF2B5EF4-FFF2-40B4-BE49-F238E27FC236}">
                <a16:creationId xmlns:a16="http://schemas.microsoft.com/office/drawing/2014/main" id="{BF996816-D8B2-5AC6-6073-5B2EBEAB7A39}"/>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lide Number Placeholder 8">
            <a:extLst>
              <a:ext uri="{FF2B5EF4-FFF2-40B4-BE49-F238E27FC236}">
                <a16:creationId xmlns:a16="http://schemas.microsoft.com/office/drawing/2014/main" id="{36BFD03A-DF96-9506-4C5B-0C04B1471E56}"/>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spTree>
    <p:extLst>
      <p:ext uri="{BB962C8B-B14F-4D97-AF65-F5344CB8AC3E}">
        <p14:creationId xmlns:p14="http://schemas.microsoft.com/office/powerpoint/2010/main" val="3959664150"/>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Gener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94603E8-AB98-FE43-A50A-8D8DF55DE5A6}"/>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10D6BA51-3A05-0049-879C-D2B4C7D42B9E}"/>
              </a:ext>
            </a:extLst>
          </p:cNvPr>
          <p:cNvSpPr>
            <a:spLocks noGrp="1"/>
          </p:cNvSpPr>
          <p:nvPr>
            <p:ph sz="half" idx="1"/>
          </p:nvPr>
        </p:nvSpPr>
        <p:spPr>
          <a:xfrm>
            <a:off x="838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0AEEE757-D5CE-6C43-8BE6-7114068BE2CB}"/>
              </a:ext>
            </a:extLst>
          </p:cNvPr>
          <p:cNvSpPr>
            <a:spLocks noGrp="1"/>
          </p:cNvSpPr>
          <p:nvPr>
            <p:ph sz="half" idx="2"/>
          </p:nvPr>
        </p:nvSpPr>
        <p:spPr>
          <a:xfrm>
            <a:off x="6172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94A47FEF-67BC-244F-82A8-54FD34D05191}"/>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09B3C85-BBD3-ED33-D305-4081AFD45586}"/>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9017BBAD-7D6B-A492-B9BF-6C138DE2088F}"/>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10" name="Picture 9" descr="A white letter o and a black circle&#10;&#10;Description automatically generated">
            <a:extLst>
              <a:ext uri="{FF2B5EF4-FFF2-40B4-BE49-F238E27FC236}">
                <a16:creationId xmlns:a16="http://schemas.microsoft.com/office/drawing/2014/main" id="{0B6A8A0A-FECC-29A8-5102-E64CECDEF81F}"/>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2772096729"/>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Gener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B6C325-E7BE-9C4D-82CA-CB2200567F50}"/>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7" name="Title 1">
            <a:extLst>
              <a:ext uri="{FF2B5EF4-FFF2-40B4-BE49-F238E27FC236}">
                <a16:creationId xmlns:a16="http://schemas.microsoft.com/office/drawing/2014/main" id="{14B517E8-0551-6048-A13B-65CBBFE8B306}"/>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8" name="Content Placeholder 2">
            <a:extLst>
              <a:ext uri="{FF2B5EF4-FFF2-40B4-BE49-F238E27FC236}">
                <a16:creationId xmlns:a16="http://schemas.microsoft.com/office/drawing/2014/main" id="{4559F1A9-4EFC-6C46-97F9-EEE1C4424803}"/>
              </a:ext>
            </a:extLst>
          </p:cNvPr>
          <p:cNvSpPr>
            <a:spLocks noGrp="1"/>
          </p:cNvSpPr>
          <p:nvPr>
            <p:ph sz="half" idx="1"/>
          </p:nvPr>
        </p:nvSpPr>
        <p:spPr>
          <a:xfrm>
            <a:off x="838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A32363E0-2697-2A45-871D-4042CB68558F}"/>
              </a:ext>
            </a:extLst>
          </p:cNvPr>
          <p:cNvSpPr>
            <a:spLocks noGrp="1"/>
          </p:cNvSpPr>
          <p:nvPr>
            <p:ph sz="half" idx="2"/>
          </p:nvPr>
        </p:nvSpPr>
        <p:spPr>
          <a:xfrm>
            <a:off x="6172200" y="1825625"/>
            <a:ext cx="5181600" cy="4043834"/>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C6D3322-F18B-6547-BFDE-CB689418F2FA}"/>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A1C57D36-ED57-BE4C-0056-08F95746517F}"/>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Slide Number Placeholder 8">
            <a:extLst>
              <a:ext uri="{FF2B5EF4-FFF2-40B4-BE49-F238E27FC236}">
                <a16:creationId xmlns:a16="http://schemas.microsoft.com/office/drawing/2014/main" id="{D6E8326D-14C8-9E8B-3FB9-FFB83A3A0918}"/>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5" name="Picture 4" descr="A white letter o and a black circle&#10;&#10;Description automatically generated">
            <a:extLst>
              <a:ext uri="{FF2B5EF4-FFF2-40B4-BE49-F238E27FC236}">
                <a16:creationId xmlns:a16="http://schemas.microsoft.com/office/drawing/2014/main" id="{624BCC72-05C9-AABD-EFB2-5C614A375C7B}"/>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217388249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Gener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1F6093">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solidFill>
                <a:schemeClr val="bg1"/>
              </a:solidFill>
              <a:latin typeface="Calibri Regular" charset="0"/>
            </a:endParaRPr>
          </a:p>
        </p:txBody>
      </p:sp>
      <p:pic>
        <p:nvPicPr>
          <p:cNvPr id="8" name="Picture 7">
            <a:extLst>
              <a:ext uri="{FF2B5EF4-FFF2-40B4-BE49-F238E27FC236}">
                <a16:creationId xmlns:a16="http://schemas.microsoft.com/office/drawing/2014/main" id="{6F98B95C-A41C-BA4C-87B2-530E39A17322}"/>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9" name="Title 1">
            <a:extLst>
              <a:ext uri="{FF2B5EF4-FFF2-40B4-BE49-F238E27FC236}">
                <a16:creationId xmlns:a16="http://schemas.microsoft.com/office/drawing/2014/main" id="{88566239-F343-2140-A971-F50453DD6DF9}"/>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10" name="Content Placeholder 2">
            <a:extLst>
              <a:ext uri="{FF2B5EF4-FFF2-40B4-BE49-F238E27FC236}">
                <a16:creationId xmlns:a16="http://schemas.microsoft.com/office/drawing/2014/main" id="{27FFDE07-E9F6-1743-8B92-82FD02423ED8}"/>
              </a:ext>
            </a:extLst>
          </p:cNvPr>
          <p:cNvSpPr>
            <a:spLocks noGrp="1"/>
          </p:cNvSpPr>
          <p:nvPr>
            <p:ph sz="half" idx="1"/>
          </p:nvPr>
        </p:nvSpPr>
        <p:spPr>
          <a:xfrm>
            <a:off x="838200" y="1825625"/>
            <a:ext cx="5181600" cy="41074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CB9B7315-0BD1-DF45-8D83-6CEB18E90C8F}"/>
              </a:ext>
            </a:extLst>
          </p:cNvPr>
          <p:cNvSpPr>
            <a:spLocks noGrp="1"/>
          </p:cNvSpPr>
          <p:nvPr>
            <p:ph sz="half" idx="2"/>
          </p:nvPr>
        </p:nvSpPr>
        <p:spPr>
          <a:xfrm>
            <a:off x="6172200" y="1825625"/>
            <a:ext cx="5181600" cy="41074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56FFF68A-6DBA-864B-ABE7-F0B184807F5B}"/>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B2CB4A91-87EC-5347-41D9-6FE5BB575DF0}"/>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Slide Number Placeholder 8">
            <a:extLst>
              <a:ext uri="{FF2B5EF4-FFF2-40B4-BE49-F238E27FC236}">
                <a16:creationId xmlns:a16="http://schemas.microsoft.com/office/drawing/2014/main" id="{AD990DB0-DF4A-4CA8-A982-021831EF9A28}"/>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6" name="Picture 5" descr="A white letter o and a black circle&#10;&#10;Description automatically generated">
            <a:extLst>
              <a:ext uri="{FF2B5EF4-FFF2-40B4-BE49-F238E27FC236}">
                <a16:creationId xmlns:a16="http://schemas.microsoft.com/office/drawing/2014/main" id="{66C87332-A8A1-0240-07AE-ED0D1A3146AC}"/>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2738600671"/>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8_Gener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1B9ADD">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b="0" i="0">
              <a:solidFill>
                <a:schemeClr val="bg1"/>
              </a:solidFill>
              <a:latin typeface="Calibri Regular" charset="0"/>
            </a:endParaRPr>
          </a:p>
        </p:txBody>
      </p:sp>
      <p:pic>
        <p:nvPicPr>
          <p:cNvPr id="8" name="Picture 7">
            <a:extLst>
              <a:ext uri="{FF2B5EF4-FFF2-40B4-BE49-F238E27FC236}">
                <a16:creationId xmlns:a16="http://schemas.microsoft.com/office/drawing/2014/main" id="{6F20CCDC-06FB-E241-952E-B13B2EFD0804}"/>
              </a:ext>
            </a:extLst>
          </p:cNvPr>
          <p:cNvPicPr>
            <a:picLocks noChangeAspect="1"/>
          </p:cNvPicPr>
          <p:nvPr userDrawn="1"/>
        </p:nvPicPr>
        <p:blipFill>
          <a:blip r:embed="rId3" cstate="screen">
            <a:alphaModFix amt="50000"/>
            <a:extLst>
              <a:ext uri="{28A0092B-C50C-407E-A947-70E740481C1C}">
                <a14:useLocalDpi xmlns:a14="http://schemas.microsoft.com/office/drawing/2010/main"/>
              </a:ext>
            </a:extLst>
          </a:blip>
          <a:stretch>
            <a:fillRect/>
          </a:stretch>
        </p:blipFill>
        <p:spPr>
          <a:xfrm>
            <a:off x="3611" y="0"/>
            <a:ext cx="12188389" cy="6858000"/>
          </a:xfrm>
          <a:prstGeom prst="rect">
            <a:avLst/>
          </a:prstGeom>
        </p:spPr>
      </p:pic>
      <p:sp>
        <p:nvSpPr>
          <p:cNvPr id="5" name="Title 1">
            <a:extLst>
              <a:ext uri="{FF2B5EF4-FFF2-40B4-BE49-F238E27FC236}">
                <a16:creationId xmlns:a16="http://schemas.microsoft.com/office/drawing/2014/main" id="{9D5F912A-626C-8948-BA02-175F69523EE6}"/>
              </a:ext>
            </a:extLst>
          </p:cNvPr>
          <p:cNvSpPr>
            <a:spLocks noGrp="1"/>
          </p:cNvSpPr>
          <p:nvPr>
            <p:ph type="title"/>
          </p:nvPr>
        </p:nvSpPr>
        <p:spPr>
          <a:xfrm>
            <a:off x="838200" y="365125"/>
            <a:ext cx="10515600" cy="1325563"/>
          </a:xfrm>
        </p:spPr>
        <p:txBody>
          <a:bodyPr/>
          <a:lstStyle>
            <a:lvl1pPr>
              <a:defRPr>
                <a:solidFill>
                  <a:schemeClr val="bg1"/>
                </a:solidFill>
              </a:defRPr>
            </a:lvl1pPr>
          </a:lstStyle>
          <a:p>
            <a:r>
              <a:rPr lang="en-US"/>
              <a:t>Click to edit Master title style</a:t>
            </a:r>
          </a:p>
        </p:txBody>
      </p:sp>
      <p:sp>
        <p:nvSpPr>
          <p:cNvPr id="6" name="Content Placeholder 2">
            <a:extLst>
              <a:ext uri="{FF2B5EF4-FFF2-40B4-BE49-F238E27FC236}">
                <a16:creationId xmlns:a16="http://schemas.microsoft.com/office/drawing/2014/main" id="{914CC090-8F46-9F4B-A8D7-339BC2D37389}"/>
              </a:ext>
            </a:extLst>
          </p:cNvPr>
          <p:cNvSpPr>
            <a:spLocks noGrp="1"/>
          </p:cNvSpPr>
          <p:nvPr>
            <p:ph sz="half" idx="1"/>
          </p:nvPr>
        </p:nvSpPr>
        <p:spPr>
          <a:xfrm>
            <a:off x="838200" y="1825625"/>
            <a:ext cx="5181600" cy="41074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9D7E19E0-5FB0-7D4C-BC71-AC6339D31ED9}"/>
              </a:ext>
            </a:extLst>
          </p:cNvPr>
          <p:cNvSpPr>
            <a:spLocks noGrp="1"/>
          </p:cNvSpPr>
          <p:nvPr>
            <p:ph sz="half" idx="2"/>
          </p:nvPr>
        </p:nvSpPr>
        <p:spPr>
          <a:xfrm>
            <a:off x="6172200" y="1825625"/>
            <a:ext cx="5181600" cy="410749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D68F9297-C136-A947-B82B-88BFA5B4BDE7}"/>
              </a:ext>
            </a:extLst>
          </p:cNvPr>
          <p:cNvCxnSpPr/>
          <p:nvPr userDrawn="1"/>
        </p:nvCxnSpPr>
        <p:spPr>
          <a:xfrm>
            <a:off x="838200" y="6117535"/>
            <a:ext cx="10515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935AEEC-D512-50FB-E270-2185C1BB09F3}"/>
              </a:ext>
            </a:extLst>
          </p:cNvPr>
          <p:cNvCxnSpPr>
            <a:cxnSpLocks/>
          </p:cNvCxnSpPr>
          <p:nvPr userDrawn="1"/>
        </p:nvCxnSpPr>
        <p:spPr>
          <a:xfrm flipV="1">
            <a:off x="10614613" y="6301945"/>
            <a:ext cx="0" cy="30777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676FC96B-779A-10FA-48B4-267C97FDB938}"/>
              </a:ext>
            </a:extLst>
          </p:cNvPr>
          <p:cNvSpPr>
            <a:spLocks noGrp="1"/>
          </p:cNvSpPr>
          <p:nvPr>
            <p:ph type="sldNum" sz="quarter" idx="4"/>
          </p:nvPr>
        </p:nvSpPr>
        <p:spPr>
          <a:xfrm>
            <a:off x="10678890" y="6292846"/>
            <a:ext cx="674910" cy="365125"/>
          </a:xfrm>
          <a:prstGeom prst="rect">
            <a:avLst/>
          </a:prstGeom>
        </p:spPr>
        <p:txBody>
          <a:bodyPr vert="horz" lIns="91440" tIns="45720" rIns="91440" bIns="45720" rtlCol="0" anchor="ctr"/>
          <a:lstStyle>
            <a:lvl1pPr algn="ctr">
              <a:defRPr sz="1200">
                <a:solidFill>
                  <a:schemeClr val="bg1"/>
                </a:solidFill>
              </a:defRPr>
            </a:lvl1pPr>
          </a:lstStyle>
          <a:p>
            <a:fld id="{CEF48CEA-885D-5C4E-A5CD-C931F1E95D6A}" type="slidenum">
              <a:rPr lang="en-US" smtClean="0"/>
              <a:pPr/>
              <a:t>‹#›</a:t>
            </a:fld>
            <a:endParaRPr lang="en-US"/>
          </a:p>
        </p:txBody>
      </p:sp>
      <p:pic>
        <p:nvPicPr>
          <p:cNvPr id="12" name="Picture 11" descr="A white letter o and a black circle&#10;&#10;Description automatically generated">
            <a:extLst>
              <a:ext uri="{FF2B5EF4-FFF2-40B4-BE49-F238E27FC236}">
                <a16:creationId xmlns:a16="http://schemas.microsoft.com/office/drawing/2014/main" id="{B36D474F-AF9A-993D-812E-6523536D4240}"/>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45861" y="6190437"/>
            <a:ext cx="4307156" cy="598900"/>
          </a:xfrm>
          <a:prstGeom prst="rect">
            <a:avLst/>
          </a:prstGeom>
        </p:spPr>
      </p:pic>
    </p:spTree>
    <p:extLst>
      <p:ext uri="{BB962C8B-B14F-4D97-AF65-F5344CB8AC3E}">
        <p14:creationId xmlns:p14="http://schemas.microsoft.com/office/powerpoint/2010/main" val="3013938908"/>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Macbook Mockup">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3" name="Picture Placeholder 8"/>
          <p:cNvSpPr>
            <a:spLocks noGrp="1"/>
          </p:cNvSpPr>
          <p:nvPr>
            <p:ph type="pic" sz="quarter" idx="13"/>
          </p:nvPr>
        </p:nvSpPr>
        <p:spPr bwMode="auto">
          <a:xfrm>
            <a:off x="0" y="-1"/>
            <a:ext cx="12192000" cy="6951785"/>
          </a:xfrm>
          <a:custGeom>
            <a:avLst/>
            <a:gdLst>
              <a:gd name="connsiteX0" fmla="*/ 0 w 2044700"/>
              <a:gd name="connsiteY0" fmla="*/ 0 h 5143500"/>
              <a:gd name="connsiteX1" fmla="*/ 2044700 w 2044700"/>
              <a:gd name="connsiteY1" fmla="*/ 0 h 5143500"/>
              <a:gd name="connsiteX2" fmla="*/ 2044700 w 2044700"/>
              <a:gd name="connsiteY2" fmla="*/ 5143500 h 5143500"/>
              <a:gd name="connsiteX3" fmla="*/ 0 w 2044700"/>
              <a:gd name="connsiteY3" fmla="*/ 5143500 h 5143500"/>
              <a:gd name="connsiteX4" fmla="*/ 0 w 2044700"/>
              <a:gd name="connsiteY4" fmla="*/ 0 h 5143500"/>
              <a:gd name="connsiteX0" fmla="*/ 0 w 2044700"/>
              <a:gd name="connsiteY0" fmla="*/ 0 h 5143500"/>
              <a:gd name="connsiteX1" fmla="*/ 2044700 w 2044700"/>
              <a:gd name="connsiteY1" fmla="*/ 0 h 5143500"/>
              <a:gd name="connsiteX2" fmla="*/ 2032000 w 2044700"/>
              <a:gd name="connsiteY2" fmla="*/ 1143000 h 5143500"/>
              <a:gd name="connsiteX3" fmla="*/ 2044700 w 2044700"/>
              <a:gd name="connsiteY3" fmla="*/ 5143500 h 5143500"/>
              <a:gd name="connsiteX4" fmla="*/ 0 w 2044700"/>
              <a:gd name="connsiteY4" fmla="*/ 5143500 h 5143500"/>
              <a:gd name="connsiteX5" fmla="*/ 0 w 2044700"/>
              <a:gd name="connsiteY5" fmla="*/ 0 h 5143500"/>
              <a:gd name="connsiteX0" fmla="*/ 0 w 3479809"/>
              <a:gd name="connsiteY0" fmla="*/ 12700 h 5156200"/>
              <a:gd name="connsiteX1" fmla="*/ 2044700 w 3479809"/>
              <a:gd name="connsiteY1" fmla="*/ 12700 h 5156200"/>
              <a:gd name="connsiteX2" fmla="*/ 3479800 w 3479809"/>
              <a:gd name="connsiteY2" fmla="*/ 0 h 5156200"/>
              <a:gd name="connsiteX3" fmla="*/ 2044700 w 3479809"/>
              <a:gd name="connsiteY3" fmla="*/ 5156200 h 5156200"/>
              <a:gd name="connsiteX4" fmla="*/ 0 w 3479809"/>
              <a:gd name="connsiteY4" fmla="*/ 5156200 h 5156200"/>
              <a:gd name="connsiteX5" fmla="*/ 0 w 3479809"/>
              <a:gd name="connsiteY5" fmla="*/ 12700 h 5156200"/>
              <a:gd name="connsiteX0" fmla="*/ 0 w 3484485"/>
              <a:gd name="connsiteY0" fmla="*/ 12700 h 5156200"/>
              <a:gd name="connsiteX1" fmla="*/ 2044700 w 3484485"/>
              <a:gd name="connsiteY1" fmla="*/ 12700 h 5156200"/>
              <a:gd name="connsiteX2" fmla="*/ 3479800 w 3484485"/>
              <a:gd name="connsiteY2" fmla="*/ 0 h 5156200"/>
              <a:gd name="connsiteX3" fmla="*/ 2489200 w 3484485"/>
              <a:gd name="connsiteY3" fmla="*/ 3251200 h 5156200"/>
              <a:gd name="connsiteX4" fmla="*/ 2044700 w 3484485"/>
              <a:gd name="connsiteY4" fmla="*/ 5156200 h 5156200"/>
              <a:gd name="connsiteX5" fmla="*/ 0 w 3484485"/>
              <a:gd name="connsiteY5" fmla="*/ 5156200 h 5156200"/>
              <a:gd name="connsiteX6" fmla="*/ 0 w 3484485"/>
              <a:gd name="connsiteY6" fmla="*/ 12700 h 5156200"/>
              <a:gd name="connsiteX0" fmla="*/ 0 w 3519784"/>
              <a:gd name="connsiteY0" fmla="*/ 12700 h 5156200"/>
              <a:gd name="connsiteX1" fmla="*/ 2044700 w 3519784"/>
              <a:gd name="connsiteY1" fmla="*/ 12700 h 5156200"/>
              <a:gd name="connsiteX2" fmla="*/ 3479800 w 3519784"/>
              <a:gd name="connsiteY2" fmla="*/ 0 h 5156200"/>
              <a:gd name="connsiteX3" fmla="*/ 3302000 w 3519784"/>
              <a:gd name="connsiteY3" fmla="*/ 3860800 h 5156200"/>
              <a:gd name="connsiteX4" fmla="*/ 2044700 w 3519784"/>
              <a:gd name="connsiteY4" fmla="*/ 5156200 h 5156200"/>
              <a:gd name="connsiteX5" fmla="*/ 0 w 3519784"/>
              <a:gd name="connsiteY5" fmla="*/ 5156200 h 5156200"/>
              <a:gd name="connsiteX6" fmla="*/ 0 w 3519784"/>
              <a:gd name="connsiteY6" fmla="*/ 12700 h 5156200"/>
              <a:gd name="connsiteX0" fmla="*/ 0 w 3493347"/>
              <a:gd name="connsiteY0" fmla="*/ 12700 h 5156200"/>
              <a:gd name="connsiteX1" fmla="*/ 2044700 w 3493347"/>
              <a:gd name="connsiteY1" fmla="*/ 12700 h 5156200"/>
              <a:gd name="connsiteX2" fmla="*/ 3479800 w 3493347"/>
              <a:gd name="connsiteY2" fmla="*/ 0 h 5156200"/>
              <a:gd name="connsiteX3" fmla="*/ 3302000 w 3493347"/>
              <a:gd name="connsiteY3" fmla="*/ 3860800 h 5156200"/>
              <a:gd name="connsiteX4" fmla="*/ 2044700 w 3493347"/>
              <a:gd name="connsiteY4" fmla="*/ 5156200 h 5156200"/>
              <a:gd name="connsiteX5" fmla="*/ 0 w 3493347"/>
              <a:gd name="connsiteY5" fmla="*/ 5156200 h 5156200"/>
              <a:gd name="connsiteX6" fmla="*/ 0 w 3493347"/>
              <a:gd name="connsiteY6" fmla="*/ 12700 h 5156200"/>
              <a:gd name="connsiteX0" fmla="*/ 0 w 3479800"/>
              <a:gd name="connsiteY0" fmla="*/ 12770 h 5156270"/>
              <a:gd name="connsiteX1" fmla="*/ 2044700 w 3479800"/>
              <a:gd name="connsiteY1" fmla="*/ 12770 h 5156270"/>
              <a:gd name="connsiteX2" fmla="*/ 3479800 w 3479800"/>
              <a:gd name="connsiteY2" fmla="*/ 70 h 5156270"/>
              <a:gd name="connsiteX3" fmla="*/ 3302000 w 3479800"/>
              <a:gd name="connsiteY3" fmla="*/ 3860870 h 5156270"/>
              <a:gd name="connsiteX4" fmla="*/ 2044700 w 3479800"/>
              <a:gd name="connsiteY4" fmla="*/ 5156270 h 5156270"/>
              <a:gd name="connsiteX5" fmla="*/ 0 w 3479800"/>
              <a:gd name="connsiteY5" fmla="*/ 5156270 h 5156270"/>
              <a:gd name="connsiteX6" fmla="*/ 0 w 3479800"/>
              <a:gd name="connsiteY6" fmla="*/ 12770 h 5156270"/>
              <a:gd name="connsiteX0" fmla="*/ 0 w 3479800"/>
              <a:gd name="connsiteY0" fmla="*/ 12770 h 5156270"/>
              <a:gd name="connsiteX1" fmla="*/ 2044700 w 3479800"/>
              <a:gd name="connsiteY1" fmla="*/ 12770 h 5156270"/>
              <a:gd name="connsiteX2" fmla="*/ 3479800 w 3479800"/>
              <a:gd name="connsiteY2" fmla="*/ 70 h 5156270"/>
              <a:gd name="connsiteX3" fmla="*/ 3302000 w 3479800"/>
              <a:gd name="connsiteY3" fmla="*/ 3860870 h 5156270"/>
              <a:gd name="connsiteX4" fmla="*/ 2044700 w 3479800"/>
              <a:gd name="connsiteY4" fmla="*/ 5156270 h 5156270"/>
              <a:gd name="connsiteX5" fmla="*/ 0 w 3479800"/>
              <a:gd name="connsiteY5" fmla="*/ 5156270 h 5156270"/>
              <a:gd name="connsiteX6" fmla="*/ 0 w 3479800"/>
              <a:gd name="connsiteY6" fmla="*/ 12770 h 5156270"/>
              <a:gd name="connsiteX0" fmla="*/ 1556 w 3481356"/>
              <a:gd name="connsiteY0" fmla="*/ 12770 h 5156270"/>
              <a:gd name="connsiteX1" fmla="*/ 2046256 w 3481356"/>
              <a:gd name="connsiteY1" fmla="*/ 12770 h 5156270"/>
              <a:gd name="connsiteX2" fmla="*/ 3481356 w 3481356"/>
              <a:gd name="connsiteY2" fmla="*/ 70 h 5156270"/>
              <a:gd name="connsiteX3" fmla="*/ 3303556 w 3481356"/>
              <a:gd name="connsiteY3" fmla="*/ 3860870 h 5156270"/>
              <a:gd name="connsiteX4" fmla="*/ 2046256 w 3481356"/>
              <a:gd name="connsiteY4" fmla="*/ 5156270 h 5156270"/>
              <a:gd name="connsiteX5" fmla="*/ 1556 w 3481356"/>
              <a:gd name="connsiteY5" fmla="*/ 5156270 h 5156270"/>
              <a:gd name="connsiteX6" fmla="*/ 1556 w 3481356"/>
              <a:gd name="connsiteY6" fmla="*/ 12770 h 5156270"/>
              <a:gd name="connsiteX0" fmla="*/ 25400 w 3479800"/>
              <a:gd name="connsiteY0" fmla="*/ 38170 h 5156270"/>
              <a:gd name="connsiteX1" fmla="*/ 2044700 w 3479800"/>
              <a:gd name="connsiteY1" fmla="*/ 12770 h 5156270"/>
              <a:gd name="connsiteX2" fmla="*/ 3479800 w 3479800"/>
              <a:gd name="connsiteY2" fmla="*/ 70 h 5156270"/>
              <a:gd name="connsiteX3" fmla="*/ 3302000 w 3479800"/>
              <a:gd name="connsiteY3" fmla="*/ 3860870 h 5156270"/>
              <a:gd name="connsiteX4" fmla="*/ 2044700 w 3479800"/>
              <a:gd name="connsiteY4" fmla="*/ 5156270 h 5156270"/>
              <a:gd name="connsiteX5" fmla="*/ 0 w 3479800"/>
              <a:gd name="connsiteY5" fmla="*/ 5156270 h 5156270"/>
              <a:gd name="connsiteX6" fmla="*/ 25400 w 3479800"/>
              <a:gd name="connsiteY6" fmla="*/ 38170 h 5156270"/>
              <a:gd name="connsiteX0" fmla="*/ 25400 w 3302000"/>
              <a:gd name="connsiteY0" fmla="*/ 25400 h 5143500"/>
              <a:gd name="connsiteX1" fmla="*/ 2044700 w 3302000"/>
              <a:gd name="connsiteY1" fmla="*/ 0 h 5143500"/>
              <a:gd name="connsiteX2" fmla="*/ 2590800 w 3302000"/>
              <a:gd name="connsiteY2" fmla="*/ 1460500 h 5143500"/>
              <a:gd name="connsiteX3" fmla="*/ 3302000 w 3302000"/>
              <a:gd name="connsiteY3" fmla="*/ 3848100 h 5143500"/>
              <a:gd name="connsiteX4" fmla="*/ 2044700 w 3302000"/>
              <a:gd name="connsiteY4" fmla="*/ 5143500 h 5143500"/>
              <a:gd name="connsiteX5" fmla="*/ 0 w 3302000"/>
              <a:gd name="connsiteY5" fmla="*/ 5143500 h 5143500"/>
              <a:gd name="connsiteX6" fmla="*/ 25400 w 3302000"/>
              <a:gd name="connsiteY6" fmla="*/ 25400 h 5143500"/>
              <a:gd name="connsiteX0" fmla="*/ 25400 w 3302000"/>
              <a:gd name="connsiteY0" fmla="*/ 137 h 5118237"/>
              <a:gd name="connsiteX1" fmla="*/ 1828800 w 3302000"/>
              <a:gd name="connsiteY1" fmla="*/ 863737 h 5118237"/>
              <a:gd name="connsiteX2" fmla="*/ 2590800 w 3302000"/>
              <a:gd name="connsiteY2" fmla="*/ 1435237 h 5118237"/>
              <a:gd name="connsiteX3" fmla="*/ 3302000 w 3302000"/>
              <a:gd name="connsiteY3" fmla="*/ 3822837 h 5118237"/>
              <a:gd name="connsiteX4" fmla="*/ 2044700 w 3302000"/>
              <a:gd name="connsiteY4" fmla="*/ 5118237 h 5118237"/>
              <a:gd name="connsiteX5" fmla="*/ 0 w 3302000"/>
              <a:gd name="connsiteY5" fmla="*/ 5118237 h 5118237"/>
              <a:gd name="connsiteX6" fmla="*/ 25400 w 3302000"/>
              <a:gd name="connsiteY6" fmla="*/ 137 h 5118237"/>
              <a:gd name="connsiteX0" fmla="*/ 25400 w 3467100"/>
              <a:gd name="connsiteY0" fmla="*/ 12700 h 5130800"/>
              <a:gd name="connsiteX1" fmla="*/ 3467100 w 3467100"/>
              <a:gd name="connsiteY1" fmla="*/ 0 h 5130800"/>
              <a:gd name="connsiteX2" fmla="*/ 2590800 w 3467100"/>
              <a:gd name="connsiteY2" fmla="*/ 1447800 h 5130800"/>
              <a:gd name="connsiteX3" fmla="*/ 3302000 w 3467100"/>
              <a:gd name="connsiteY3" fmla="*/ 3835400 h 5130800"/>
              <a:gd name="connsiteX4" fmla="*/ 2044700 w 3467100"/>
              <a:gd name="connsiteY4" fmla="*/ 5130800 h 5130800"/>
              <a:gd name="connsiteX5" fmla="*/ 0 w 3467100"/>
              <a:gd name="connsiteY5" fmla="*/ 5130800 h 5130800"/>
              <a:gd name="connsiteX6" fmla="*/ 25400 w 3467100"/>
              <a:gd name="connsiteY6" fmla="*/ 12700 h 5130800"/>
              <a:gd name="connsiteX0" fmla="*/ 25400 w 3467100"/>
              <a:gd name="connsiteY0" fmla="*/ 12700 h 5130800"/>
              <a:gd name="connsiteX1" fmla="*/ 3467100 w 3467100"/>
              <a:gd name="connsiteY1" fmla="*/ 0 h 5130800"/>
              <a:gd name="connsiteX2" fmla="*/ 3302000 w 3467100"/>
              <a:gd name="connsiteY2" fmla="*/ 3835400 h 5130800"/>
              <a:gd name="connsiteX3" fmla="*/ 2044700 w 3467100"/>
              <a:gd name="connsiteY3" fmla="*/ 5130800 h 5130800"/>
              <a:gd name="connsiteX4" fmla="*/ 0 w 3467100"/>
              <a:gd name="connsiteY4" fmla="*/ 5130800 h 5130800"/>
              <a:gd name="connsiteX5" fmla="*/ 25400 w 3467100"/>
              <a:gd name="connsiteY5" fmla="*/ 12700 h 5130800"/>
              <a:gd name="connsiteX0" fmla="*/ 25400 w 3467100"/>
              <a:gd name="connsiteY0" fmla="*/ 5645 h 5123745"/>
              <a:gd name="connsiteX1" fmla="*/ 3467100 w 3467100"/>
              <a:gd name="connsiteY1" fmla="*/ 5645 h 5123745"/>
              <a:gd name="connsiteX2" fmla="*/ 3302000 w 3467100"/>
              <a:gd name="connsiteY2" fmla="*/ 3828345 h 5123745"/>
              <a:gd name="connsiteX3" fmla="*/ 2044700 w 3467100"/>
              <a:gd name="connsiteY3" fmla="*/ 5123745 h 5123745"/>
              <a:gd name="connsiteX4" fmla="*/ 0 w 3467100"/>
              <a:gd name="connsiteY4" fmla="*/ 5123745 h 5123745"/>
              <a:gd name="connsiteX5" fmla="*/ 25400 w 3467100"/>
              <a:gd name="connsiteY5" fmla="*/ 5645 h 5123745"/>
              <a:gd name="connsiteX0" fmla="*/ 25400 w 3467100"/>
              <a:gd name="connsiteY0" fmla="*/ 5645 h 5123745"/>
              <a:gd name="connsiteX1" fmla="*/ 3467100 w 3467100"/>
              <a:gd name="connsiteY1" fmla="*/ 5645 h 5123745"/>
              <a:gd name="connsiteX2" fmla="*/ 3302000 w 3467100"/>
              <a:gd name="connsiteY2" fmla="*/ 3828345 h 5123745"/>
              <a:gd name="connsiteX3" fmla="*/ 2044700 w 3467100"/>
              <a:gd name="connsiteY3" fmla="*/ 5123745 h 5123745"/>
              <a:gd name="connsiteX4" fmla="*/ 0 w 3467100"/>
              <a:gd name="connsiteY4" fmla="*/ 5123745 h 5123745"/>
              <a:gd name="connsiteX5" fmla="*/ 25400 w 3467100"/>
              <a:gd name="connsiteY5" fmla="*/ 5645 h 5123745"/>
              <a:gd name="connsiteX0" fmla="*/ 25400 w 3467100"/>
              <a:gd name="connsiteY0" fmla="*/ 5645 h 5123745"/>
              <a:gd name="connsiteX1" fmla="*/ 3467100 w 3467100"/>
              <a:gd name="connsiteY1" fmla="*/ 5645 h 5123745"/>
              <a:gd name="connsiteX2" fmla="*/ 3302000 w 3467100"/>
              <a:gd name="connsiteY2" fmla="*/ 3828345 h 5123745"/>
              <a:gd name="connsiteX3" fmla="*/ 2044700 w 3467100"/>
              <a:gd name="connsiteY3" fmla="*/ 5123745 h 5123745"/>
              <a:gd name="connsiteX4" fmla="*/ 0 w 3467100"/>
              <a:gd name="connsiteY4" fmla="*/ 5123745 h 5123745"/>
              <a:gd name="connsiteX5" fmla="*/ 25400 w 3467100"/>
              <a:gd name="connsiteY5" fmla="*/ 5645 h 5123745"/>
              <a:gd name="connsiteX0" fmla="*/ 25400 w 3467100"/>
              <a:gd name="connsiteY0" fmla="*/ 5645 h 5123745"/>
              <a:gd name="connsiteX1" fmla="*/ 3467100 w 3467100"/>
              <a:gd name="connsiteY1" fmla="*/ 5645 h 5123745"/>
              <a:gd name="connsiteX2" fmla="*/ 3302000 w 3467100"/>
              <a:gd name="connsiteY2" fmla="*/ 3828345 h 5123745"/>
              <a:gd name="connsiteX3" fmla="*/ 2044700 w 3467100"/>
              <a:gd name="connsiteY3" fmla="*/ 5123745 h 5123745"/>
              <a:gd name="connsiteX4" fmla="*/ 0 w 3467100"/>
              <a:gd name="connsiteY4" fmla="*/ 5123745 h 5123745"/>
              <a:gd name="connsiteX5" fmla="*/ 12700 w 3467100"/>
              <a:gd name="connsiteY5" fmla="*/ 1135945 h 5123745"/>
              <a:gd name="connsiteX6" fmla="*/ 25400 w 3467100"/>
              <a:gd name="connsiteY6" fmla="*/ 5645 h 5123745"/>
              <a:gd name="connsiteX0" fmla="*/ 1485909 w 4927609"/>
              <a:gd name="connsiteY0" fmla="*/ 5645 h 5123745"/>
              <a:gd name="connsiteX1" fmla="*/ 4927609 w 4927609"/>
              <a:gd name="connsiteY1" fmla="*/ 5645 h 5123745"/>
              <a:gd name="connsiteX2" fmla="*/ 4762509 w 4927609"/>
              <a:gd name="connsiteY2" fmla="*/ 3828345 h 5123745"/>
              <a:gd name="connsiteX3" fmla="*/ 3505209 w 4927609"/>
              <a:gd name="connsiteY3" fmla="*/ 5123745 h 5123745"/>
              <a:gd name="connsiteX4" fmla="*/ 1460509 w 4927609"/>
              <a:gd name="connsiteY4" fmla="*/ 5123745 h 5123745"/>
              <a:gd name="connsiteX5" fmla="*/ 9 w 4927609"/>
              <a:gd name="connsiteY5" fmla="*/ 602545 h 5123745"/>
              <a:gd name="connsiteX6" fmla="*/ 1485909 w 4927609"/>
              <a:gd name="connsiteY6" fmla="*/ 5645 h 5123745"/>
              <a:gd name="connsiteX0" fmla="*/ 1512775 w 4954475"/>
              <a:gd name="connsiteY0" fmla="*/ 5645 h 5123745"/>
              <a:gd name="connsiteX1" fmla="*/ 4954475 w 4954475"/>
              <a:gd name="connsiteY1" fmla="*/ 5645 h 5123745"/>
              <a:gd name="connsiteX2" fmla="*/ 4789375 w 4954475"/>
              <a:gd name="connsiteY2" fmla="*/ 3828345 h 5123745"/>
              <a:gd name="connsiteX3" fmla="*/ 3532075 w 4954475"/>
              <a:gd name="connsiteY3" fmla="*/ 5123745 h 5123745"/>
              <a:gd name="connsiteX4" fmla="*/ 1487375 w 4954475"/>
              <a:gd name="connsiteY4" fmla="*/ 5123745 h 5123745"/>
              <a:gd name="connsiteX5" fmla="*/ 623776 w 4954475"/>
              <a:gd name="connsiteY5" fmla="*/ 2532945 h 5123745"/>
              <a:gd name="connsiteX6" fmla="*/ 26875 w 4954475"/>
              <a:gd name="connsiteY6" fmla="*/ 602545 h 5123745"/>
              <a:gd name="connsiteX7" fmla="*/ 1512775 w 4954475"/>
              <a:gd name="connsiteY7" fmla="*/ 5645 h 5123745"/>
              <a:gd name="connsiteX0" fmla="*/ 2062882 w 5504582"/>
              <a:gd name="connsiteY0" fmla="*/ 5645 h 5123745"/>
              <a:gd name="connsiteX1" fmla="*/ 5504582 w 5504582"/>
              <a:gd name="connsiteY1" fmla="*/ 5645 h 5123745"/>
              <a:gd name="connsiteX2" fmla="*/ 5339482 w 5504582"/>
              <a:gd name="connsiteY2" fmla="*/ 3828345 h 5123745"/>
              <a:gd name="connsiteX3" fmla="*/ 4082182 w 5504582"/>
              <a:gd name="connsiteY3" fmla="*/ 5123745 h 5123745"/>
              <a:gd name="connsiteX4" fmla="*/ 2037482 w 5504582"/>
              <a:gd name="connsiteY4" fmla="*/ 5123745 h 5123745"/>
              <a:gd name="connsiteX5" fmla="*/ 56283 w 5504582"/>
              <a:gd name="connsiteY5" fmla="*/ 1796345 h 5123745"/>
              <a:gd name="connsiteX6" fmla="*/ 576982 w 5504582"/>
              <a:gd name="connsiteY6" fmla="*/ 602545 h 5123745"/>
              <a:gd name="connsiteX7" fmla="*/ 2062882 w 5504582"/>
              <a:gd name="connsiteY7" fmla="*/ 5645 h 5123745"/>
              <a:gd name="connsiteX0" fmla="*/ 2072521 w 5514221"/>
              <a:gd name="connsiteY0" fmla="*/ 5645 h 5123745"/>
              <a:gd name="connsiteX1" fmla="*/ 5514221 w 5514221"/>
              <a:gd name="connsiteY1" fmla="*/ 5645 h 5123745"/>
              <a:gd name="connsiteX2" fmla="*/ 5349121 w 5514221"/>
              <a:gd name="connsiteY2" fmla="*/ 3828345 h 5123745"/>
              <a:gd name="connsiteX3" fmla="*/ 4091821 w 5514221"/>
              <a:gd name="connsiteY3" fmla="*/ 5123745 h 5123745"/>
              <a:gd name="connsiteX4" fmla="*/ 2047121 w 5514221"/>
              <a:gd name="connsiteY4" fmla="*/ 5123745 h 5123745"/>
              <a:gd name="connsiteX5" fmla="*/ 65922 w 5514221"/>
              <a:gd name="connsiteY5" fmla="*/ 1796345 h 5123745"/>
              <a:gd name="connsiteX6" fmla="*/ 586621 w 5514221"/>
              <a:gd name="connsiteY6" fmla="*/ 602545 h 5123745"/>
              <a:gd name="connsiteX7" fmla="*/ 2072521 w 5514221"/>
              <a:gd name="connsiteY7" fmla="*/ 5645 h 5123745"/>
              <a:gd name="connsiteX0" fmla="*/ 2072521 w 5514221"/>
              <a:gd name="connsiteY0" fmla="*/ 5645 h 5123745"/>
              <a:gd name="connsiteX1" fmla="*/ 5514221 w 5514221"/>
              <a:gd name="connsiteY1" fmla="*/ 5645 h 5123745"/>
              <a:gd name="connsiteX2" fmla="*/ 5349121 w 5514221"/>
              <a:gd name="connsiteY2" fmla="*/ 3828345 h 5123745"/>
              <a:gd name="connsiteX3" fmla="*/ 4091821 w 5514221"/>
              <a:gd name="connsiteY3" fmla="*/ 5123745 h 5123745"/>
              <a:gd name="connsiteX4" fmla="*/ 2047121 w 5514221"/>
              <a:gd name="connsiteY4" fmla="*/ 5123745 h 5123745"/>
              <a:gd name="connsiteX5" fmla="*/ 65922 w 5514221"/>
              <a:gd name="connsiteY5" fmla="*/ 1796345 h 5123745"/>
              <a:gd name="connsiteX6" fmla="*/ 586621 w 5514221"/>
              <a:gd name="connsiteY6" fmla="*/ 602545 h 5123745"/>
              <a:gd name="connsiteX7" fmla="*/ 2072521 w 5514221"/>
              <a:gd name="connsiteY7" fmla="*/ 5645 h 5123745"/>
              <a:gd name="connsiteX0" fmla="*/ 2072521 w 5514221"/>
              <a:gd name="connsiteY0" fmla="*/ 5645 h 5149145"/>
              <a:gd name="connsiteX1" fmla="*/ 5514221 w 5514221"/>
              <a:gd name="connsiteY1" fmla="*/ 5645 h 5149145"/>
              <a:gd name="connsiteX2" fmla="*/ 5349121 w 5514221"/>
              <a:gd name="connsiteY2" fmla="*/ 3828345 h 5149145"/>
              <a:gd name="connsiteX3" fmla="*/ 4091821 w 5514221"/>
              <a:gd name="connsiteY3" fmla="*/ 5123745 h 5149145"/>
              <a:gd name="connsiteX4" fmla="*/ 1869321 w 5514221"/>
              <a:gd name="connsiteY4" fmla="*/ 5149145 h 5149145"/>
              <a:gd name="connsiteX5" fmla="*/ 65922 w 5514221"/>
              <a:gd name="connsiteY5" fmla="*/ 1796345 h 5149145"/>
              <a:gd name="connsiteX6" fmla="*/ 586621 w 5514221"/>
              <a:gd name="connsiteY6" fmla="*/ 602545 h 5149145"/>
              <a:gd name="connsiteX7" fmla="*/ 2072521 w 5514221"/>
              <a:gd name="connsiteY7" fmla="*/ 5645 h 5149145"/>
              <a:gd name="connsiteX0" fmla="*/ 2072521 w 5514221"/>
              <a:gd name="connsiteY0" fmla="*/ 5645 h 5149145"/>
              <a:gd name="connsiteX1" fmla="*/ 5514221 w 5514221"/>
              <a:gd name="connsiteY1" fmla="*/ 5645 h 5149145"/>
              <a:gd name="connsiteX2" fmla="*/ 5349121 w 5514221"/>
              <a:gd name="connsiteY2" fmla="*/ 3828345 h 5149145"/>
              <a:gd name="connsiteX3" fmla="*/ 4091821 w 5514221"/>
              <a:gd name="connsiteY3" fmla="*/ 5123745 h 5149145"/>
              <a:gd name="connsiteX4" fmla="*/ 1869321 w 5514221"/>
              <a:gd name="connsiteY4" fmla="*/ 5149145 h 5149145"/>
              <a:gd name="connsiteX5" fmla="*/ 65922 w 5514221"/>
              <a:gd name="connsiteY5" fmla="*/ 1796345 h 5149145"/>
              <a:gd name="connsiteX6" fmla="*/ 586621 w 5514221"/>
              <a:gd name="connsiteY6" fmla="*/ 602545 h 5149145"/>
              <a:gd name="connsiteX7" fmla="*/ 2072521 w 5514221"/>
              <a:gd name="connsiteY7" fmla="*/ 5645 h 514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4221" h="5149145">
                <a:moveTo>
                  <a:pt x="2072521" y="5645"/>
                </a:moveTo>
                <a:cubicBezTo>
                  <a:pt x="2017488" y="-7055"/>
                  <a:pt x="4832654" y="5645"/>
                  <a:pt x="5514221" y="5645"/>
                </a:cubicBezTo>
                <a:lnTo>
                  <a:pt x="5349121" y="3828345"/>
                </a:lnTo>
                <a:cubicBezTo>
                  <a:pt x="5300438" y="5030612"/>
                  <a:pt x="4468588" y="5098345"/>
                  <a:pt x="4091821" y="5123745"/>
                </a:cubicBezTo>
                <a:lnTo>
                  <a:pt x="1869321" y="5149145"/>
                </a:lnTo>
                <a:cubicBezTo>
                  <a:pt x="1854505" y="5111045"/>
                  <a:pt x="131539" y="1902178"/>
                  <a:pt x="65922" y="1796345"/>
                </a:cubicBezTo>
                <a:cubicBezTo>
                  <a:pt x="-177495" y="1042812"/>
                  <a:pt x="311454" y="769762"/>
                  <a:pt x="586621" y="602545"/>
                </a:cubicBezTo>
                <a:lnTo>
                  <a:pt x="2072521" y="5645"/>
                </a:lnTo>
                <a:close/>
              </a:path>
            </a:pathLst>
          </a:custGeom>
          <a:pattFill prst="pct80">
            <a:fgClr>
              <a:schemeClr val="bg1">
                <a:lumMod val="85000"/>
              </a:schemeClr>
            </a:fgClr>
            <a:bgClr>
              <a:schemeClr val="bg1"/>
            </a:bgClr>
          </a:pattFill>
          <a:ln>
            <a:noFill/>
          </a:ln>
        </p:spPr>
        <p:txBody>
          <a:bodyPr/>
          <a:lstStyle>
            <a:lvl1pPr marL="0" indent="0" algn="r">
              <a:buNone/>
              <a:defRPr sz="1600"/>
            </a:lvl1pPr>
          </a:lstStyle>
          <a:p>
            <a:pPr lvl="0"/>
            <a:r>
              <a:rPr lang="en-US" noProof="0"/>
              <a:t>Click icon to add picture</a:t>
            </a:r>
          </a:p>
        </p:txBody>
      </p:sp>
    </p:spTree>
    <p:extLst>
      <p:ext uri="{BB962C8B-B14F-4D97-AF65-F5344CB8AC3E}">
        <p14:creationId xmlns:p14="http://schemas.microsoft.com/office/powerpoint/2010/main" val="238936940"/>
      </p:ext>
    </p:extLst>
  </p:cSld>
  <p:clrMapOvr>
    <a:masterClrMapping/>
  </p:clrMapOvr>
  <p:transition spd="slow"/>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3_Macbook Mockup">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bwMode="auto">
          <a:xfrm>
            <a:off x="0" y="-7526"/>
            <a:ext cx="12192000" cy="6865527"/>
          </a:xfrm>
          <a:custGeom>
            <a:avLst/>
            <a:gdLst>
              <a:gd name="connsiteX0" fmla="*/ 2325805 w 4572000"/>
              <a:gd name="connsiteY0" fmla="*/ 17 h 5149145"/>
              <a:gd name="connsiteX1" fmla="*/ 2853613 w 4572000"/>
              <a:gd name="connsiteY1" fmla="*/ 5645 h 5149145"/>
              <a:gd name="connsiteX2" fmla="*/ 4085616 w 4572000"/>
              <a:gd name="connsiteY2" fmla="*/ 602545 h 5149145"/>
              <a:gd name="connsiteX3" fmla="*/ 4517342 w 4572000"/>
              <a:gd name="connsiteY3" fmla="*/ 1796345 h 5149145"/>
              <a:gd name="connsiteX4" fmla="*/ 3022092 w 4572000"/>
              <a:gd name="connsiteY4" fmla="*/ 5149145 h 5149145"/>
              <a:gd name="connsiteX5" fmla="*/ 1179353 w 4572000"/>
              <a:gd name="connsiteY5" fmla="*/ 5123745 h 5149145"/>
              <a:gd name="connsiteX6" fmla="*/ 136889 w 4572000"/>
              <a:gd name="connsiteY6" fmla="*/ 3828345 h 5149145"/>
              <a:gd name="connsiteX7" fmla="*/ 0 w 4572000"/>
              <a:gd name="connsiteY7" fmla="*/ 5645 h 5149145"/>
              <a:gd name="connsiteX8" fmla="*/ 2325805 w 4572000"/>
              <a:gd name="connsiteY8" fmla="*/ 17 h 5149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72000" h="5149145">
                <a:moveTo>
                  <a:pt x="2325805" y="17"/>
                </a:moveTo>
                <a:cubicBezTo>
                  <a:pt x="2649733" y="188"/>
                  <a:pt x="2867872" y="1676"/>
                  <a:pt x="2853613" y="5645"/>
                </a:cubicBezTo>
                <a:lnTo>
                  <a:pt x="4085616" y="602545"/>
                </a:lnTo>
                <a:cubicBezTo>
                  <a:pt x="4313765" y="769762"/>
                  <a:pt x="4719166" y="1042812"/>
                  <a:pt x="4517342" y="1796345"/>
                </a:cubicBezTo>
                <a:cubicBezTo>
                  <a:pt x="4462937" y="1902178"/>
                  <a:pt x="3034376" y="5111045"/>
                  <a:pt x="3022092" y="5149145"/>
                </a:cubicBezTo>
                <a:lnTo>
                  <a:pt x="1179353" y="5123745"/>
                </a:lnTo>
                <a:cubicBezTo>
                  <a:pt x="866965" y="5098345"/>
                  <a:pt x="177254" y="5030612"/>
                  <a:pt x="136889" y="3828345"/>
                </a:cubicBezTo>
                <a:lnTo>
                  <a:pt x="0" y="5645"/>
                </a:lnTo>
                <a:cubicBezTo>
                  <a:pt x="388511" y="5645"/>
                  <a:pt x="1613165" y="-358"/>
                  <a:pt x="2325805" y="17"/>
                </a:cubicBezTo>
                <a:close/>
              </a:path>
            </a:pathLst>
          </a:custGeom>
          <a:pattFill prst="pct90">
            <a:fgClr>
              <a:schemeClr val="bg1">
                <a:lumMod val="85000"/>
              </a:schemeClr>
            </a:fgClr>
            <a:bgClr>
              <a:schemeClr val="bg1"/>
            </a:bgClr>
          </a:pattFill>
          <a:ln>
            <a:noFill/>
          </a:ln>
        </p:spPr>
        <p:txBody>
          <a:bodyPr>
            <a:noAutofit/>
          </a:bodyPr>
          <a:lstStyle>
            <a:lvl1pPr marL="0" indent="0">
              <a:buNone/>
              <a:defRPr sz="1200"/>
            </a:lvl1pPr>
          </a:lstStyle>
          <a:p>
            <a:pPr lvl="0"/>
            <a:r>
              <a:rPr lang="en-US" noProof="0"/>
              <a:t>Click icon to add picture</a:t>
            </a:r>
          </a:p>
        </p:txBody>
      </p:sp>
    </p:spTree>
    <p:extLst>
      <p:ext uri="{BB962C8B-B14F-4D97-AF65-F5344CB8AC3E}">
        <p14:creationId xmlns:p14="http://schemas.microsoft.com/office/powerpoint/2010/main" val="4208405821"/>
      </p:ext>
    </p:extLst>
  </p:cSld>
  <p:clrMapOvr>
    <a:masterClrMapping/>
  </p:clrMapOvr>
  <p:transition spd="slow"/>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Meet the team 3">
    <p:spTree>
      <p:nvGrpSpPr>
        <p:cNvPr id="1" name=""/>
        <p:cNvGrpSpPr/>
        <p:nvPr/>
      </p:nvGrpSpPr>
      <p:grpSpPr>
        <a:xfrm>
          <a:off x="0" y="0"/>
          <a:ext cx="0" cy="0"/>
          <a:chOff x="0" y="0"/>
          <a:chExt cx="0" cy="0"/>
        </a:xfrm>
      </p:grpSpPr>
      <p:sp>
        <p:nvSpPr>
          <p:cNvPr id="34" name="Picture Placeholder 13"/>
          <p:cNvSpPr>
            <a:spLocks noGrp="1"/>
          </p:cNvSpPr>
          <p:nvPr>
            <p:ph type="pic" sz="quarter" idx="21"/>
          </p:nvPr>
        </p:nvSpPr>
        <p:spPr>
          <a:xfrm>
            <a:off x="8340914" y="2127720"/>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
        <p:nvSpPr>
          <p:cNvPr id="35" name="Picture Placeholder 13"/>
          <p:cNvSpPr>
            <a:spLocks noGrp="1"/>
          </p:cNvSpPr>
          <p:nvPr>
            <p:ph type="pic" sz="quarter" idx="22"/>
          </p:nvPr>
        </p:nvSpPr>
        <p:spPr>
          <a:xfrm>
            <a:off x="2118438" y="2127720"/>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
        <p:nvSpPr>
          <p:cNvPr id="36" name="Picture Placeholder 13"/>
          <p:cNvSpPr>
            <a:spLocks noGrp="1"/>
          </p:cNvSpPr>
          <p:nvPr>
            <p:ph type="pic" sz="quarter" idx="23"/>
          </p:nvPr>
        </p:nvSpPr>
        <p:spPr>
          <a:xfrm>
            <a:off x="5231975" y="2127720"/>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Tree>
    <p:extLst>
      <p:ext uri="{BB962C8B-B14F-4D97-AF65-F5344CB8AC3E}">
        <p14:creationId xmlns:p14="http://schemas.microsoft.com/office/powerpoint/2010/main" val="257236058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Meet the team 3">
    <p:spTree>
      <p:nvGrpSpPr>
        <p:cNvPr id="1" name=""/>
        <p:cNvGrpSpPr/>
        <p:nvPr/>
      </p:nvGrpSpPr>
      <p:grpSpPr>
        <a:xfrm>
          <a:off x="0" y="0"/>
          <a:ext cx="0" cy="0"/>
          <a:chOff x="0" y="0"/>
          <a:chExt cx="0" cy="0"/>
        </a:xfrm>
      </p:grpSpPr>
      <p:sp>
        <p:nvSpPr>
          <p:cNvPr id="13" name="Picture Placeholder 13"/>
          <p:cNvSpPr>
            <a:spLocks noGrp="1"/>
          </p:cNvSpPr>
          <p:nvPr>
            <p:ph type="pic" sz="quarter" idx="22"/>
          </p:nvPr>
        </p:nvSpPr>
        <p:spPr>
          <a:xfrm>
            <a:off x="9128713" y="2038601"/>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
        <p:nvSpPr>
          <p:cNvPr id="14" name="Picture Placeholder 13"/>
          <p:cNvSpPr>
            <a:spLocks noGrp="1"/>
          </p:cNvSpPr>
          <p:nvPr>
            <p:ph type="pic" sz="quarter" idx="23"/>
          </p:nvPr>
        </p:nvSpPr>
        <p:spPr>
          <a:xfrm>
            <a:off x="6521149" y="2038601"/>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
        <p:nvSpPr>
          <p:cNvPr id="15" name="Picture Placeholder 13"/>
          <p:cNvSpPr>
            <a:spLocks noGrp="1"/>
          </p:cNvSpPr>
          <p:nvPr>
            <p:ph type="pic" sz="quarter" idx="24"/>
          </p:nvPr>
        </p:nvSpPr>
        <p:spPr>
          <a:xfrm>
            <a:off x="3979835" y="2038601"/>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
        <p:nvSpPr>
          <p:cNvPr id="16" name="Picture Placeholder 13"/>
          <p:cNvSpPr>
            <a:spLocks noGrp="1"/>
          </p:cNvSpPr>
          <p:nvPr>
            <p:ph type="pic" sz="quarter" idx="25"/>
          </p:nvPr>
        </p:nvSpPr>
        <p:spPr>
          <a:xfrm>
            <a:off x="1372271" y="2038601"/>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Tree>
    <p:extLst>
      <p:ext uri="{BB962C8B-B14F-4D97-AF65-F5344CB8AC3E}">
        <p14:creationId xmlns:p14="http://schemas.microsoft.com/office/powerpoint/2010/main" val="2090530031"/>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Meet the team 3">
    <p:spTree>
      <p:nvGrpSpPr>
        <p:cNvPr id="1" name=""/>
        <p:cNvGrpSpPr/>
        <p:nvPr/>
      </p:nvGrpSpPr>
      <p:grpSpPr>
        <a:xfrm>
          <a:off x="0" y="0"/>
          <a:ext cx="0" cy="0"/>
          <a:chOff x="0" y="0"/>
          <a:chExt cx="0" cy="0"/>
        </a:xfrm>
      </p:grpSpPr>
      <p:sp>
        <p:nvSpPr>
          <p:cNvPr id="8" name="Picture Placeholder 13"/>
          <p:cNvSpPr>
            <a:spLocks noGrp="1"/>
          </p:cNvSpPr>
          <p:nvPr>
            <p:ph type="pic" sz="quarter" idx="22"/>
          </p:nvPr>
        </p:nvSpPr>
        <p:spPr>
          <a:xfrm>
            <a:off x="1107086" y="1949479"/>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
        <p:nvSpPr>
          <p:cNvPr id="9" name="Picture Placeholder 13"/>
          <p:cNvSpPr>
            <a:spLocks noGrp="1"/>
          </p:cNvSpPr>
          <p:nvPr>
            <p:ph type="pic" sz="quarter" idx="23"/>
          </p:nvPr>
        </p:nvSpPr>
        <p:spPr>
          <a:xfrm>
            <a:off x="6375355" y="1949479"/>
            <a:ext cx="1731226" cy="187529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Tree>
    <p:extLst>
      <p:ext uri="{BB962C8B-B14F-4D97-AF65-F5344CB8AC3E}">
        <p14:creationId xmlns:p14="http://schemas.microsoft.com/office/powerpoint/2010/main" val="1329946475"/>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bout us layout 1">
    <p:spTree>
      <p:nvGrpSpPr>
        <p:cNvPr id="1" name=""/>
        <p:cNvGrpSpPr/>
        <p:nvPr/>
      </p:nvGrpSpPr>
      <p:grpSpPr>
        <a:xfrm>
          <a:off x="0" y="0"/>
          <a:ext cx="0" cy="0"/>
          <a:chOff x="0" y="0"/>
          <a:chExt cx="0" cy="0"/>
        </a:xfrm>
      </p:grpSpPr>
      <p:sp>
        <p:nvSpPr>
          <p:cNvPr id="4" name="Picture Placeholder 13"/>
          <p:cNvSpPr>
            <a:spLocks noGrp="1"/>
          </p:cNvSpPr>
          <p:nvPr>
            <p:ph type="pic" sz="quarter" idx="23"/>
          </p:nvPr>
        </p:nvSpPr>
        <p:spPr>
          <a:xfrm>
            <a:off x="6454258" y="1669852"/>
            <a:ext cx="4588605" cy="3888958"/>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Tree>
    <p:extLst>
      <p:ext uri="{BB962C8B-B14F-4D97-AF65-F5344CB8AC3E}">
        <p14:creationId xmlns:p14="http://schemas.microsoft.com/office/powerpoint/2010/main" val="84473534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Portf Layout 2">
    <p:spTree>
      <p:nvGrpSpPr>
        <p:cNvPr id="1" name=""/>
        <p:cNvGrpSpPr/>
        <p:nvPr/>
      </p:nvGrpSpPr>
      <p:grpSpPr>
        <a:xfrm>
          <a:off x="0" y="0"/>
          <a:ext cx="0" cy="0"/>
          <a:chOff x="0" y="0"/>
          <a:chExt cx="0" cy="0"/>
        </a:xfrm>
      </p:grpSpPr>
      <p:sp>
        <p:nvSpPr>
          <p:cNvPr id="23" name="Picture Placeholder 13"/>
          <p:cNvSpPr>
            <a:spLocks noGrp="1"/>
          </p:cNvSpPr>
          <p:nvPr>
            <p:ph type="pic" sz="quarter" idx="43"/>
          </p:nvPr>
        </p:nvSpPr>
        <p:spPr>
          <a:xfrm>
            <a:off x="2623792" y="3063472"/>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
        <p:nvSpPr>
          <p:cNvPr id="27" name="Picture Placeholder 13"/>
          <p:cNvSpPr>
            <a:spLocks noGrp="1"/>
          </p:cNvSpPr>
          <p:nvPr>
            <p:ph type="pic" sz="quarter" idx="44"/>
          </p:nvPr>
        </p:nvSpPr>
        <p:spPr>
          <a:xfrm>
            <a:off x="4140225" y="3063472"/>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
        <p:nvSpPr>
          <p:cNvPr id="28" name="Picture Placeholder 13"/>
          <p:cNvSpPr>
            <a:spLocks noGrp="1"/>
          </p:cNvSpPr>
          <p:nvPr>
            <p:ph type="pic" sz="quarter" idx="45"/>
          </p:nvPr>
        </p:nvSpPr>
        <p:spPr>
          <a:xfrm>
            <a:off x="1107359" y="3063472"/>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
        <p:nvSpPr>
          <p:cNvPr id="29" name="Picture Placeholder 13"/>
          <p:cNvSpPr>
            <a:spLocks noGrp="1"/>
          </p:cNvSpPr>
          <p:nvPr>
            <p:ph type="pic" sz="quarter" idx="46"/>
          </p:nvPr>
        </p:nvSpPr>
        <p:spPr>
          <a:xfrm>
            <a:off x="2623792" y="4452676"/>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
        <p:nvSpPr>
          <p:cNvPr id="30" name="Picture Placeholder 13"/>
          <p:cNvSpPr>
            <a:spLocks noGrp="1"/>
          </p:cNvSpPr>
          <p:nvPr>
            <p:ph type="pic" sz="quarter" idx="47"/>
          </p:nvPr>
        </p:nvSpPr>
        <p:spPr>
          <a:xfrm>
            <a:off x="4140225" y="4452676"/>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
        <p:nvSpPr>
          <p:cNvPr id="31" name="Picture Placeholder 13"/>
          <p:cNvSpPr>
            <a:spLocks noGrp="1"/>
          </p:cNvSpPr>
          <p:nvPr>
            <p:ph type="pic" sz="quarter" idx="48"/>
          </p:nvPr>
        </p:nvSpPr>
        <p:spPr>
          <a:xfrm>
            <a:off x="1107359" y="4452676"/>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
        <p:nvSpPr>
          <p:cNvPr id="32" name="Picture Placeholder 13"/>
          <p:cNvSpPr>
            <a:spLocks noGrp="1"/>
          </p:cNvSpPr>
          <p:nvPr>
            <p:ph type="pic" sz="quarter" idx="49"/>
          </p:nvPr>
        </p:nvSpPr>
        <p:spPr>
          <a:xfrm>
            <a:off x="2623792" y="1674270"/>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
        <p:nvSpPr>
          <p:cNvPr id="33" name="Picture Placeholder 13"/>
          <p:cNvSpPr>
            <a:spLocks noGrp="1"/>
          </p:cNvSpPr>
          <p:nvPr>
            <p:ph type="pic" sz="quarter" idx="50"/>
          </p:nvPr>
        </p:nvSpPr>
        <p:spPr>
          <a:xfrm>
            <a:off x="4140225" y="1674270"/>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
        <p:nvSpPr>
          <p:cNvPr id="34" name="Picture Placeholder 13"/>
          <p:cNvSpPr>
            <a:spLocks noGrp="1"/>
          </p:cNvSpPr>
          <p:nvPr>
            <p:ph type="pic" sz="quarter" idx="51"/>
          </p:nvPr>
        </p:nvSpPr>
        <p:spPr>
          <a:xfrm>
            <a:off x="1107359" y="1674270"/>
            <a:ext cx="1516433" cy="1389203"/>
          </a:xfrm>
          <a:pattFill prst="pct25">
            <a:fgClr>
              <a:schemeClr val="accent1"/>
            </a:fgClr>
            <a:bgClr>
              <a:schemeClr val="bg1"/>
            </a:bgClr>
          </a:pattFill>
          <a:effectLst/>
        </p:spPr>
        <p:txBody>
          <a:bodyPr>
            <a:normAutofit/>
          </a:bodyPr>
          <a:lstStyle>
            <a:lvl1pPr marL="0" indent="0">
              <a:buNone/>
              <a:defRPr sz="1250">
                <a:ln>
                  <a:noFill/>
                </a:ln>
                <a:solidFill>
                  <a:schemeClr val="bg1">
                    <a:lumMod val="85000"/>
                  </a:schemeClr>
                </a:solidFill>
              </a:defRPr>
            </a:lvl1pPr>
          </a:lstStyle>
          <a:p>
            <a:r>
              <a:rPr lang="en-US"/>
              <a:t>Click icon to add picture</a:t>
            </a:r>
          </a:p>
        </p:txBody>
      </p:sp>
    </p:spTree>
    <p:extLst>
      <p:ext uri="{BB962C8B-B14F-4D97-AF65-F5344CB8AC3E}">
        <p14:creationId xmlns:p14="http://schemas.microsoft.com/office/powerpoint/2010/main" val="184021503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About us layout 1">
    <p:spTree>
      <p:nvGrpSpPr>
        <p:cNvPr id="1" name=""/>
        <p:cNvGrpSpPr/>
        <p:nvPr/>
      </p:nvGrpSpPr>
      <p:grpSpPr>
        <a:xfrm>
          <a:off x="0" y="0"/>
          <a:ext cx="0" cy="0"/>
          <a:chOff x="0" y="0"/>
          <a:chExt cx="0" cy="0"/>
        </a:xfrm>
      </p:grpSpPr>
      <p:sp>
        <p:nvSpPr>
          <p:cNvPr id="4" name="Picture Placeholder 13"/>
          <p:cNvSpPr>
            <a:spLocks noGrp="1"/>
          </p:cNvSpPr>
          <p:nvPr>
            <p:ph type="pic" sz="quarter" idx="23"/>
          </p:nvPr>
        </p:nvSpPr>
        <p:spPr>
          <a:xfrm>
            <a:off x="0" y="0"/>
            <a:ext cx="12192000" cy="6858000"/>
          </a:xfrm>
          <a:pattFill prst="pct25">
            <a:fgClr>
              <a:schemeClr val="accent1"/>
            </a:fgClr>
            <a:bgClr>
              <a:schemeClr val="bg1"/>
            </a:bgClr>
          </a:pattFill>
          <a:effectLst/>
        </p:spPr>
        <p:txBody>
          <a:bodyPr>
            <a:normAutofit/>
          </a:bodyPr>
          <a:lstStyle>
            <a:lvl1pPr marL="0" indent="0">
              <a:buNone/>
              <a:defRPr sz="1400">
                <a:ln>
                  <a:noFill/>
                </a:ln>
                <a:solidFill>
                  <a:schemeClr val="bg1">
                    <a:lumMod val="85000"/>
                  </a:schemeClr>
                </a:solidFill>
              </a:defRPr>
            </a:lvl1pPr>
          </a:lstStyle>
          <a:p>
            <a:r>
              <a:rPr lang="en-US"/>
              <a:t>Click icon to add picture</a:t>
            </a:r>
          </a:p>
        </p:txBody>
      </p:sp>
      <p:sp>
        <p:nvSpPr>
          <p:cNvPr id="5" name="Text Placeholder 9">
            <a:extLst>
              <a:ext uri="{FF2B5EF4-FFF2-40B4-BE49-F238E27FC236}">
                <a16:creationId xmlns:a16="http://schemas.microsoft.com/office/drawing/2014/main" id="{70272FAD-DA49-F747-860F-075723A8B659}"/>
              </a:ext>
            </a:extLst>
          </p:cNvPr>
          <p:cNvSpPr>
            <a:spLocks noGrp="1"/>
          </p:cNvSpPr>
          <p:nvPr>
            <p:ph type="body" sz="quarter" idx="10" hasCustomPrompt="1"/>
          </p:nvPr>
        </p:nvSpPr>
        <p:spPr>
          <a:xfrm>
            <a:off x="851694" y="655532"/>
            <a:ext cx="10587038" cy="763139"/>
          </a:xfrm>
        </p:spPr>
        <p:txBody>
          <a:bodyPr/>
          <a:lstStyle>
            <a:lvl1pPr marL="0" indent="0" algn="ctr">
              <a:buNone/>
              <a:defRPr sz="4400">
                <a:solidFill>
                  <a:schemeClr val="bg1"/>
                </a:solidFill>
                <a:latin typeface="+mj-lt"/>
              </a:defRPr>
            </a:lvl1pPr>
            <a:lvl2pPr marL="457200" indent="0" algn="ctr">
              <a:buNone/>
              <a:defRPr>
                <a:solidFill>
                  <a:schemeClr val="bg1"/>
                </a:solidFill>
              </a:defRPr>
            </a:lvl2pPr>
            <a:lvl3pPr marL="914399" indent="0" algn="ctr">
              <a:buNone/>
              <a:defRPr>
                <a:solidFill>
                  <a:schemeClr val="bg1"/>
                </a:solidFill>
              </a:defRPr>
            </a:lvl3pPr>
            <a:lvl4pPr marL="1371600" indent="0" algn="ctr">
              <a:buNone/>
              <a:defRPr>
                <a:solidFill>
                  <a:schemeClr val="bg1"/>
                </a:solidFill>
              </a:defRPr>
            </a:lvl4pPr>
            <a:lvl5pPr marL="1828800" indent="0" algn="ctr">
              <a:buNone/>
              <a:defRPr>
                <a:solidFill>
                  <a:schemeClr val="bg1"/>
                </a:solidFill>
              </a:defRPr>
            </a:lvl5pPr>
          </a:lstStyle>
          <a:p>
            <a:pPr lvl="0"/>
            <a:r>
              <a:rPr lang="en-US"/>
              <a:t>CLICK TO EDIT MASTER TEXT STYLES</a:t>
            </a:r>
          </a:p>
        </p:txBody>
      </p:sp>
      <p:sp>
        <p:nvSpPr>
          <p:cNvPr id="7" name="Content Placeholder 2">
            <a:extLst>
              <a:ext uri="{FF2B5EF4-FFF2-40B4-BE49-F238E27FC236}">
                <a16:creationId xmlns:a16="http://schemas.microsoft.com/office/drawing/2014/main" id="{4F86B4B0-32BF-FE47-8D0E-EC690B55963E}"/>
              </a:ext>
            </a:extLst>
          </p:cNvPr>
          <p:cNvSpPr>
            <a:spLocks noGrp="1"/>
          </p:cNvSpPr>
          <p:nvPr>
            <p:ph sz="quarter" idx="11"/>
          </p:nvPr>
        </p:nvSpPr>
        <p:spPr>
          <a:xfrm>
            <a:off x="914325" y="2269759"/>
            <a:ext cx="4992687" cy="3621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893210E5-3DE4-BF49-A9D9-4279D29C26F2}"/>
              </a:ext>
            </a:extLst>
          </p:cNvPr>
          <p:cNvSpPr>
            <a:spLocks noGrp="1"/>
          </p:cNvSpPr>
          <p:nvPr>
            <p:ph sz="quarter" idx="12"/>
          </p:nvPr>
        </p:nvSpPr>
        <p:spPr>
          <a:xfrm>
            <a:off x="6403579" y="2269759"/>
            <a:ext cx="4992687" cy="36210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02240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E2C9245-C2EB-37FE-271F-AE848F9B3C91}"/>
              </a:ext>
            </a:extLst>
          </p:cNvPr>
          <p:cNvSpPr>
            <a:spLocks noGrp="1"/>
          </p:cNvSpPr>
          <p:nvPr>
            <p:ph type="dt" sz="half" idx="10"/>
          </p:nvPr>
        </p:nvSpPr>
        <p:spPr/>
        <p:txBody>
          <a:bodyPr/>
          <a:lstStyle/>
          <a:p>
            <a:fld id="{B6E02F3C-87F0-43A3-BAE1-E95E2E127162}" type="datetimeFigureOut">
              <a:rPr lang="en-US" smtClean="0"/>
              <a:t>6/8/2026</a:t>
            </a:fld>
            <a:endParaRPr lang="en-US"/>
          </a:p>
        </p:txBody>
      </p:sp>
      <p:sp>
        <p:nvSpPr>
          <p:cNvPr id="3" name="Footer Placeholder 2">
            <a:extLst>
              <a:ext uri="{FF2B5EF4-FFF2-40B4-BE49-F238E27FC236}">
                <a16:creationId xmlns:a16="http://schemas.microsoft.com/office/drawing/2014/main" id="{32FDF87D-024E-75FF-90AD-B517658842D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5FBEE3-DC8F-8F19-EE8A-E6837C28B61B}"/>
              </a:ext>
            </a:extLst>
          </p:cNvPr>
          <p:cNvSpPr>
            <a:spLocks noGrp="1"/>
          </p:cNvSpPr>
          <p:nvPr>
            <p:ph type="sldNum" sz="quarter" idx="12"/>
          </p:nvPr>
        </p:nvSpPr>
        <p:spPr/>
        <p:txBody>
          <a:bodyPr/>
          <a:lstStyle/>
          <a:p>
            <a:fld id="{55CEA242-8C68-4645-A976-C9351C6E6C57}" type="slidenum">
              <a:rPr lang="en-US" smtClean="0"/>
              <a:t>‹#›</a:t>
            </a:fld>
            <a:endParaRPr lang="en-US"/>
          </a:p>
        </p:txBody>
      </p:sp>
    </p:spTree>
    <p:extLst>
      <p:ext uri="{BB962C8B-B14F-4D97-AF65-F5344CB8AC3E}">
        <p14:creationId xmlns:p14="http://schemas.microsoft.com/office/powerpoint/2010/main" val="21310968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4FF50-D54F-5144-EF42-2CCFE2BA17FC}"/>
              </a:ext>
            </a:extLst>
          </p:cNvPr>
          <p:cNvSpPr>
            <a:spLocks noGrp="1"/>
          </p:cNvSpPr>
          <p:nvPr>
            <p:ph type="title"/>
          </p:nvPr>
        </p:nvSpPr>
        <p:spPr/>
        <p:txBody>
          <a:bodyPr/>
          <a:lstStyle/>
          <a:p>
            <a:r>
              <a:rPr lang="en-US"/>
              <a:t>Click to edit Master title style</a:t>
            </a:r>
            <a:endParaRPr lang="es-NI"/>
          </a:p>
        </p:txBody>
      </p:sp>
      <p:sp>
        <p:nvSpPr>
          <p:cNvPr id="3" name="Content Placeholder 2">
            <a:extLst>
              <a:ext uri="{FF2B5EF4-FFF2-40B4-BE49-F238E27FC236}">
                <a16:creationId xmlns:a16="http://schemas.microsoft.com/office/drawing/2014/main" id="{4160B1A4-9490-D885-F89B-ADF81B4D24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NI"/>
          </a:p>
        </p:txBody>
      </p:sp>
      <p:sp>
        <p:nvSpPr>
          <p:cNvPr id="4" name="Date Placeholder 3">
            <a:extLst>
              <a:ext uri="{FF2B5EF4-FFF2-40B4-BE49-F238E27FC236}">
                <a16:creationId xmlns:a16="http://schemas.microsoft.com/office/drawing/2014/main" id="{B081A73B-1EC9-89B2-C098-967471F41266}"/>
              </a:ext>
            </a:extLst>
          </p:cNvPr>
          <p:cNvSpPr>
            <a:spLocks noGrp="1"/>
          </p:cNvSpPr>
          <p:nvPr>
            <p:ph type="dt" sz="half" idx="10"/>
          </p:nvPr>
        </p:nvSpPr>
        <p:spPr/>
        <p:txBody>
          <a:bodyPr/>
          <a:lstStyle/>
          <a:p>
            <a:fld id="{0B25F881-6BA0-4255-8354-B9EC79028DB3}" type="datetimeFigureOut">
              <a:rPr lang="es-NI" smtClean="0"/>
              <a:t>8/6/2026</a:t>
            </a:fld>
            <a:endParaRPr lang="es-NI"/>
          </a:p>
        </p:txBody>
      </p:sp>
      <p:sp>
        <p:nvSpPr>
          <p:cNvPr id="5" name="Footer Placeholder 4">
            <a:extLst>
              <a:ext uri="{FF2B5EF4-FFF2-40B4-BE49-F238E27FC236}">
                <a16:creationId xmlns:a16="http://schemas.microsoft.com/office/drawing/2014/main" id="{7B5EA986-570E-F539-EFC8-D5763D9D8D35}"/>
              </a:ext>
            </a:extLst>
          </p:cNvPr>
          <p:cNvSpPr>
            <a:spLocks noGrp="1"/>
          </p:cNvSpPr>
          <p:nvPr>
            <p:ph type="ftr" sz="quarter" idx="11"/>
          </p:nvPr>
        </p:nvSpPr>
        <p:spPr/>
        <p:txBody>
          <a:bodyPr/>
          <a:lstStyle/>
          <a:p>
            <a:endParaRPr lang="es-NI"/>
          </a:p>
        </p:txBody>
      </p:sp>
      <p:sp>
        <p:nvSpPr>
          <p:cNvPr id="6" name="Slide Number Placeholder 5">
            <a:extLst>
              <a:ext uri="{FF2B5EF4-FFF2-40B4-BE49-F238E27FC236}">
                <a16:creationId xmlns:a16="http://schemas.microsoft.com/office/drawing/2014/main" id="{1EF8CE32-00F9-8D43-B6AE-85B723DAECA5}"/>
              </a:ext>
            </a:extLst>
          </p:cNvPr>
          <p:cNvSpPr>
            <a:spLocks noGrp="1"/>
          </p:cNvSpPr>
          <p:nvPr>
            <p:ph type="sldNum" sz="quarter" idx="12"/>
          </p:nvPr>
        </p:nvSpPr>
        <p:spPr/>
        <p:txBody>
          <a:bodyPr/>
          <a:lstStyle/>
          <a:p>
            <a:fld id="{6842FE7C-4EE5-49F1-9031-EB3249572952}" type="slidenum">
              <a:rPr lang="es-NI" smtClean="0"/>
              <a:t>‹#›</a:t>
            </a:fld>
            <a:endParaRPr lang="es-NI"/>
          </a:p>
        </p:txBody>
      </p:sp>
    </p:spTree>
    <p:extLst>
      <p:ext uri="{BB962C8B-B14F-4D97-AF65-F5344CB8AC3E}">
        <p14:creationId xmlns:p14="http://schemas.microsoft.com/office/powerpoint/2010/main" val="10573802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351338"/>
          </a:xfrm>
          <a:prstGeom prst="rect">
            <a:avLst/>
          </a:prstGeom>
        </p:spPr>
        <p:txBody>
          <a:bodyPr/>
          <a:lstStyle>
            <a:lvl1pPr>
              <a:defRPr>
                <a:latin typeface="Frutiger LT Std 55 Roman" panose="020B0602020204020204" pitchFamily="34" charset="77"/>
              </a:defRPr>
            </a:lvl1pPr>
            <a:lvl2pPr>
              <a:defRPr>
                <a:latin typeface="Frutiger LT Std 55 Roman" panose="020B0602020204020204" pitchFamily="34" charset="77"/>
              </a:defRPr>
            </a:lvl2pPr>
            <a:lvl3pPr>
              <a:defRPr>
                <a:latin typeface="Frutiger LT Std 55 Roman" panose="020B0602020204020204" pitchFamily="34" charset="77"/>
              </a:defRPr>
            </a:lvl3pPr>
            <a:lvl4pPr>
              <a:defRPr>
                <a:latin typeface="Frutiger LT Std 55 Roman" panose="020B0602020204020204" pitchFamily="34" charset="77"/>
              </a:defRPr>
            </a:lvl4pPr>
            <a:lvl5pPr>
              <a:defRPr>
                <a:latin typeface="Frutiger LT Std 55 Roman" panose="020B0602020204020204"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186748FA-56F1-F146-84F6-727D205CCE33}"/>
              </a:ext>
            </a:extLst>
          </p:cNvPr>
          <p:cNvPicPr>
            <a:picLocks noChangeAspect="1"/>
          </p:cNvPicPr>
          <p:nvPr userDrawn="1"/>
        </p:nvPicPr>
        <p:blipFill>
          <a:blip r:embed="rId2"/>
          <a:stretch>
            <a:fillRect/>
          </a:stretch>
        </p:blipFill>
        <p:spPr>
          <a:xfrm>
            <a:off x="0" y="0"/>
            <a:ext cx="7934840" cy="218484"/>
          </a:xfrm>
          <a:prstGeom prst="rect">
            <a:avLst/>
          </a:prstGeom>
        </p:spPr>
      </p:pic>
      <p:pic>
        <p:nvPicPr>
          <p:cNvPr id="8" name="Picture 7">
            <a:extLst>
              <a:ext uri="{FF2B5EF4-FFF2-40B4-BE49-F238E27FC236}">
                <a16:creationId xmlns:a16="http://schemas.microsoft.com/office/drawing/2014/main" id="{D96585A5-E414-3D43-8A8F-673E59013570}"/>
              </a:ext>
            </a:extLst>
          </p:cNvPr>
          <p:cNvPicPr>
            <a:picLocks noChangeAspect="1"/>
          </p:cNvPicPr>
          <p:nvPr userDrawn="1"/>
        </p:nvPicPr>
        <p:blipFill>
          <a:blip r:embed="rId2"/>
          <a:stretch>
            <a:fillRect/>
          </a:stretch>
        </p:blipFill>
        <p:spPr>
          <a:xfrm>
            <a:off x="-4645" y="6643561"/>
            <a:ext cx="7934840" cy="218484"/>
          </a:xfrm>
          <a:prstGeom prst="rect">
            <a:avLst/>
          </a:prstGeom>
        </p:spPr>
      </p:pic>
      <p:pic>
        <p:nvPicPr>
          <p:cNvPr id="13" name="Picture 12">
            <a:extLst>
              <a:ext uri="{FF2B5EF4-FFF2-40B4-BE49-F238E27FC236}">
                <a16:creationId xmlns:a16="http://schemas.microsoft.com/office/drawing/2014/main" id="{12C57816-B39E-B94C-94D9-73CF8DA1959D}"/>
              </a:ext>
            </a:extLst>
          </p:cNvPr>
          <p:cNvPicPr>
            <a:picLocks noChangeAspect="1"/>
          </p:cNvPicPr>
          <p:nvPr userDrawn="1"/>
        </p:nvPicPr>
        <p:blipFill>
          <a:blip r:embed="rId3"/>
          <a:stretch>
            <a:fillRect/>
          </a:stretch>
        </p:blipFill>
        <p:spPr>
          <a:xfrm>
            <a:off x="9982200" y="109242"/>
            <a:ext cx="1054699" cy="810584"/>
          </a:xfrm>
          <a:prstGeom prst="rect">
            <a:avLst/>
          </a:prstGeom>
        </p:spPr>
      </p:pic>
      <p:pic>
        <p:nvPicPr>
          <p:cNvPr id="15" name="Picture 14">
            <a:extLst>
              <a:ext uri="{FF2B5EF4-FFF2-40B4-BE49-F238E27FC236}">
                <a16:creationId xmlns:a16="http://schemas.microsoft.com/office/drawing/2014/main" id="{EE638200-48FC-F84E-B0CF-FDA2DA7397B3}"/>
              </a:ext>
            </a:extLst>
          </p:cNvPr>
          <p:cNvPicPr>
            <a:picLocks noChangeAspect="1"/>
          </p:cNvPicPr>
          <p:nvPr userDrawn="1"/>
        </p:nvPicPr>
        <p:blipFill>
          <a:blip r:embed="rId4"/>
          <a:stretch>
            <a:fillRect/>
          </a:stretch>
        </p:blipFill>
        <p:spPr>
          <a:xfrm>
            <a:off x="8142747" y="6363099"/>
            <a:ext cx="3824267" cy="453393"/>
          </a:xfrm>
          <a:prstGeom prst="rect">
            <a:avLst/>
          </a:prstGeom>
        </p:spPr>
      </p:pic>
    </p:spTree>
    <p:extLst>
      <p:ext uri="{BB962C8B-B14F-4D97-AF65-F5344CB8AC3E}">
        <p14:creationId xmlns:p14="http://schemas.microsoft.com/office/powerpoint/2010/main" val="28514577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C8E66-DF1E-2C09-920E-1C40F9C5D847}"/>
              </a:ext>
            </a:extLst>
          </p:cNvPr>
          <p:cNvSpPr>
            <a:spLocks noGrp="1"/>
          </p:cNvSpPr>
          <p:nvPr>
            <p:ph type="title"/>
          </p:nvPr>
        </p:nvSpPr>
        <p:spPr>
          <a:xfrm>
            <a:off x="284480" y="506529"/>
            <a:ext cx="11023600" cy="845546"/>
          </a:xfrm>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C055C74F-9648-2859-A79C-A721E9C117DB}"/>
              </a:ext>
            </a:extLst>
          </p:cNvPr>
          <p:cNvSpPr>
            <a:spLocks noGrp="1"/>
          </p:cNvSpPr>
          <p:nvPr>
            <p:ph sz="half" idx="1"/>
          </p:nvPr>
        </p:nvSpPr>
        <p:spPr>
          <a:xfrm>
            <a:off x="330200" y="1639627"/>
            <a:ext cx="11023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Slide Number Placeholder 6">
            <a:extLst>
              <a:ext uri="{FF2B5EF4-FFF2-40B4-BE49-F238E27FC236}">
                <a16:creationId xmlns:a16="http://schemas.microsoft.com/office/drawing/2014/main" id="{C0D5B5BE-8A9C-F96D-06C8-31555F57AF30}"/>
              </a:ext>
            </a:extLst>
          </p:cNvPr>
          <p:cNvSpPr>
            <a:spLocks noGrp="1"/>
          </p:cNvSpPr>
          <p:nvPr>
            <p:ph type="sldNum" sz="quarter" idx="12"/>
          </p:nvPr>
        </p:nvSpPr>
        <p:spPr/>
        <p:txBody>
          <a:bodyPr/>
          <a:lstStyle/>
          <a:p>
            <a:fld id="{EE9254D6-C7A9-5F48-8437-2A3E9AA3BBD3}" type="slidenum">
              <a:rPr lang="es-ES_tradnl" smtClean="0"/>
              <a:t>‹#›</a:t>
            </a:fld>
            <a:endParaRPr lang="es-ES_tradnl"/>
          </a:p>
        </p:txBody>
      </p:sp>
      <p:pic>
        <p:nvPicPr>
          <p:cNvPr id="8" name="Content Placeholder 4">
            <a:extLst>
              <a:ext uri="{FF2B5EF4-FFF2-40B4-BE49-F238E27FC236}">
                <a16:creationId xmlns:a16="http://schemas.microsoft.com/office/drawing/2014/main" id="{46113C0A-E12E-EEA4-B081-AE3DF83EA581}"/>
              </a:ext>
            </a:extLst>
          </p:cNvPr>
          <p:cNvPicPr>
            <a:picLocks noChangeAspect="1"/>
          </p:cNvPicPr>
          <p:nvPr userDrawn="1"/>
        </p:nvPicPr>
        <p:blipFill>
          <a:blip r:embed="rId2"/>
          <a:stretch>
            <a:fillRect/>
          </a:stretch>
        </p:blipFill>
        <p:spPr>
          <a:xfrm rot="16200000" flipV="1">
            <a:off x="8898653" y="2733425"/>
            <a:ext cx="5798174" cy="331324"/>
          </a:xfrm>
          <a:prstGeom prst="rect">
            <a:avLst/>
          </a:prstGeom>
        </p:spPr>
      </p:pic>
      <p:pic>
        <p:nvPicPr>
          <p:cNvPr id="9" name="Picture 8" descr="A blue letter and a black background&#10;&#10;Description automatically generated">
            <a:extLst>
              <a:ext uri="{FF2B5EF4-FFF2-40B4-BE49-F238E27FC236}">
                <a16:creationId xmlns:a16="http://schemas.microsoft.com/office/drawing/2014/main" id="{0F083A7A-7FB0-69AF-16A9-FF1B6289CE13}"/>
              </a:ext>
            </a:extLst>
          </p:cNvPr>
          <p:cNvPicPr>
            <a:picLocks noChangeAspect="1"/>
          </p:cNvPicPr>
          <p:nvPr userDrawn="1"/>
        </p:nvPicPr>
        <p:blipFill>
          <a:blip r:embed="rId3"/>
          <a:stretch>
            <a:fillRect/>
          </a:stretch>
        </p:blipFill>
        <p:spPr>
          <a:xfrm>
            <a:off x="284480" y="6278518"/>
            <a:ext cx="3230880" cy="428713"/>
          </a:xfrm>
          <a:prstGeom prst="rect">
            <a:avLst/>
          </a:prstGeom>
        </p:spPr>
      </p:pic>
    </p:spTree>
    <p:extLst>
      <p:ext uri="{BB962C8B-B14F-4D97-AF65-F5344CB8AC3E}">
        <p14:creationId xmlns:p14="http://schemas.microsoft.com/office/powerpoint/2010/main" val="66101078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Separador">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029A53F5-CB08-B0ED-9CD4-F0B6F25A822D}"/>
              </a:ext>
            </a:extLst>
          </p:cNvPr>
          <p:cNvPicPr>
            <a:picLocks noChangeAspect="1"/>
          </p:cNvPicPr>
          <p:nvPr userDrawn="1"/>
        </p:nvPicPr>
        <p:blipFill>
          <a:blip r:embed="rId2"/>
          <a:stretch>
            <a:fillRect/>
          </a:stretch>
        </p:blipFill>
        <p:spPr>
          <a:xfrm>
            <a:off x="1016000" y="2755106"/>
            <a:ext cx="11176000" cy="673894"/>
          </a:xfrm>
          <a:prstGeom prst="rect">
            <a:avLst/>
          </a:prstGeom>
        </p:spPr>
      </p:pic>
      <p:sp>
        <p:nvSpPr>
          <p:cNvPr id="10" name="Title 1">
            <a:extLst>
              <a:ext uri="{FF2B5EF4-FFF2-40B4-BE49-F238E27FC236}">
                <a16:creationId xmlns:a16="http://schemas.microsoft.com/office/drawing/2014/main" id="{5E76135E-07DB-E1CA-FD9D-1F2418F4B2D7}"/>
              </a:ext>
            </a:extLst>
          </p:cNvPr>
          <p:cNvSpPr>
            <a:spLocks noGrp="1"/>
          </p:cNvSpPr>
          <p:nvPr>
            <p:ph type="title"/>
          </p:nvPr>
        </p:nvSpPr>
        <p:spPr>
          <a:xfrm>
            <a:off x="1168400" y="3807003"/>
            <a:ext cx="11023600" cy="845546"/>
          </a:xfrm>
        </p:spPr>
        <p:txBody>
          <a:bodyPr>
            <a:normAutofit/>
          </a:bodyPr>
          <a:lstStyle>
            <a:lvl1pPr>
              <a:defRPr sz="4000" b="1">
                <a:latin typeface="Arial" panose="020B0604020202020204" pitchFamily="34" charset="0"/>
                <a:cs typeface="Arial" panose="020B0604020202020204" pitchFamily="34" charset="0"/>
              </a:defRPr>
            </a:lvl1pPr>
          </a:lstStyle>
          <a:p>
            <a:r>
              <a:rPr lang="en-US"/>
              <a:t>Click to edit Master title style</a:t>
            </a:r>
            <a:endParaRPr lang="es-ES_tradnl"/>
          </a:p>
        </p:txBody>
      </p:sp>
    </p:spTree>
    <p:extLst>
      <p:ext uri="{BB962C8B-B14F-4D97-AF65-F5344CB8AC3E}">
        <p14:creationId xmlns:p14="http://schemas.microsoft.com/office/powerpoint/2010/main" val="104800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theme" Target="../theme/theme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6.xml"/><Relationship Id="rId18" Type="http://schemas.openxmlformats.org/officeDocument/2006/relationships/slideLayout" Target="../slideLayouts/slideLayout51.xml"/><Relationship Id="rId26" Type="http://schemas.openxmlformats.org/officeDocument/2006/relationships/slideLayout" Target="../slideLayouts/slideLayout59.xml"/><Relationship Id="rId39" Type="http://schemas.openxmlformats.org/officeDocument/2006/relationships/theme" Target="../theme/theme5.xml"/><Relationship Id="rId21" Type="http://schemas.openxmlformats.org/officeDocument/2006/relationships/slideLayout" Target="../slideLayouts/slideLayout54.xml"/><Relationship Id="rId34" Type="http://schemas.openxmlformats.org/officeDocument/2006/relationships/slideLayout" Target="../slideLayouts/slideLayout67.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5" Type="http://schemas.openxmlformats.org/officeDocument/2006/relationships/slideLayout" Target="../slideLayouts/slideLayout58.xml"/><Relationship Id="rId33" Type="http://schemas.openxmlformats.org/officeDocument/2006/relationships/slideLayout" Target="../slideLayouts/slideLayout66.xml"/><Relationship Id="rId38" Type="http://schemas.openxmlformats.org/officeDocument/2006/relationships/slideLayout" Target="../slideLayouts/slideLayout71.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29" Type="http://schemas.openxmlformats.org/officeDocument/2006/relationships/slideLayout" Target="../slideLayouts/slideLayout62.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slideLayout" Target="../slideLayouts/slideLayout57.xml"/><Relationship Id="rId32" Type="http://schemas.openxmlformats.org/officeDocument/2006/relationships/slideLayout" Target="../slideLayouts/slideLayout65.xml"/><Relationship Id="rId37" Type="http://schemas.openxmlformats.org/officeDocument/2006/relationships/slideLayout" Target="../slideLayouts/slideLayout70.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slideLayout" Target="../slideLayouts/slideLayout56.xml"/><Relationship Id="rId28" Type="http://schemas.openxmlformats.org/officeDocument/2006/relationships/slideLayout" Target="../slideLayouts/slideLayout61.xml"/><Relationship Id="rId36" Type="http://schemas.openxmlformats.org/officeDocument/2006/relationships/slideLayout" Target="../slideLayouts/slideLayout69.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31" Type="http://schemas.openxmlformats.org/officeDocument/2006/relationships/slideLayout" Target="../slideLayouts/slideLayout64.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 Id="rId27" Type="http://schemas.openxmlformats.org/officeDocument/2006/relationships/slideLayout" Target="../slideLayouts/slideLayout60.xml"/><Relationship Id="rId30" Type="http://schemas.openxmlformats.org/officeDocument/2006/relationships/slideLayout" Target="../slideLayouts/slideLayout63.xml"/><Relationship Id="rId35" Type="http://schemas.openxmlformats.org/officeDocument/2006/relationships/slideLayout" Target="../slideLayouts/slideLayout68.xml"/><Relationship Id="rId8" Type="http://schemas.openxmlformats.org/officeDocument/2006/relationships/slideLayout" Target="../slideLayouts/slideLayout41.xml"/><Relationship Id="rId3"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851627-E399-5EDE-3E21-2BE257D268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AC839ADB-8F9C-C50F-5F1B-DB7F680C80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EDA0EED7-C8FA-707C-29C9-6ED4BEAC3C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E820BB7-A568-0048-B1F6-0306F4B092CA}" type="datetimeFigureOut">
              <a:rPr lang="es-ES_tradnl" smtClean="0"/>
              <a:t>09/06/2026</a:t>
            </a:fld>
            <a:endParaRPr lang="es-ES_tradnl"/>
          </a:p>
        </p:txBody>
      </p:sp>
      <p:sp>
        <p:nvSpPr>
          <p:cNvPr id="5" name="Footer Placeholder 4">
            <a:extLst>
              <a:ext uri="{FF2B5EF4-FFF2-40B4-BE49-F238E27FC236}">
                <a16:creationId xmlns:a16="http://schemas.microsoft.com/office/drawing/2014/main" id="{99B68221-F28D-18F0-ECCA-E8CD5C14BD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_tradnl"/>
          </a:p>
        </p:txBody>
      </p:sp>
      <p:sp>
        <p:nvSpPr>
          <p:cNvPr id="6" name="Slide Number Placeholder 5">
            <a:extLst>
              <a:ext uri="{FF2B5EF4-FFF2-40B4-BE49-F238E27FC236}">
                <a16:creationId xmlns:a16="http://schemas.microsoft.com/office/drawing/2014/main" id="{79A444AA-E196-0666-ACEE-22B1104313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9254D6-C7A9-5F48-8437-2A3E9AA3BBD3}" type="slidenum">
              <a:rPr lang="es-ES_tradnl" smtClean="0"/>
              <a:t>‹#›</a:t>
            </a:fld>
            <a:endParaRPr lang="es-ES_tradnl"/>
          </a:p>
        </p:txBody>
      </p:sp>
    </p:spTree>
    <p:extLst>
      <p:ext uri="{BB962C8B-B14F-4D97-AF65-F5344CB8AC3E}">
        <p14:creationId xmlns:p14="http://schemas.microsoft.com/office/powerpoint/2010/main" val="31532867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734" r:id="rId6"/>
    <p:sldLayoutId id="214748373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D851627-E399-5EDE-3E21-2BE257D268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AC839ADB-8F9C-C50F-5F1B-DB7F680C80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EDA0EED7-C8FA-707C-29C9-6ED4BEAC3C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E820BB7-A568-0048-B1F6-0306F4B092CA}" type="datetimeFigureOut">
              <a:rPr lang="es-ES_tradnl" smtClean="0"/>
              <a:t>09/06/2026</a:t>
            </a:fld>
            <a:endParaRPr lang="es-ES_tradnl"/>
          </a:p>
        </p:txBody>
      </p:sp>
      <p:sp>
        <p:nvSpPr>
          <p:cNvPr id="5" name="Footer Placeholder 4">
            <a:extLst>
              <a:ext uri="{FF2B5EF4-FFF2-40B4-BE49-F238E27FC236}">
                <a16:creationId xmlns:a16="http://schemas.microsoft.com/office/drawing/2014/main" id="{99B68221-F28D-18F0-ECCA-E8CD5C14BD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_tradnl"/>
          </a:p>
        </p:txBody>
      </p:sp>
      <p:sp>
        <p:nvSpPr>
          <p:cNvPr id="6" name="Slide Number Placeholder 5">
            <a:extLst>
              <a:ext uri="{FF2B5EF4-FFF2-40B4-BE49-F238E27FC236}">
                <a16:creationId xmlns:a16="http://schemas.microsoft.com/office/drawing/2014/main" id="{79A444AA-E196-0666-ACEE-22B1104313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E9254D6-C7A9-5F48-8437-2A3E9AA3BBD3}" type="slidenum">
              <a:rPr lang="es-ES_tradnl" smtClean="0"/>
              <a:t>‹#›</a:t>
            </a:fld>
            <a:endParaRPr lang="es-ES_tradnl"/>
          </a:p>
        </p:txBody>
      </p:sp>
    </p:spTree>
    <p:extLst>
      <p:ext uri="{BB962C8B-B14F-4D97-AF65-F5344CB8AC3E}">
        <p14:creationId xmlns:p14="http://schemas.microsoft.com/office/powerpoint/2010/main" val="287354618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Y"/>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s" smtClean="0"/>
              <a:pPr/>
              <a:t>‹#›</a:t>
            </a:fld>
            <a:endParaRPr lang="es"/>
          </a:p>
        </p:txBody>
      </p:sp>
    </p:spTree>
    <p:extLst>
      <p:ext uri="{BB962C8B-B14F-4D97-AF65-F5344CB8AC3E}">
        <p14:creationId xmlns:p14="http://schemas.microsoft.com/office/powerpoint/2010/main" val="3832065960"/>
      </p:ext>
    </p:extLst>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D2F20DE3-6FDF-7A15-F317-1654C2B9404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3" name="Marcador de texto 2">
            <a:extLst>
              <a:ext uri="{FF2B5EF4-FFF2-40B4-BE49-F238E27FC236}">
                <a16:creationId xmlns:a16="http://schemas.microsoft.com/office/drawing/2014/main" id="{92DA0588-E28B-B9D5-BFCC-CCC15E7A40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Marcador de fecha 3">
            <a:extLst>
              <a:ext uri="{FF2B5EF4-FFF2-40B4-BE49-F238E27FC236}">
                <a16:creationId xmlns:a16="http://schemas.microsoft.com/office/drawing/2014/main" id="{FB6E71D1-9214-16CA-49AB-2F8E2458FD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27B9769-3554-4650-A222-8BF4D0BFF6CD}" type="datetimeFigureOut">
              <a:rPr lang="en-US" smtClean="0"/>
              <a:t>6/9/2026</a:t>
            </a:fld>
            <a:endParaRPr lang="en-US"/>
          </a:p>
        </p:txBody>
      </p:sp>
      <p:sp>
        <p:nvSpPr>
          <p:cNvPr id="5" name="Marcador de pie de página 4">
            <a:extLst>
              <a:ext uri="{FF2B5EF4-FFF2-40B4-BE49-F238E27FC236}">
                <a16:creationId xmlns:a16="http://schemas.microsoft.com/office/drawing/2014/main" id="{7048599A-A39D-AEB7-A9AF-3D8DAC1DBE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Marcador de número de diapositiva 5">
            <a:extLst>
              <a:ext uri="{FF2B5EF4-FFF2-40B4-BE49-F238E27FC236}">
                <a16:creationId xmlns:a16="http://schemas.microsoft.com/office/drawing/2014/main" id="{4ED707E9-2AFF-235F-FCDC-71BDE6D352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5B5D20-1EEF-44D0-B06B-700019C488E5}" type="slidenum">
              <a:rPr lang="en-US" smtClean="0"/>
              <a:t>‹#›</a:t>
            </a:fld>
            <a:endParaRPr lang="en-US"/>
          </a:p>
        </p:txBody>
      </p:sp>
    </p:spTree>
    <p:extLst>
      <p:ext uri="{BB962C8B-B14F-4D97-AF65-F5344CB8AC3E}">
        <p14:creationId xmlns:p14="http://schemas.microsoft.com/office/powerpoint/2010/main" val="338845418"/>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bg1"/>
                </a:solidFill>
                <a:latin typeface="+mj-lt"/>
              </a:defRPr>
            </a:lvl1pPr>
          </a:lstStyle>
          <a:p>
            <a:endParaRPr lang="en-US"/>
          </a:p>
        </p:txBody>
      </p:sp>
      <p:sp>
        <p:nvSpPr>
          <p:cNvPr id="8" name="Footer Placeholder 7">
            <a:extLst>
              <a:ext uri="{FF2B5EF4-FFF2-40B4-BE49-F238E27FC236}">
                <a16:creationId xmlns:a16="http://schemas.microsoft.com/office/drawing/2014/main" id="{4937C701-9021-9B48-B6E2-EF064D2D7E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9" name="Slide Number Placeholder 8">
            <a:extLst>
              <a:ext uri="{FF2B5EF4-FFF2-40B4-BE49-F238E27FC236}">
                <a16:creationId xmlns:a16="http://schemas.microsoft.com/office/drawing/2014/main" id="{553C139E-C1A2-974C-9251-5CB501243A9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F48CEA-885D-5C4E-A5CD-C931F1E95D6A}" type="slidenum">
              <a:rPr lang="en-US" smtClean="0"/>
              <a:t>‹#›</a:t>
            </a:fld>
            <a:endParaRPr lang="en-US"/>
          </a:p>
        </p:txBody>
      </p:sp>
    </p:spTree>
    <p:extLst>
      <p:ext uri="{BB962C8B-B14F-4D97-AF65-F5344CB8AC3E}">
        <p14:creationId xmlns:p14="http://schemas.microsoft.com/office/powerpoint/2010/main" val="389499464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4" r:id="rId19"/>
    <p:sldLayoutId id="2147483715" r:id="rId20"/>
    <p:sldLayoutId id="2147483716" r:id="rId21"/>
    <p:sldLayoutId id="2147483717" r:id="rId22"/>
    <p:sldLayoutId id="2147483718" r:id="rId23"/>
    <p:sldLayoutId id="2147483719" r:id="rId24"/>
    <p:sldLayoutId id="2147483720" r:id="rId25"/>
    <p:sldLayoutId id="2147483721" r:id="rId26"/>
    <p:sldLayoutId id="2147483722" r:id="rId27"/>
    <p:sldLayoutId id="2147483723" r:id="rId28"/>
    <p:sldLayoutId id="2147483724" r:id="rId29"/>
    <p:sldLayoutId id="2147483725" r:id="rId30"/>
    <p:sldLayoutId id="2147483726" r:id="rId31"/>
    <p:sldLayoutId id="2147483727" r:id="rId32"/>
    <p:sldLayoutId id="2147483728" r:id="rId33"/>
    <p:sldLayoutId id="2147483729" r:id="rId34"/>
    <p:sldLayoutId id="2147483730" r:id="rId35"/>
    <p:sldLayoutId id="2147483731" r:id="rId36"/>
    <p:sldLayoutId id="2147483732" r:id="rId37"/>
    <p:sldLayoutId id="2147483733" r:id="rId38"/>
  </p:sldLayoutIdLst>
  <p:hf hdr="0" ftr="0" dt="0"/>
  <p:txStyles>
    <p:titleStyle>
      <a:lvl1pPr algn="ctr" defTabSz="914400" rtl="0" eaLnBrk="1" latinLnBrk="0" hangingPunct="1">
        <a:lnSpc>
          <a:spcPct val="90000"/>
        </a:lnSpc>
        <a:spcBef>
          <a:spcPct val="0"/>
        </a:spcBef>
        <a:buNone/>
        <a:defRPr sz="4400" b="0" i="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b="0" i="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iris.paho.org/handle/10665.2/57803" TargetMode="Externa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hyperlink" Target="https://pmc.ncbi.nlm.nih.gov/articles/PMC10441553/pdf/rpsp-47-e117.pdf"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4.png"/><Relationship Id="rId1" Type="http://schemas.openxmlformats.org/officeDocument/2006/relationships/slideLayout" Target="../slideLayouts/slideLayout24.xml"/><Relationship Id="rId5" Type="http://schemas.openxmlformats.org/officeDocument/2006/relationships/hyperlink" Target="https://paho.sharepoint.com/:w:/t/IntegracinHerramientas/Ecan5YFhtc1Ms3sPZtQBF94BOjKF3pMg6elceLMWhCBz7w?email=houghtonn%40paho.org&amp;e=YyRVtH" TargetMode="External"/><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8" Type="http://schemas.openxmlformats.org/officeDocument/2006/relationships/image" Target="../media/image51.png"/><Relationship Id="rId3" Type="http://schemas.openxmlformats.org/officeDocument/2006/relationships/image" Target="../media/image36.jpeg"/><Relationship Id="rId21" Type="http://schemas.openxmlformats.org/officeDocument/2006/relationships/image" Target="../media/image54.png"/><Relationship Id="rId7" Type="http://schemas.openxmlformats.org/officeDocument/2006/relationships/image" Target="../media/image40.png"/><Relationship Id="rId12" Type="http://schemas.openxmlformats.org/officeDocument/2006/relationships/image" Target="../media/image45.png"/><Relationship Id="rId17" Type="http://schemas.openxmlformats.org/officeDocument/2006/relationships/image" Target="../media/image50.png"/><Relationship Id="rId2" Type="http://schemas.openxmlformats.org/officeDocument/2006/relationships/hyperlink" Target="https://www.google.com/url?sa=i&amp;rct=j&amp;q=&amp;esrc=s&amp;source=images&amp;cd=&amp;cad=rja&amp;uact=8&amp;ved=2ahUKEwi89Mbg-cjZAhWI61MKHR6dDrIQjRx6BAgAEAY&amp;url=https://gracemed.org/about/&amp;psig=AOvVaw1TM5sxbMBVo6D_Qtf1Lq_S&amp;ust=1519918467070804" TargetMode="External"/><Relationship Id="rId16" Type="http://schemas.openxmlformats.org/officeDocument/2006/relationships/image" Target="../media/image49.png"/><Relationship Id="rId20" Type="http://schemas.openxmlformats.org/officeDocument/2006/relationships/image" Target="../media/image53.png"/><Relationship Id="rId1" Type="http://schemas.openxmlformats.org/officeDocument/2006/relationships/slideLayout" Target="../slideLayouts/slideLayout6.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emf"/><Relationship Id="rId15" Type="http://schemas.openxmlformats.org/officeDocument/2006/relationships/image" Target="../media/image48.png"/><Relationship Id="rId10" Type="http://schemas.openxmlformats.org/officeDocument/2006/relationships/image" Target="../media/image43.png"/><Relationship Id="rId19" Type="http://schemas.openxmlformats.org/officeDocument/2006/relationships/image" Target="../media/image52.png"/><Relationship Id="rId4" Type="http://schemas.openxmlformats.org/officeDocument/2006/relationships/image" Target="../media/image37.png"/><Relationship Id="rId9" Type="http://schemas.openxmlformats.org/officeDocument/2006/relationships/image" Target="../media/image42.emf"/><Relationship Id="rId14" Type="http://schemas.openxmlformats.org/officeDocument/2006/relationships/image" Target="../media/image47.png"/><Relationship Id="rId22" Type="http://schemas.openxmlformats.org/officeDocument/2006/relationships/image" Target="../media/image55.emf"/></Relationships>
</file>

<file path=ppt/slides/_rels/slide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49.xml"/><Relationship Id="rId4" Type="http://schemas.openxmlformats.org/officeDocument/2006/relationships/image" Target="../media/image57.png"/></Relationships>
</file>

<file path=ppt/slides/_rels/slide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4.xml"/><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3" Type="http://schemas.openxmlformats.org/officeDocument/2006/relationships/hyperlink" Target="https://iris.paho.org/handle/10665.2/57800" TargetMode="External"/><Relationship Id="rId7" Type="http://schemas.openxmlformats.org/officeDocument/2006/relationships/image" Target="../media/image61.png"/><Relationship Id="rId2" Type="http://schemas.openxmlformats.org/officeDocument/2006/relationships/hyperlink" Target="https://iris.paho.org/handle/10665.2/57803" TargetMode="External"/><Relationship Id="rId1" Type="http://schemas.openxmlformats.org/officeDocument/2006/relationships/slideLayout" Target="../slideLayouts/slideLayout4.xml"/><Relationship Id="rId6" Type="http://schemas.openxmlformats.org/officeDocument/2006/relationships/image" Target="../media/image33.png"/><Relationship Id="rId5" Type="http://schemas.openxmlformats.org/officeDocument/2006/relationships/hyperlink" Target=".%20https:/iris.who.int/bitstream/handle/10665/377956/9789240094765-eng.pdf%20." TargetMode="External"/><Relationship Id="rId4" Type="http://schemas.openxmlformats.org/officeDocument/2006/relationships/image" Target="../media/image60.png"/></Relationships>
</file>

<file path=ppt/slides/_rels/slide1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67.jpg"/><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png"/><Relationship Id="rId1" Type="http://schemas.openxmlformats.org/officeDocument/2006/relationships/slideLayout" Target="../slideLayouts/slideLayout5.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6FCC7406-8837-0215-BDAE-1B0CCB6087B2}"/>
              </a:ext>
            </a:extLst>
          </p:cNvPr>
          <p:cNvSpPr txBox="1"/>
          <p:nvPr/>
        </p:nvSpPr>
        <p:spPr>
          <a:xfrm>
            <a:off x="391563" y="1969875"/>
            <a:ext cx="7948101" cy="224676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2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altLang="es-ES" sz="2800" b="0" i="0" u="none" strike="noStrike" kern="1200" cap="none" spc="0" normalizeH="0" baseline="0" noProof="0" dirty="0">
                <a:ln>
                  <a:noFill/>
                </a:ln>
                <a:solidFill>
                  <a:srgbClr val="212121"/>
                </a:solidFill>
                <a:effectLst/>
                <a:uLnTx/>
                <a:uFillTx/>
                <a:latin typeface="Roboto" panose="02000000000000000000" pitchFamily="2" charset="0"/>
                <a:ea typeface="+mn-ea"/>
                <a:cs typeface="+mn-cs"/>
              </a:rPr>
              <a:t>Acceso a los servicios de Salud.</a:t>
            </a:r>
            <a:endParaRPr kumimoji="0" lang="es-ES" altLang="es-ES" sz="2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Dr. Ernesto Bascolo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Jefe Unidad, HSS/PH </a:t>
            </a:r>
          </a:p>
        </p:txBody>
      </p:sp>
    </p:spTree>
    <p:extLst>
      <p:ext uri="{BB962C8B-B14F-4D97-AF65-F5344CB8AC3E}">
        <p14:creationId xmlns:p14="http://schemas.microsoft.com/office/powerpoint/2010/main" val="4103996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Google Shape;169;p25">
            <a:extLst>
              <a:ext uri="{FF2B5EF4-FFF2-40B4-BE49-F238E27FC236}">
                <a16:creationId xmlns:a16="http://schemas.microsoft.com/office/drawing/2014/main" id="{A85F8B8C-E989-5759-D637-2AB0D8DB16A2}"/>
              </a:ext>
            </a:extLst>
          </p:cNvPr>
          <p:cNvSpPr txBox="1"/>
          <p:nvPr/>
        </p:nvSpPr>
        <p:spPr>
          <a:xfrm>
            <a:off x="282959" y="109567"/>
            <a:ext cx="10732415" cy="1242398"/>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3200" b="1" i="0" u="none" strike="noStrike" kern="1200" cap="none" spc="0" normalizeH="0" baseline="0" noProof="0" dirty="0">
                <a:ln>
                  <a:noFill/>
                </a:ln>
                <a:solidFill>
                  <a:prstClr val="black"/>
                </a:solidFill>
                <a:effectLst/>
                <a:uLnTx/>
                <a:uFillTx/>
                <a:latin typeface="Arial" panose="020B0604020202020204" pitchFamily="34" charset="0"/>
                <a:ea typeface="Fjalla One"/>
                <a:cs typeface="Arial" panose="020B0604020202020204" pitchFamily="34" charset="0"/>
                <a:sym typeface="Fjalla One"/>
              </a:rPr>
              <a:t>Compromisos regionales para la Salud Universal a través de la Atención Primaria de Salud</a:t>
            </a:r>
          </a:p>
        </p:txBody>
      </p:sp>
      <p:sp>
        <p:nvSpPr>
          <p:cNvPr id="5" name="Slide Number Placeholder 3">
            <a:extLst>
              <a:ext uri="{FF2B5EF4-FFF2-40B4-BE49-F238E27FC236}">
                <a16:creationId xmlns:a16="http://schemas.microsoft.com/office/drawing/2014/main" id="{12A30076-6E9A-A767-1BFC-EB8594C07BBB}"/>
              </a:ext>
            </a:extLst>
          </p:cNvPr>
          <p:cNvSpPr txBox="1">
            <a:spLocks/>
          </p:cNvSpPr>
          <p:nvPr/>
        </p:nvSpPr>
        <p:spPr>
          <a:xfrm>
            <a:off x="5298535" y="4302818"/>
            <a:ext cx="159388" cy="220495"/>
          </a:xfrm>
          <a:prstGeom prst="rect">
            <a:avLst/>
          </a:prstGeom>
          <a:noFill/>
          <a:ln>
            <a:noFill/>
          </a:ln>
          <a:effectLst>
            <a:outerShdw blurRad="63500" sx="102000" sy="102000" algn="ctr" rotWithShape="0">
              <a:prstClr val="black">
                <a:alpha val="40000"/>
              </a:prstClr>
            </a:outerShdw>
          </a:effectLst>
        </p:spPr>
        <p:txBody>
          <a:bodyPr spcFirstLastPara="1" wrap="square" lIns="91425" tIns="91425" rIns="91425" bIns="91425" anchor="ctr" anchorCtr="0">
            <a:normAutofit fontScale="32500" lnSpcReduction="20000"/>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CEF48CEA-885D-5C4E-A5CD-C931F1E95D6A}" type="slidenum">
              <a:rPr kumimoji="0" lang="en-US" sz="1000" b="0" i="0" u="none" strike="noStrike" kern="1200" cap="none" spc="0" normalizeH="0" baseline="0" noProof="0" smtClean="0">
                <a:ln>
                  <a:noFill/>
                </a:ln>
                <a:solidFill>
                  <a:srgbClr val="0E2841"/>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en-US" sz="1000" b="0" i="0" u="none" strike="noStrike" kern="1200" cap="none" spc="0" normalizeH="0" baseline="0" noProof="0">
              <a:ln>
                <a:noFill/>
              </a:ln>
              <a:solidFill>
                <a:srgbClr val="0E2841"/>
              </a:solidFill>
              <a:effectLst/>
              <a:uLnTx/>
              <a:uFillTx/>
              <a:latin typeface="Arial"/>
              <a:cs typeface="Arial"/>
              <a:sym typeface="Arial"/>
            </a:endParaRPr>
          </a:p>
        </p:txBody>
      </p:sp>
      <p:pic>
        <p:nvPicPr>
          <p:cNvPr id="2" name="Picture 1" descr="A group of people with their heads together&#10;&#10;Description automatically generated">
            <a:extLst>
              <a:ext uri="{FF2B5EF4-FFF2-40B4-BE49-F238E27FC236}">
                <a16:creationId xmlns:a16="http://schemas.microsoft.com/office/drawing/2014/main" id="{A2979F2C-C466-502F-0A49-2A907D1ABE75}"/>
              </a:ext>
            </a:extLst>
          </p:cNvPr>
          <p:cNvPicPr>
            <a:picLocks noChangeAspect="1"/>
          </p:cNvPicPr>
          <p:nvPr/>
        </p:nvPicPr>
        <p:blipFill>
          <a:blip r:embed="rId2"/>
          <a:stretch>
            <a:fillRect/>
          </a:stretch>
        </p:blipFill>
        <p:spPr>
          <a:xfrm>
            <a:off x="1445415" y="3857114"/>
            <a:ext cx="1923274" cy="1648921"/>
          </a:xfrm>
          <a:prstGeom prst="rect">
            <a:avLst/>
          </a:prstGeom>
        </p:spPr>
      </p:pic>
      <p:pic>
        <p:nvPicPr>
          <p:cNvPr id="3" name="Picture 2" descr="A white and blue hexagons with people and text&#10;&#10;Description automatically generated">
            <a:extLst>
              <a:ext uri="{FF2B5EF4-FFF2-40B4-BE49-F238E27FC236}">
                <a16:creationId xmlns:a16="http://schemas.microsoft.com/office/drawing/2014/main" id="{890C8CBD-FD78-6E39-273A-D70EB6EF2E33}"/>
              </a:ext>
            </a:extLst>
          </p:cNvPr>
          <p:cNvPicPr>
            <a:picLocks noChangeAspect="1"/>
          </p:cNvPicPr>
          <p:nvPr/>
        </p:nvPicPr>
        <p:blipFill>
          <a:blip r:embed="rId3"/>
          <a:stretch>
            <a:fillRect/>
          </a:stretch>
        </p:blipFill>
        <p:spPr>
          <a:xfrm>
            <a:off x="1535453" y="1491980"/>
            <a:ext cx="1743198" cy="2225119"/>
          </a:xfrm>
          <a:prstGeom prst="rect">
            <a:avLst/>
          </a:prstGeom>
        </p:spPr>
      </p:pic>
      <p:pic>
        <p:nvPicPr>
          <p:cNvPr id="4" name="Picture 3" descr="A blue and yellow poster with a globe and white text&#10;&#10;Description automatically generated">
            <a:extLst>
              <a:ext uri="{FF2B5EF4-FFF2-40B4-BE49-F238E27FC236}">
                <a16:creationId xmlns:a16="http://schemas.microsoft.com/office/drawing/2014/main" id="{F937C90F-F5CF-27AB-8F1E-D8C47E4F7ADC}"/>
              </a:ext>
            </a:extLst>
          </p:cNvPr>
          <p:cNvPicPr>
            <a:picLocks noChangeAspect="1"/>
          </p:cNvPicPr>
          <p:nvPr/>
        </p:nvPicPr>
        <p:blipFill>
          <a:blip r:embed="rId4"/>
          <a:stretch>
            <a:fillRect/>
          </a:stretch>
        </p:blipFill>
        <p:spPr>
          <a:xfrm>
            <a:off x="3517686" y="1591791"/>
            <a:ext cx="1754003" cy="1678878"/>
          </a:xfrm>
          <a:prstGeom prst="rect">
            <a:avLst/>
          </a:prstGeom>
        </p:spPr>
      </p:pic>
      <p:pic>
        <p:nvPicPr>
          <p:cNvPr id="14" name="Picture 13" descr="A poster of a company&#10;&#10;Description automatically generated with medium confidence">
            <a:extLst>
              <a:ext uri="{FF2B5EF4-FFF2-40B4-BE49-F238E27FC236}">
                <a16:creationId xmlns:a16="http://schemas.microsoft.com/office/drawing/2014/main" id="{39C6AF8B-C8BF-E84D-2CFA-57DDA2DB394C}"/>
              </a:ext>
            </a:extLst>
          </p:cNvPr>
          <p:cNvPicPr>
            <a:picLocks noChangeAspect="1"/>
          </p:cNvPicPr>
          <p:nvPr/>
        </p:nvPicPr>
        <p:blipFill>
          <a:blip r:embed="rId5"/>
          <a:stretch>
            <a:fillRect/>
          </a:stretch>
        </p:blipFill>
        <p:spPr>
          <a:xfrm>
            <a:off x="3569255" y="3513605"/>
            <a:ext cx="1588413" cy="2255546"/>
          </a:xfrm>
          <a:prstGeom prst="rect">
            <a:avLst/>
          </a:prstGeom>
        </p:spPr>
      </p:pic>
      <p:pic>
        <p:nvPicPr>
          <p:cNvPr id="16" name="Picture 15" descr="A collage of people with a blue background&#10;&#10;Description automatically generated">
            <a:extLst>
              <a:ext uri="{FF2B5EF4-FFF2-40B4-BE49-F238E27FC236}">
                <a16:creationId xmlns:a16="http://schemas.microsoft.com/office/drawing/2014/main" id="{AE5349FE-0319-D3D4-075C-B1D119E3691F}"/>
              </a:ext>
            </a:extLst>
          </p:cNvPr>
          <p:cNvPicPr>
            <a:picLocks noChangeAspect="1"/>
          </p:cNvPicPr>
          <p:nvPr/>
        </p:nvPicPr>
        <p:blipFill>
          <a:blip r:embed="rId6"/>
          <a:stretch>
            <a:fillRect/>
          </a:stretch>
        </p:blipFill>
        <p:spPr>
          <a:xfrm>
            <a:off x="5378229" y="3857114"/>
            <a:ext cx="1694391" cy="1672598"/>
          </a:xfrm>
          <a:prstGeom prst="rect">
            <a:avLst/>
          </a:prstGeom>
        </p:spPr>
      </p:pic>
      <p:pic>
        <p:nvPicPr>
          <p:cNvPr id="17" name="Picture 16" descr="A document with text and a black text&#10;&#10;Description automatically generated">
            <a:extLst>
              <a:ext uri="{FF2B5EF4-FFF2-40B4-BE49-F238E27FC236}">
                <a16:creationId xmlns:a16="http://schemas.microsoft.com/office/drawing/2014/main" id="{CEFBF455-E232-8F90-F9BA-360C15EC52E6}"/>
              </a:ext>
            </a:extLst>
          </p:cNvPr>
          <p:cNvPicPr>
            <a:picLocks noChangeAspect="1"/>
          </p:cNvPicPr>
          <p:nvPr/>
        </p:nvPicPr>
        <p:blipFill>
          <a:blip r:embed="rId7"/>
          <a:stretch>
            <a:fillRect/>
          </a:stretch>
        </p:blipFill>
        <p:spPr>
          <a:xfrm>
            <a:off x="7354136" y="1310359"/>
            <a:ext cx="1788616" cy="2288734"/>
          </a:xfrm>
          <a:prstGeom prst="rect">
            <a:avLst/>
          </a:prstGeom>
        </p:spPr>
      </p:pic>
      <p:pic>
        <p:nvPicPr>
          <p:cNvPr id="18" name="Picture 17" descr="A group of people wearing face masks&#10;&#10;Description automatically generated">
            <a:extLst>
              <a:ext uri="{FF2B5EF4-FFF2-40B4-BE49-F238E27FC236}">
                <a16:creationId xmlns:a16="http://schemas.microsoft.com/office/drawing/2014/main" id="{A2F419CC-E9E6-AACB-1A54-3C2D2E5D826A}"/>
              </a:ext>
            </a:extLst>
          </p:cNvPr>
          <p:cNvPicPr>
            <a:picLocks noChangeAspect="1"/>
          </p:cNvPicPr>
          <p:nvPr/>
        </p:nvPicPr>
        <p:blipFill>
          <a:blip r:embed="rId8"/>
          <a:stretch>
            <a:fillRect/>
          </a:stretch>
        </p:blipFill>
        <p:spPr>
          <a:xfrm>
            <a:off x="7354136" y="3912213"/>
            <a:ext cx="1788616" cy="1775343"/>
          </a:xfrm>
          <a:prstGeom prst="rect">
            <a:avLst/>
          </a:prstGeom>
        </p:spPr>
      </p:pic>
      <p:pic>
        <p:nvPicPr>
          <p:cNvPr id="19" name="Picture 18" descr="A blue background with colorful arrows&#10;&#10;Description automatically generated">
            <a:extLst>
              <a:ext uri="{FF2B5EF4-FFF2-40B4-BE49-F238E27FC236}">
                <a16:creationId xmlns:a16="http://schemas.microsoft.com/office/drawing/2014/main" id="{1A9C7455-224B-9A32-C9C8-0F8CF3823F12}"/>
              </a:ext>
            </a:extLst>
          </p:cNvPr>
          <p:cNvPicPr>
            <a:picLocks noChangeAspect="1"/>
          </p:cNvPicPr>
          <p:nvPr/>
        </p:nvPicPr>
        <p:blipFill>
          <a:blip r:embed="rId9"/>
          <a:stretch>
            <a:fillRect/>
          </a:stretch>
        </p:blipFill>
        <p:spPr>
          <a:xfrm>
            <a:off x="5475119" y="1373974"/>
            <a:ext cx="1563881" cy="2225119"/>
          </a:xfrm>
          <a:prstGeom prst="rect">
            <a:avLst/>
          </a:prstGeom>
        </p:spPr>
      </p:pic>
    </p:spTree>
    <p:extLst>
      <p:ext uri="{BB962C8B-B14F-4D97-AF65-F5344CB8AC3E}">
        <p14:creationId xmlns:p14="http://schemas.microsoft.com/office/powerpoint/2010/main" val="31371979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Google Shape;158;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 sz="1000" b="0" i="0" u="none" strike="noStrike" kern="1200" cap="none" spc="0" normalizeH="0" baseline="0" noProof="0" smtClean="0">
                <a:ln>
                  <a:noFill/>
                </a:ln>
                <a:solidFill>
                  <a:srgbClr val="0E2841"/>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000" b="0" i="0" u="none" strike="noStrike" kern="1200" cap="none" spc="0" normalizeH="0" baseline="0" noProof="0">
              <a:ln>
                <a:noFill/>
              </a:ln>
              <a:solidFill>
                <a:srgbClr val="0E2841"/>
              </a:solidFill>
              <a:effectLst/>
              <a:uLnTx/>
              <a:uFillTx/>
              <a:latin typeface="Montserrat SemiBold"/>
              <a:ea typeface="Montserrat SemiBold"/>
              <a:cs typeface="Montserrat SemiBold"/>
              <a:sym typeface="Montserrat SemiBold"/>
            </a:endParaRPr>
          </a:p>
        </p:txBody>
      </p:sp>
      <p:sp>
        <p:nvSpPr>
          <p:cNvPr id="5" name="Google Shape;596;p69">
            <a:extLst>
              <a:ext uri="{FF2B5EF4-FFF2-40B4-BE49-F238E27FC236}">
                <a16:creationId xmlns:a16="http://schemas.microsoft.com/office/drawing/2014/main" id="{391D82C8-78DB-B172-BD37-DEEEF365CA0B}"/>
              </a:ext>
            </a:extLst>
          </p:cNvPr>
          <p:cNvSpPr txBox="1"/>
          <p:nvPr/>
        </p:nvSpPr>
        <p:spPr>
          <a:xfrm>
            <a:off x="3216698" y="5225468"/>
            <a:ext cx="2325558" cy="393599"/>
          </a:xfrm>
          <a:prstGeom prst="rect">
            <a:avLst/>
          </a:prstGeom>
          <a:noFill/>
          <a:ln>
            <a:noFill/>
          </a:ln>
        </p:spPr>
        <p:txBody>
          <a:bodyPr spcFirstLastPara="1" wrap="square" lIns="121900" tIns="121900" rIns="121900" bIns="121900"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ts val="1100"/>
              <a:buFontTx/>
              <a:buNone/>
              <a:tabLst/>
              <a:defRPr/>
            </a:pPr>
            <a:r>
              <a:rPr kumimoji="0" lang="en-US" sz="1800" b="1" i="0" u="none" strike="noStrike" kern="1200" cap="none" spc="0" normalizeH="0" baseline="0" noProof="0" dirty="0">
                <a:ln>
                  <a:noFill/>
                </a:ln>
                <a:solidFill>
                  <a:srgbClr val="196AAA"/>
                </a:solidFill>
                <a:effectLst/>
                <a:uLnTx/>
                <a:uFillTx/>
                <a:latin typeface="Aptos" panose="02110004020202020204"/>
                <a:ea typeface="Montserrat"/>
                <a:cs typeface="Montserrat"/>
                <a:sym typeface="Montserrat"/>
                <a:hlinkClick r:id="rId2"/>
              </a:rPr>
              <a:t>Enlace al reporte</a:t>
            </a:r>
            <a:endParaRPr kumimoji="0" sz="1800" b="1" i="0" u="none" strike="noStrike" kern="1200" cap="none" spc="0" normalizeH="0" baseline="0" noProof="0" dirty="0">
              <a:ln>
                <a:noFill/>
              </a:ln>
              <a:solidFill>
                <a:prstClr val="black"/>
              </a:solidFill>
              <a:effectLst/>
              <a:uLnTx/>
              <a:uFillTx/>
              <a:latin typeface="Aptos" panose="02110004020202020204"/>
              <a:ea typeface="Montserrat"/>
              <a:cs typeface="Montserrat"/>
              <a:sym typeface="Montserrat"/>
            </a:endParaRPr>
          </a:p>
        </p:txBody>
      </p:sp>
      <p:pic>
        <p:nvPicPr>
          <p:cNvPr id="8" name="Picture 7">
            <a:extLst>
              <a:ext uri="{FF2B5EF4-FFF2-40B4-BE49-F238E27FC236}">
                <a16:creationId xmlns:a16="http://schemas.microsoft.com/office/drawing/2014/main" id="{E1FF57FE-5292-86D2-9B38-5FC847AAEB97}"/>
              </a:ext>
            </a:extLst>
          </p:cNvPr>
          <p:cNvPicPr>
            <a:picLocks noChangeAspect="1"/>
          </p:cNvPicPr>
          <p:nvPr/>
        </p:nvPicPr>
        <p:blipFill>
          <a:blip r:embed="rId3"/>
          <a:stretch>
            <a:fillRect/>
          </a:stretch>
        </p:blipFill>
        <p:spPr>
          <a:xfrm>
            <a:off x="628946" y="1818744"/>
            <a:ext cx="2587752" cy="3340828"/>
          </a:xfrm>
          <a:prstGeom prst="rect">
            <a:avLst/>
          </a:prstGeom>
        </p:spPr>
      </p:pic>
      <p:sp>
        <p:nvSpPr>
          <p:cNvPr id="9" name="TextBox 8">
            <a:extLst>
              <a:ext uri="{FF2B5EF4-FFF2-40B4-BE49-F238E27FC236}">
                <a16:creationId xmlns:a16="http://schemas.microsoft.com/office/drawing/2014/main" id="{43841E62-5AD1-2BFA-5D4B-07B7AC39B418}"/>
              </a:ext>
            </a:extLst>
          </p:cNvPr>
          <p:cNvSpPr txBox="1"/>
          <p:nvPr/>
        </p:nvSpPr>
        <p:spPr>
          <a:xfrm>
            <a:off x="743711" y="5299479"/>
            <a:ext cx="221157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hlinkClick r:id="rId4"/>
              </a:rPr>
              <a:t>Enlace</a:t>
            </a:r>
            <a:endParaRPr kumimoji="0" lang="en-US" sz="1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 name="Google Shape;71;p15">
            <a:extLst>
              <a:ext uri="{FF2B5EF4-FFF2-40B4-BE49-F238E27FC236}">
                <a16:creationId xmlns:a16="http://schemas.microsoft.com/office/drawing/2014/main" id="{60BF0B0D-6913-87B7-E4A4-3DC3250C92FC}"/>
              </a:ext>
            </a:extLst>
          </p:cNvPr>
          <p:cNvSpPr txBox="1"/>
          <p:nvPr/>
        </p:nvSpPr>
        <p:spPr>
          <a:xfrm>
            <a:off x="237431" y="196159"/>
            <a:ext cx="10609650" cy="1091099"/>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1" i="0" u="none" strike="noStrike" kern="1200" cap="none" spc="0" normalizeH="0" baseline="0" noProof="0" dirty="0">
                <a:ln>
                  <a:noFill/>
                </a:ln>
                <a:solidFill>
                  <a:prstClr val="black"/>
                </a:solidFill>
                <a:effectLst/>
                <a:uLnTx/>
                <a:uFillTx/>
                <a:latin typeface="Montserrat" panose="00000500000000000000" pitchFamily="2" charset="0"/>
                <a:ea typeface="+mn-ea"/>
                <a:cs typeface="+mn-cs"/>
              </a:rPr>
              <a:t>Apoyar a los Estados Miembros en la comprensión y superación de las barreras a las que se enfrentan los grupos de población en condiciones de vulnerabilidad</a:t>
            </a:r>
            <a:endParaRPr kumimoji="0" lang="es-ES_tradnl" sz="1800" b="1" i="0" u="none" strike="noStrike" kern="1200" cap="none" spc="0" normalizeH="0" baseline="0" noProof="0" dirty="0">
              <a:ln>
                <a:noFill/>
              </a:ln>
              <a:solidFill>
                <a:prstClr val="black"/>
              </a:solidFill>
              <a:effectLst/>
              <a:uLnTx/>
              <a:uFillTx/>
              <a:latin typeface="Montserrat" panose="00000500000000000000" pitchFamily="2" charset="0"/>
              <a:ea typeface="Montserrat"/>
              <a:cs typeface="Montserrat"/>
              <a:sym typeface="Montserrat"/>
            </a:endParaRPr>
          </a:p>
        </p:txBody>
      </p:sp>
      <p:sp>
        <p:nvSpPr>
          <p:cNvPr id="10" name="Google Shape;163;p24">
            <a:extLst>
              <a:ext uri="{FF2B5EF4-FFF2-40B4-BE49-F238E27FC236}">
                <a16:creationId xmlns:a16="http://schemas.microsoft.com/office/drawing/2014/main" id="{83EF5E3E-C920-7B10-2C6E-80839BE702BB}"/>
              </a:ext>
            </a:extLst>
          </p:cNvPr>
          <p:cNvSpPr txBox="1"/>
          <p:nvPr/>
        </p:nvSpPr>
        <p:spPr>
          <a:xfrm>
            <a:off x="5771956" y="1498050"/>
            <a:ext cx="5401004" cy="3925937"/>
          </a:xfrm>
          <a:prstGeom prst="rect">
            <a:avLst/>
          </a:prstGeom>
          <a:noFill/>
          <a:ln>
            <a:noFill/>
          </a:ln>
        </p:spPr>
        <p:txBody>
          <a:bodyPr spcFirstLastPara="1" wrap="square" lIns="91425" tIns="91425" rIns="91425" bIns="91425" anchor="t" anchorCtr="0">
            <a:noAutofit/>
          </a:bodyPr>
          <a:lstStyle/>
          <a:p>
            <a:pPr marL="457200" marR="0" lvl="0" indent="-304800" algn="l" defTabSz="914400" rtl="0" eaLnBrk="1" fontAlgn="auto" latinLnBrk="0" hangingPunct="1">
              <a:lnSpc>
                <a:spcPct val="100000"/>
              </a:lnSpc>
              <a:spcBef>
                <a:spcPts val="0"/>
              </a:spcBef>
              <a:spcAft>
                <a:spcPts val="0"/>
              </a:spcAft>
              <a:buClr>
                <a:srgbClr val="F07021"/>
              </a:buClr>
              <a:buSzPts val="1200"/>
              <a:buFont typeface="Montserrat Medium"/>
              <a:buChar char="➔"/>
              <a:tabLst/>
              <a:defRPr/>
            </a:pPr>
            <a:r>
              <a:rPr kumimoji="0" lang="es-ES_tradnl" sz="1800" b="0" i="0" u="none" strike="noStrike" kern="1200" cap="none" spc="0" normalizeH="0" baseline="0" noProof="0" dirty="0">
                <a:ln>
                  <a:noFill/>
                </a:ln>
                <a:solidFill>
                  <a:srgbClr val="E8E8E8">
                    <a:lumMod val="25000"/>
                  </a:srgbClr>
                </a:solidFill>
                <a:effectLst/>
                <a:uLnTx/>
                <a:uFillTx/>
                <a:latin typeface="Montserrat Medium" panose="00000600000000000000" pitchFamily="2" charset="0"/>
                <a:ea typeface="+mn-ea"/>
                <a:cs typeface="+mn-cs"/>
              </a:rPr>
              <a:t>Promover una comprensión más completa de las necesidades insatisfechas y de las barreras de acceso relacionadas</a:t>
            </a:r>
          </a:p>
          <a:p>
            <a:pPr marL="457200" marR="0" lvl="0" indent="-304800" algn="l" defTabSz="914400" rtl="0" eaLnBrk="1" fontAlgn="auto" latinLnBrk="0" hangingPunct="1">
              <a:lnSpc>
                <a:spcPct val="100000"/>
              </a:lnSpc>
              <a:spcBef>
                <a:spcPts val="0"/>
              </a:spcBef>
              <a:spcAft>
                <a:spcPts val="0"/>
              </a:spcAft>
              <a:buClr>
                <a:srgbClr val="F07021"/>
              </a:buClr>
              <a:buSzPts val="1200"/>
              <a:buFont typeface="Montserrat Medium"/>
              <a:buChar char="➔"/>
              <a:tabLst/>
              <a:defRPr/>
            </a:pPr>
            <a:r>
              <a:rPr kumimoji="0" lang="es-ES_tradnl" sz="1800" b="0" i="0" u="none" strike="noStrike" kern="1200" cap="none" spc="0" normalizeH="0" baseline="0" noProof="0" dirty="0">
                <a:ln>
                  <a:noFill/>
                </a:ln>
                <a:solidFill>
                  <a:srgbClr val="E8E8E8">
                    <a:lumMod val="25000"/>
                  </a:srgbClr>
                </a:solidFill>
                <a:effectLst/>
                <a:uLnTx/>
                <a:uFillTx/>
                <a:latin typeface="Montserrat Medium" panose="00000600000000000000" pitchFamily="2" charset="0"/>
                <a:ea typeface="+mn-ea"/>
                <a:cs typeface="+mn-cs"/>
              </a:rPr>
              <a:t>Procesos participativos que involucren a las principales partes interesadas.</a:t>
            </a:r>
          </a:p>
          <a:p>
            <a:pPr marL="457200" marR="0" lvl="0" indent="-304800" algn="l" defTabSz="914400" rtl="0" eaLnBrk="1" fontAlgn="auto" latinLnBrk="0" hangingPunct="1">
              <a:lnSpc>
                <a:spcPct val="100000"/>
              </a:lnSpc>
              <a:spcBef>
                <a:spcPts val="0"/>
              </a:spcBef>
              <a:spcAft>
                <a:spcPts val="0"/>
              </a:spcAft>
              <a:buClr>
                <a:srgbClr val="F07021"/>
              </a:buClr>
              <a:buSzPts val="1200"/>
              <a:buFont typeface="Montserrat Medium"/>
              <a:buChar char="➔"/>
              <a:tabLst/>
              <a:defRPr/>
            </a:pPr>
            <a:r>
              <a:rPr kumimoji="0" lang="es-ES_tradnl" sz="1800" b="0" i="0" u="none" strike="noStrike" kern="1200" cap="none" spc="0" normalizeH="0" baseline="0" noProof="0" dirty="0">
                <a:ln>
                  <a:noFill/>
                </a:ln>
                <a:solidFill>
                  <a:srgbClr val="E8E8E8">
                    <a:lumMod val="25000"/>
                  </a:srgbClr>
                </a:solidFill>
                <a:effectLst/>
                <a:uLnTx/>
                <a:uFillTx/>
                <a:latin typeface="Montserrat Medium" panose="00000600000000000000" pitchFamily="2" charset="0"/>
                <a:ea typeface="+mn-ea"/>
                <a:cs typeface="+mn-cs"/>
              </a:rPr>
              <a:t>Crear directrices adaptables para la utilización de métodos mixtos</a:t>
            </a:r>
          </a:p>
          <a:p>
            <a:pPr marL="457200" marR="0" lvl="0" indent="-304800" algn="l" defTabSz="914400" rtl="0" eaLnBrk="1" fontAlgn="auto" latinLnBrk="0" hangingPunct="1">
              <a:lnSpc>
                <a:spcPct val="100000"/>
              </a:lnSpc>
              <a:spcBef>
                <a:spcPts val="0"/>
              </a:spcBef>
              <a:spcAft>
                <a:spcPts val="0"/>
              </a:spcAft>
              <a:buClr>
                <a:srgbClr val="F07021"/>
              </a:buClr>
              <a:buSzPts val="1200"/>
              <a:buFont typeface="Montserrat Medium"/>
              <a:buChar char="➔"/>
              <a:tabLst/>
              <a:defRPr/>
            </a:pPr>
            <a:r>
              <a:rPr kumimoji="0" lang="es-ES_tradnl" sz="1800" b="0" i="0" u="none" strike="noStrike" kern="1200" cap="none" spc="0" normalizeH="0" baseline="0" noProof="0" dirty="0">
                <a:ln>
                  <a:noFill/>
                </a:ln>
                <a:solidFill>
                  <a:srgbClr val="E8E8E8">
                    <a:lumMod val="25000"/>
                  </a:srgbClr>
                </a:solidFill>
                <a:effectLst/>
                <a:uLnTx/>
                <a:uFillTx/>
                <a:latin typeface="Montserrat Medium" panose="00000600000000000000" pitchFamily="2" charset="0"/>
                <a:ea typeface="+mn-ea"/>
                <a:cs typeface="+mn-cs"/>
              </a:rPr>
              <a:t>Adaptar las herramientas y métodos de recopilación de datos a los contextos locales</a:t>
            </a:r>
          </a:p>
          <a:p>
            <a:pPr marL="457200" marR="0" lvl="0" indent="-304800" algn="l" defTabSz="914400" rtl="0" eaLnBrk="1" fontAlgn="auto" latinLnBrk="0" hangingPunct="1">
              <a:lnSpc>
                <a:spcPct val="100000"/>
              </a:lnSpc>
              <a:spcBef>
                <a:spcPts val="0"/>
              </a:spcBef>
              <a:spcAft>
                <a:spcPts val="0"/>
              </a:spcAft>
              <a:buClr>
                <a:srgbClr val="F07021"/>
              </a:buClr>
              <a:buSzPts val="1200"/>
              <a:buFont typeface="Montserrat Medium"/>
              <a:buChar char="➔"/>
              <a:tabLst/>
              <a:defRPr/>
            </a:pPr>
            <a:r>
              <a:rPr kumimoji="0" lang="es-ES_tradnl" sz="1800" b="0" i="0" u="none" strike="noStrike" kern="1200" cap="none" spc="0" normalizeH="0" baseline="0" noProof="0" dirty="0">
                <a:ln>
                  <a:noFill/>
                </a:ln>
                <a:solidFill>
                  <a:srgbClr val="E8E8E8">
                    <a:lumMod val="25000"/>
                  </a:srgbClr>
                </a:solidFill>
                <a:effectLst/>
                <a:uLnTx/>
                <a:uFillTx/>
                <a:latin typeface="Montserrat Medium" panose="00000600000000000000" pitchFamily="2" charset="0"/>
                <a:ea typeface="+mn-ea"/>
                <a:cs typeface="+mn-cs"/>
              </a:rPr>
              <a:t>Incorporar consideraciones de equidad en los análisis</a:t>
            </a:r>
          </a:p>
          <a:p>
            <a:pPr marL="457200" marR="0" lvl="0" indent="-304800" algn="l" defTabSz="914400" rtl="0" eaLnBrk="1" fontAlgn="auto" latinLnBrk="0" hangingPunct="1">
              <a:lnSpc>
                <a:spcPct val="100000"/>
              </a:lnSpc>
              <a:spcBef>
                <a:spcPts val="0"/>
              </a:spcBef>
              <a:spcAft>
                <a:spcPts val="0"/>
              </a:spcAft>
              <a:buClr>
                <a:srgbClr val="F07021"/>
              </a:buClr>
              <a:buSzPts val="1200"/>
              <a:buFont typeface="Montserrat Medium"/>
              <a:buChar char="➔"/>
              <a:tabLst/>
              <a:defRPr/>
            </a:pPr>
            <a:r>
              <a:rPr kumimoji="0" lang="es-ES_tradnl" sz="1800" b="0" i="0" u="none" strike="noStrike" kern="1200" cap="none" spc="0" normalizeH="0" baseline="0" noProof="0" dirty="0">
                <a:ln>
                  <a:noFill/>
                </a:ln>
                <a:solidFill>
                  <a:srgbClr val="E8E8E8">
                    <a:lumMod val="25000"/>
                  </a:srgbClr>
                </a:solidFill>
                <a:effectLst/>
                <a:uLnTx/>
                <a:uFillTx/>
                <a:latin typeface="Montserrat Medium" panose="00000600000000000000" pitchFamily="2" charset="0"/>
                <a:ea typeface="+mn-ea"/>
                <a:cs typeface="+mn-cs"/>
              </a:rPr>
              <a:t>Maximizar el uso de los datos existentes y reforzar la recopilación de datos</a:t>
            </a:r>
          </a:p>
          <a:p>
            <a:pPr marL="457200" marR="0" lvl="0" indent="-304800" algn="l" defTabSz="914400" rtl="0" eaLnBrk="1" fontAlgn="auto" latinLnBrk="0" hangingPunct="1">
              <a:lnSpc>
                <a:spcPct val="100000"/>
              </a:lnSpc>
              <a:spcBef>
                <a:spcPts val="0"/>
              </a:spcBef>
              <a:spcAft>
                <a:spcPts val="0"/>
              </a:spcAft>
              <a:buClr>
                <a:srgbClr val="F07021"/>
              </a:buClr>
              <a:buSzPts val="1200"/>
              <a:buFont typeface="Montserrat Medium"/>
              <a:buChar char="➔"/>
              <a:tabLst/>
              <a:defRPr/>
            </a:pPr>
            <a:r>
              <a:rPr kumimoji="0" lang="es-ES_tradnl" sz="1800" b="0" i="0" u="none" strike="noStrike" kern="1200" cap="none" spc="0" normalizeH="0" baseline="0" noProof="0" dirty="0">
                <a:ln>
                  <a:noFill/>
                </a:ln>
                <a:solidFill>
                  <a:srgbClr val="E8E8E8">
                    <a:lumMod val="25000"/>
                  </a:srgbClr>
                </a:solidFill>
                <a:effectLst/>
                <a:uLnTx/>
                <a:uFillTx/>
                <a:latin typeface="Montserrat Medium" panose="00000600000000000000" pitchFamily="2" charset="0"/>
                <a:ea typeface="+mn-ea"/>
                <a:cs typeface="+mn-cs"/>
              </a:rPr>
              <a:t>Facilitar el diálogo continuo entre el Gobierno y la sociedad civil</a:t>
            </a:r>
            <a:endParaRPr kumimoji="0" lang="es-ES_tradnl" sz="1800" b="0" i="0" u="none" strike="noStrike" kern="1200" cap="none" spc="0" normalizeH="0" baseline="0" noProof="0" dirty="0">
              <a:ln>
                <a:noFill/>
              </a:ln>
              <a:solidFill>
                <a:srgbClr val="E8E8E8">
                  <a:lumMod val="25000"/>
                </a:srgbClr>
              </a:solidFill>
              <a:effectLst/>
              <a:uLnTx/>
              <a:uFillTx/>
              <a:latin typeface="Montserrat Medium" panose="00000600000000000000" pitchFamily="2" charset="0"/>
              <a:ea typeface="Montserrat Medium"/>
              <a:cs typeface="Montserrat Medium"/>
              <a:sym typeface="Montserrat Medium"/>
            </a:endParaRPr>
          </a:p>
        </p:txBody>
      </p:sp>
      <p:pic>
        <p:nvPicPr>
          <p:cNvPr id="3" name="Picture 2" descr="A person looking at another person&#10;&#10;Description automatically generated">
            <a:extLst>
              <a:ext uri="{FF2B5EF4-FFF2-40B4-BE49-F238E27FC236}">
                <a16:creationId xmlns:a16="http://schemas.microsoft.com/office/drawing/2014/main" id="{08B641CF-E4E6-B4A7-FE4B-88F2AEBC4877}"/>
              </a:ext>
            </a:extLst>
          </p:cNvPr>
          <p:cNvPicPr>
            <a:picLocks noChangeAspect="1"/>
          </p:cNvPicPr>
          <p:nvPr/>
        </p:nvPicPr>
        <p:blipFill>
          <a:blip r:embed="rId5"/>
          <a:stretch>
            <a:fillRect/>
          </a:stretch>
        </p:blipFill>
        <p:spPr>
          <a:xfrm>
            <a:off x="3304737" y="1746518"/>
            <a:ext cx="2379179" cy="3428999"/>
          </a:xfrm>
          <a:prstGeom prst="rect">
            <a:avLst/>
          </a:prstGeom>
        </p:spPr>
      </p:pic>
    </p:spTree>
    <p:extLst>
      <p:ext uri="{BB962C8B-B14F-4D97-AF65-F5344CB8AC3E}">
        <p14:creationId xmlns:p14="http://schemas.microsoft.com/office/powerpoint/2010/main" val="3176891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1F639-B4E3-FB9F-4142-22A9577D5538}"/>
            </a:ext>
          </a:extLst>
        </p:cNvPr>
        <p:cNvGrpSpPr/>
        <p:nvPr/>
      </p:nvGrpSpPr>
      <p:grpSpPr>
        <a:xfrm>
          <a:off x="0" y="0"/>
          <a:ext cx="0" cy="0"/>
          <a:chOff x="0" y="0"/>
          <a:chExt cx="0" cy="0"/>
        </a:xfrm>
      </p:grpSpPr>
      <p:sp>
        <p:nvSpPr>
          <p:cNvPr id="20" name="Rectángulo 19">
            <a:extLst>
              <a:ext uri="{FF2B5EF4-FFF2-40B4-BE49-F238E27FC236}">
                <a16:creationId xmlns:a16="http://schemas.microsoft.com/office/drawing/2014/main" id="{89036623-0A25-FA20-EF1C-500A76F17E8B}"/>
              </a:ext>
            </a:extLst>
          </p:cNvPr>
          <p:cNvSpPr/>
          <p:nvPr/>
        </p:nvSpPr>
        <p:spPr>
          <a:xfrm>
            <a:off x="0" y="0"/>
            <a:ext cx="12191998" cy="6858000"/>
          </a:xfrm>
          <a:prstGeom prst="rect">
            <a:avLst/>
          </a:prstGeom>
          <a:solidFill>
            <a:srgbClr val="C4DAF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0" name="Imagen 9">
            <a:extLst>
              <a:ext uri="{FF2B5EF4-FFF2-40B4-BE49-F238E27FC236}">
                <a16:creationId xmlns:a16="http://schemas.microsoft.com/office/drawing/2014/main" id="{99AD599E-6957-A8C2-BE8E-4FDBED9EC205}"/>
              </a:ext>
            </a:extLst>
          </p:cNvPr>
          <p:cNvPicPr>
            <a:picLocks noChangeAspect="1"/>
          </p:cNvPicPr>
          <p:nvPr/>
        </p:nvPicPr>
        <p:blipFill>
          <a:blip r:embed="rId2">
            <a:duotone>
              <a:prstClr val="black"/>
              <a:schemeClr val="accent4">
                <a:tint val="45000"/>
                <a:satMod val="400000"/>
              </a:schemeClr>
            </a:duotone>
            <a:extLst>
              <a:ext uri="{BEBA8EAE-BF5A-486C-A8C5-ECC9F3942E4B}">
                <a14:imgProps xmlns:a14="http://schemas.microsoft.com/office/drawing/2010/main">
                  <a14:imgLayer r:embed="rId3">
                    <a14:imgEffect>
                      <a14:artisticBlur radius="11"/>
                    </a14:imgEffect>
                  </a14:imgLayer>
                </a14:imgProps>
              </a:ext>
              <a:ext uri="{28A0092B-C50C-407E-A947-70E740481C1C}">
                <a14:useLocalDpi xmlns:a14="http://schemas.microsoft.com/office/drawing/2010/main" val="0"/>
              </a:ext>
            </a:extLst>
          </a:blip>
          <a:srcRect l="1935" t="45528" r="20691" b="37349"/>
          <a:stretch>
            <a:fillRect/>
          </a:stretch>
        </p:blipFill>
        <p:spPr>
          <a:xfrm flipH="1">
            <a:off x="-3" y="0"/>
            <a:ext cx="12192001" cy="1798320"/>
          </a:xfrm>
          <a:prstGeom prst="rect">
            <a:avLst/>
          </a:prstGeom>
        </p:spPr>
      </p:pic>
      <p:sp>
        <p:nvSpPr>
          <p:cNvPr id="93" name="Marcador de contenido 2">
            <a:extLst>
              <a:ext uri="{FF2B5EF4-FFF2-40B4-BE49-F238E27FC236}">
                <a16:creationId xmlns:a16="http://schemas.microsoft.com/office/drawing/2014/main" id="{1F9E3036-B021-3ECF-68CA-F6D321954705}"/>
              </a:ext>
            </a:extLst>
          </p:cNvPr>
          <p:cNvSpPr txBox="1">
            <a:spLocks/>
          </p:cNvSpPr>
          <p:nvPr/>
        </p:nvSpPr>
        <p:spPr>
          <a:xfrm>
            <a:off x="346310" y="4991134"/>
            <a:ext cx="4271989" cy="7442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a:ln>
                <a:noFill/>
              </a:ln>
              <a:solidFill>
                <a:prstClr val="white"/>
              </a:solidFill>
              <a:effectLst/>
              <a:uLnTx/>
              <a:uFillTx/>
              <a:latin typeface="Acumin Variable Concept ExtraLi" panose="020B0304020202020204" pitchFamily="34" charset="0"/>
              <a:ea typeface="+mn-ea"/>
              <a:cs typeface="+mn-cs"/>
            </a:endParaRPr>
          </a:p>
        </p:txBody>
      </p:sp>
      <p:sp>
        <p:nvSpPr>
          <p:cNvPr id="6" name="Título 1">
            <a:extLst>
              <a:ext uri="{FF2B5EF4-FFF2-40B4-BE49-F238E27FC236}">
                <a16:creationId xmlns:a16="http://schemas.microsoft.com/office/drawing/2014/main" id="{24FC9961-B06D-4FF3-3E63-DAB94FD46AF8}"/>
              </a:ext>
            </a:extLst>
          </p:cNvPr>
          <p:cNvSpPr txBox="1">
            <a:spLocks/>
          </p:cNvSpPr>
          <p:nvPr/>
        </p:nvSpPr>
        <p:spPr>
          <a:xfrm>
            <a:off x="253716" y="469700"/>
            <a:ext cx="10953384" cy="1636892"/>
          </a:xfrm>
          <a:prstGeom prst="rect">
            <a:avLst/>
          </a:prstGeom>
        </p:spPr>
        <p:txBody>
          <a:bodyPr vert="horz" lIns="91440" tIns="45720" rIns="91440" bIns="45720" rtlCol="0" anchor="t"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Acumin Variable Concept Wide Se" panose="020B0304020202020204" pitchFamily="34" charset="0"/>
                <a:ea typeface="Kanit Light" pitchFamily="34" charset="-122"/>
                <a:cs typeface="Kanit Light" pitchFamily="34" charset="-120"/>
              </a:rPr>
              <a:t>Marco de </a:t>
            </a:r>
            <a:r>
              <a:rPr kumimoji="0" lang="en-US" sz="3600" b="0" i="0" u="none" strike="noStrike" kern="1200" cap="none" spc="0" normalizeH="0" baseline="0" noProof="0" dirty="0" err="1">
                <a:ln>
                  <a:noFill/>
                </a:ln>
                <a:solidFill>
                  <a:prstClr val="white"/>
                </a:solidFill>
                <a:effectLst/>
                <a:uLnTx/>
                <a:uFillTx/>
                <a:latin typeface="Acumin Variable Concept Wide Se" panose="020B0304020202020204" pitchFamily="34" charset="0"/>
                <a:ea typeface="Kanit Light" pitchFamily="34" charset="-122"/>
                <a:cs typeface="Kanit Light" pitchFamily="34" charset="-120"/>
              </a:rPr>
              <a:t>analisis</a:t>
            </a:r>
            <a:r>
              <a:rPr kumimoji="0" lang="en-US" sz="3600" b="0" i="0" u="none" strike="noStrike" kern="1200" cap="none" spc="0" normalizeH="0" baseline="0" noProof="0" dirty="0">
                <a:ln>
                  <a:noFill/>
                </a:ln>
                <a:solidFill>
                  <a:prstClr val="white"/>
                </a:solidFill>
                <a:effectLst/>
                <a:uLnTx/>
                <a:uFillTx/>
                <a:latin typeface="Acumin Variable Concept Wide Se" panose="020B0304020202020204" pitchFamily="34" charset="0"/>
                <a:ea typeface="Kanit Light" pitchFamily="34" charset="-122"/>
                <a:cs typeface="Kanit Light" pitchFamily="34" charset="-120"/>
              </a:rPr>
              <a:t> del </a:t>
            </a:r>
            <a:r>
              <a:rPr kumimoji="0" lang="es-ES_tradnl" sz="3600" b="0" i="0" u="none" strike="noStrike" kern="1200" cap="none" spc="0" normalizeH="0" baseline="0" noProof="0" dirty="0">
                <a:ln>
                  <a:noFill/>
                </a:ln>
                <a:solidFill>
                  <a:prstClr val="white"/>
                </a:solidFill>
                <a:effectLst/>
                <a:uLnTx/>
                <a:uFillTx/>
                <a:latin typeface="Acumin Variable Concept Wide Se" panose="020B0304020202020204" pitchFamily="34" charset="0"/>
                <a:ea typeface="Kanit Light" pitchFamily="34" charset="-122"/>
                <a:cs typeface="Kanit Light" pitchFamily="34" charset="-120"/>
              </a:rPr>
              <a:t>conjunto de herramientas integradas de APS</a:t>
            </a:r>
            <a:r>
              <a:rPr kumimoji="0" lang="en-US" sz="3600" b="0" i="0" u="none" strike="noStrike" kern="1200" cap="none" spc="0" normalizeH="0" baseline="0" noProof="0" dirty="0">
                <a:ln>
                  <a:noFill/>
                </a:ln>
                <a:solidFill>
                  <a:prstClr val="white"/>
                </a:solidFill>
                <a:effectLst/>
                <a:uLnTx/>
                <a:uFillTx/>
                <a:latin typeface="Acumin Variable Concept Wide Se" panose="020B0304020202020204" pitchFamily="34" charset="0"/>
                <a:ea typeface="Kanit Light" pitchFamily="34" charset="-122"/>
                <a:cs typeface="Kanit Light" pitchFamily="34" charset="-120"/>
              </a:rPr>
              <a:t> </a:t>
            </a:r>
            <a:endParaRPr kumimoji="0" lang="en-US" sz="3600" b="0" i="0" u="none" strike="noStrike" kern="1200" cap="none" spc="0" normalizeH="0" baseline="0" noProof="0" dirty="0">
              <a:ln>
                <a:noFill/>
              </a:ln>
              <a:solidFill>
                <a:prstClr val="white"/>
              </a:solidFill>
              <a:effectLst/>
              <a:uLnTx/>
              <a:uFillTx/>
              <a:latin typeface="Acumin Variable Concept ExtraLi" panose="020B0304020202020204" pitchFamily="34" charset="0"/>
              <a:ea typeface="Kanit Light" pitchFamily="34" charset="-122"/>
              <a:cs typeface="Kanit Light" pitchFamily="34" charset="-120"/>
            </a:endParaRPr>
          </a:p>
        </p:txBody>
      </p:sp>
      <p:pic>
        <p:nvPicPr>
          <p:cNvPr id="8" name="Imagen 7" descr="Interfaz de usuario gráfica&#10;&#10;El contenido generado por IA puede ser incorrecto.">
            <a:extLst>
              <a:ext uri="{FF2B5EF4-FFF2-40B4-BE49-F238E27FC236}">
                <a16:creationId xmlns:a16="http://schemas.microsoft.com/office/drawing/2014/main" id="{09AEE3E3-ADF2-F397-4804-AFDDF5103CF6}"/>
              </a:ext>
            </a:extLst>
          </p:cNvPr>
          <p:cNvPicPr>
            <a:picLocks noChangeAspect="1"/>
          </p:cNvPicPr>
          <p:nvPr/>
        </p:nvPicPr>
        <p:blipFill>
          <a:blip r:embed="rId4">
            <a:extLst>
              <a:ext uri="{28A0092B-C50C-407E-A947-70E740481C1C}">
                <a14:useLocalDpi xmlns:a14="http://schemas.microsoft.com/office/drawing/2010/main" val="0"/>
              </a:ext>
            </a:extLst>
          </a:blip>
          <a:srcRect t="21266" b="22025"/>
          <a:stretch>
            <a:fillRect/>
          </a:stretch>
        </p:blipFill>
        <p:spPr>
          <a:xfrm>
            <a:off x="-365058" y="2268020"/>
            <a:ext cx="12806366" cy="4085863"/>
          </a:xfrm>
          <a:prstGeom prst="rect">
            <a:avLst/>
          </a:prstGeom>
        </p:spPr>
      </p:pic>
      <p:sp>
        <p:nvSpPr>
          <p:cNvPr id="4" name="Rectangle 5">
            <a:extLst>
              <a:ext uri="{FF2B5EF4-FFF2-40B4-BE49-F238E27FC236}">
                <a16:creationId xmlns:a16="http://schemas.microsoft.com/office/drawing/2014/main" id="{71247852-101E-DAFA-3B94-6989F780C02A}"/>
              </a:ext>
            </a:extLst>
          </p:cNvPr>
          <p:cNvSpPr>
            <a:spLocks noChangeArrowheads="1"/>
          </p:cNvSpPr>
          <p:nvPr/>
        </p:nvSpPr>
        <p:spPr bwMode="auto">
          <a:xfrm flipV="1">
            <a:off x="-1" y="-161807"/>
            <a:ext cx="49975986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hlinkClick r:id="rId5"/>
              </a:rPr>
              <a:t>Conceptual framework for tool integration_UPDATED (clean).docx</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33307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9" name="Group 168"/>
          <p:cNvGrpSpPr/>
          <p:nvPr/>
        </p:nvGrpSpPr>
        <p:grpSpPr>
          <a:xfrm>
            <a:off x="4546058" y="71342"/>
            <a:ext cx="8153943" cy="6633801"/>
            <a:chOff x="1736414" y="60112"/>
            <a:chExt cx="6115457" cy="4975351"/>
          </a:xfrm>
        </p:grpSpPr>
        <p:sp>
          <p:nvSpPr>
            <p:cNvPr id="13" name="Oval 12"/>
            <p:cNvSpPr/>
            <p:nvPr/>
          </p:nvSpPr>
          <p:spPr>
            <a:xfrm>
              <a:off x="2086720" y="598318"/>
              <a:ext cx="4956048" cy="3959352"/>
            </a:xfrm>
            <a:prstGeom prst="ellipse">
              <a:avLst/>
            </a:prstGeom>
            <a:noFill/>
            <a:ln w="9525">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82" name="Straight Connector 181"/>
            <p:cNvCxnSpPr/>
            <p:nvPr/>
          </p:nvCxnSpPr>
          <p:spPr>
            <a:xfrm flipH="1">
              <a:off x="2032845" y="1693851"/>
              <a:ext cx="292688" cy="847763"/>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255" name="Straight Connector 10254"/>
            <p:cNvCxnSpPr/>
            <p:nvPr/>
          </p:nvCxnSpPr>
          <p:spPr>
            <a:xfrm flipH="1" flipV="1">
              <a:off x="2264776" y="1634531"/>
              <a:ext cx="468457" cy="328262"/>
            </a:xfrm>
            <a:prstGeom prst="line">
              <a:avLst/>
            </a:prstGeom>
            <a:ln>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H="1" flipV="1">
              <a:off x="2933835" y="721857"/>
              <a:ext cx="272557" cy="45655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H="1" flipV="1">
              <a:off x="4067438" y="412219"/>
              <a:ext cx="72804" cy="59691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3007956" y="1504950"/>
              <a:ext cx="3124200" cy="2133600"/>
            </a:xfrm>
            <a:prstGeom prst="ellipse">
              <a:avLst/>
            </a:prstGeom>
            <a:noFill/>
            <a:ln w="9525">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96" name="Rectangle 195"/>
            <p:cNvSpPr/>
            <p:nvPr/>
          </p:nvSpPr>
          <p:spPr>
            <a:xfrm rot="1553939">
              <a:off x="5099908" y="1573242"/>
              <a:ext cx="317638" cy="1525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55" name="Straight Connector 154"/>
            <p:cNvCxnSpPr/>
            <p:nvPr/>
          </p:nvCxnSpPr>
          <p:spPr>
            <a:xfrm flipV="1">
              <a:off x="2264776" y="2928654"/>
              <a:ext cx="1123462" cy="917344"/>
            </a:xfrm>
            <a:prstGeom prst="line">
              <a:avLst/>
            </a:prstGeom>
            <a:ln>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H="1">
              <a:off x="3910404" y="4275191"/>
              <a:ext cx="90488" cy="39706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a:stCxn id="154" idx="4"/>
            </p:cNvCxnSpPr>
            <p:nvPr/>
          </p:nvCxnSpPr>
          <p:spPr>
            <a:xfrm>
              <a:off x="4825407" y="3793495"/>
              <a:ext cx="37322" cy="87303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stCxn id="139" idx="5"/>
            </p:cNvCxnSpPr>
            <p:nvPr/>
          </p:nvCxnSpPr>
          <p:spPr>
            <a:xfrm>
              <a:off x="6203692" y="3845998"/>
              <a:ext cx="385248" cy="37488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2547292" y="1078446"/>
              <a:ext cx="4041648" cy="3044952"/>
            </a:xfrm>
            <a:prstGeom prst="ellipse">
              <a:avLst/>
            </a:prstGeom>
            <a:noFill/>
            <a:ln w="9525">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9" name="Rectangle 108"/>
            <p:cNvSpPr/>
            <p:nvPr/>
          </p:nvSpPr>
          <p:spPr>
            <a:xfrm rot="782880">
              <a:off x="6446153" y="2323698"/>
              <a:ext cx="222382" cy="51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28" name="Straight Connector 127"/>
            <p:cNvCxnSpPr>
              <a:stCxn id="41" idx="6"/>
              <a:endCxn id="132" idx="2"/>
            </p:cNvCxnSpPr>
            <p:nvPr/>
          </p:nvCxnSpPr>
          <p:spPr>
            <a:xfrm flipV="1">
              <a:off x="6341953" y="2516611"/>
              <a:ext cx="470162" cy="1059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7" name="Elipse 16">
              <a:extLst>
                <a:ext uri="{FF2B5EF4-FFF2-40B4-BE49-F238E27FC236}">
                  <a16:creationId xmlns:a16="http://schemas.microsoft.com/office/drawing/2014/main" id="{D20ED195-329A-4CA8-9A54-E5EFAFEC6BA6}"/>
                </a:ext>
              </a:extLst>
            </p:cNvPr>
            <p:cNvSpPr/>
            <p:nvPr/>
          </p:nvSpPr>
          <p:spPr>
            <a:xfrm>
              <a:off x="5248962" y="548386"/>
              <a:ext cx="466344" cy="462728"/>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sp>
          <p:nvSpPr>
            <p:cNvPr id="106" name="Rectangle 105"/>
            <p:cNvSpPr/>
            <p:nvPr/>
          </p:nvSpPr>
          <p:spPr>
            <a:xfrm rot="19009920">
              <a:off x="5759480" y="1208897"/>
              <a:ext cx="222382" cy="51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4" name="Straight Connector 103"/>
            <p:cNvCxnSpPr>
              <a:endCxn id="100" idx="3"/>
            </p:cNvCxnSpPr>
            <p:nvPr/>
          </p:nvCxnSpPr>
          <p:spPr>
            <a:xfrm flipV="1">
              <a:off x="5638800" y="1232394"/>
              <a:ext cx="284466" cy="501156"/>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3561844" y="2291226"/>
              <a:ext cx="2024030" cy="533400"/>
              <a:chOff x="3505200" y="2228850"/>
              <a:chExt cx="2024030" cy="533400"/>
            </a:xfrm>
          </p:grpSpPr>
          <p:pic>
            <p:nvPicPr>
              <p:cNvPr id="5" name="Picture 6" descr="Image result for access to healthcare">
                <a:hlinkClick r:id="rId2"/>
              </p:cNvPr>
              <p:cNvPicPr>
                <a:picLocks noChangeAspect="1" noChangeArrowheads="1"/>
              </p:cNvPicPr>
              <p:nvPr/>
            </p:nvPicPr>
            <p:blipFill>
              <a:blip r:embed="rId3" cstate="print">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05200" y="222885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055842" y="2239447"/>
                <a:ext cx="1473388" cy="438581"/>
              </a:xfrm>
              <a:prstGeom prst="rect">
                <a:avLst/>
              </a:prstGeom>
              <a:noFill/>
            </p:spPr>
            <p:txBody>
              <a:bodyPr wrap="square" rtlCol="0">
                <a:spAutoFit/>
              </a:bodyPr>
              <a:lstStyle/>
              <a:p>
                <a:r>
                  <a:rPr lang="en-US" sz="1600" b="1" dirty="0">
                    <a:solidFill>
                      <a:schemeClr val="accent2"/>
                    </a:solidFill>
                  </a:rPr>
                  <a:t>ACCESO</a:t>
                </a:r>
                <a:r>
                  <a:rPr lang="en-US" sz="1600" dirty="0">
                    <a:solidFill>
                      <a:schemeClr val="tx1">
                        <a:lumMod val="65000"/>
                        <a:lumOff val="35000"/>
                      </a:schemeClr>
                    </a:solidFill>
                  </a:rPr>
                  <a:t> a la</a:t>
                </a:r>
              </a:p>
              <a:p>
                <a:r>
                  <a:rPr lang="en-US" sz="1600" b="1" dirty="0">
                    <a:solidFill>
                      <a:schemeClr val="accent2"/>
                    </a:solidFill>
                  </a:rPr>
                  <a:t>SALUD</a:t>
                </a:r>
              </a:p>
            </p:txBody>
          </p:sp>
        </p:grpSp>
        <p:pic>
          <p:nvPicPr>
            <p:cNvPr id="14" name="Picture 13" descr="if_2_hospital_2774748.png"/>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5351951" y="1588968"/>
              <a:ext cx="466344" cy="466344"/>
            </a:xfrm>
            <a:prstGeom prst="rect">
              <a:avLst/>
            </a:prstGeom>
          </p:spPr>
        </p:pic>
        <p:sp>
          <p:nvSpPr>
            <p:cNvPr id="22" name="Elipse 16">
              <a:extLst>
                <a:ext uri="{FF2B5EF4-FFF2-40B4-BE49-F238E27FC236}">
                  <a16:creationId xmlns:a16="http://schemas.microsoft.com/office/drawing/2014/main" id="{D20ED195-329A-4CA8-9A54-E5EFAFEC6BA6}"/>
                </a:ext>
              </a:extLst>
            </p:cNvPr>
            <p:cNvSpPr/>
            <p:nvPr/>
          </p:nvSpPr>
          <p:spPr>
            <a:xfrm>
              <a:off x="3108283" y="1142111"/>
              <a:ext cx="466344" cy="462728"/>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grpSp>
          <p:nvGrpSpPr>
            <p:cNvPr id="31" name="Group 4">
              <a:extLst>
                <a:ext uri="{FF2B5EF4-FFF2-40B4-BE49-F238E27FC236}">
                  <a16:creationId xmlns:a16="http://schemas.microsoft.com/office/drawing/2014/main" id="{368464BF-4579-43AB-A675-87EF1BDCC931}"/>
                </a:ext>
              </a:extLst>
            </p:cNvPr>
            <p:cNvGrpSpPr>
              <a:grpSpLocks noChangeAspect="1"/>
            </p:cNvGrpSpPr>
            <p:nvPr/>
          </p:nvGrpSpPr>
          <p:grpSpPr bwMode="auto">
            <a:xfrm>
              <a:off x="6885936" y="1371213"/>
              <a:ext cx="229337" cy="244914"/>
              <a:chOff x="1793" y="5"/>
              <a:chExt cx="4083" cy="4310"/>
            </a:xfrm>
            <a:solidFill>
              <a:schemeClr val="bg1"/>
            </a:solidFill>
          </p:grpSpPr>
          <p:sp>
            <p:nvSpPr>
              <p:cNvPr id="32" name="Freeform 5">
                <a:extLst>
                  <a:ext uri="{FF2B5EF4-FFF2-40B4-BE49-F238E27FC236}">
                    <a16:creationId xmlns:a16="http://schemas.microsoft.com/office/drawing/2014/main" id="{A51982EB-5F90-43DE-B9E8-D0EBB3CB04C8}"/>
                  </a:ext>
                </a:extLst>
              </p:cNvPr>
              <p:cNvSpPr>
                <a:spLocks/>
              </p:cNvSpPr>
              <p:nvPr/>
            </p:nvSpPr>
            <p:spPr bwMode="auto">
              <a:xfrm>
                <a:off x="2973" y="5"/>
                <a:ext cx="2903" cy="4310"/>
              </a:xfrm>
              <a:custGeom>
                <a:avLst/>
                <a:gdLst>
                  <a:gd name="T0" fmla="*/ 41 w 564"/>
                  <a:gd name="T1" fmla="*/ 838 h 838"/>
                  <a:gd name="T2" fmla="*/ 27 w 564"/>
                  <a:gd name="T3" fmla="*/ 830 h 838"/>
                  <a:gd name="T4" fmla="*/ 2 w 564"/>
                  <a:gd name="T5" fmla="*/ 794 h 838"/>
                  <a:gd name="T6" fmla="*/ 1 w 564"/>
                  <a:gd name="T7" fmla="*/ 671 h 838"/>
                  <a:gd name="T8" fmla="*/ 36 w 564"/>
                  <a:gd name="T9" fmla="*/ 685 h 838"/>
                  <a:gd name="T10" fmla="*/ 46 w 564"/>
                  <a:gd name="T11" fmla="*/ 700 h 838"/>
                  <a:gd name="T12" fmla="*/ 46 w 564"/>
                  <a:gd name="T13" fmla="*/ 772 h 838"/>
                  <a:gd name="T14" fmla="*/ 65 w 564"/>
                  <a:gd name="T15" fmla="*/ 791 h 838"/>
                  <a:gd name="T16" fmla="*/ 497 w 564"/>
                  <a:gd name="T17" fmla="*/ 791 h 838"/>
                  <a:gd name="T18" fmla="*/ 517 w 564"/>
                  <a:gd name="T19" fmla="*/ 769 h 838"/>
                  <a:gd name="T20" fmla="*/ 517 w 564"/>
                  <a:gd name="T21" fmla="*/ 227 h 838"/>
                  <a:gd name="T22" fmla="*/ 517 w 564"/>
                  <a:gd name="T23" fmla="*/ 167 h 838"/>
                  <a:gd name="T24" fmla="*/ 497 w 564"/>
                  <a:gd name="T25" fmla="*/ 147 h 838"/>
                  <a:gd name="T26" fmla="*/ 441 w 564"/>
                  <a:gd name="T27" fmla="*/ 147 h 838"/>
                  <a:gd name="T28" fmla="*/ 71 w 564"/>
                  <a:gd name="T29" fmla="*/ 147 h 838"/>
                  <a:gd name="T30" fmla="*/ 46 w 564"/>
                  <a:gd name="T31" fmla="*/ 172 h 838"/>
                  <a:gd name="T32" fmla="*/ 46 w 564"/>
                  <a:gd name="T33" fmla="*/ 220 h 838"/>
                  <a:gd name="T34" fmla="*/ 35 w 564"/>
                  <a:gd name="T35" fmla="*/ 236 h 838"/>
                  <a:gd name="T36" fmla="*/ 1 w 564"/>
                  <a:gd name="T37" fmla="*/ 249 h 838"/>
                  <a:gd name="T38" fmla="*/ 1 w 564"/>
                  <a:gd name="T39" fmla="*/ 198 h 838"/>
                  <a:gd name="T40" fmla="*/ 1 w 564"/>
                  <a:gd name="T41" fmla="*/ 156 h 838"/>
                  <a:gd name="T42" fmla="*/ 44 w 564"/>
                  <a:gd name="T43" fmla="*/ 102 h 838"/>
                  <a:gd name="T44" fmla="*/ 212 w 564"/>
                  <a:gd name="T45" fmla="*/ 64 h 838"/>
                  <a:gd name="T46" fmla="*/ 482 w 564"/>
                  <a:gd name="T47" fmla="*/ 3 h 838"/>
                  <a:gd name="T48" fmla="*/ 497 w 564"/>
                  <a:gd name="T49" fmla="*/ 0 h 838"/>
                  <a:gd name="T50" fmla="*/ 497 w 564"/>
                  <a:gd name="T51" fmla="*/ 70 h 838"/>
                  <a:gd name="T52" fmla="*/ 487 w 564"/>
                  <a:gd name="T53" fmla="*/ 78 h 838"/>
                  <a:gd name="T54" fmla="*/ 445 w 564"/>
                  <a:gd name="T55" fmla="*/ 81 h 838"/>
                  <a:gd name="T56" fmla="*/ 288 w 564"/>
                  <a:gd name="T57" fmla="*/ 90 h 838"/>
                  <a:gd name="T58" fmla="*/ 158 w 564"/>
                  <a:gd name="T59" fmla="*/ 102 h 838"/>
                  <a:gd name="T60" fmla="*/ 194 w 564"/>
                  <a:gd name="T61" fmla="*/ 102 h 838"/>
                  <a:gd name="T62" fmla="*/ 498 w 564"/>
                  <a:gd name="T63" fmla="*/ 102 h 838"/>
                  <a:gd name="T64" fmla="*/ 514 w 564"/>
                  <a:gd name="T65" fmla="*/ 102 h 838"/>
                  <a:gd name="T66" fmla="*/ 562 w 564"/>
                  <a:gd name="T67" fmla="*/ 142 h 838"/>
                  <a:gd name="T68" fmla="*/ 564 w 564"/>
                  <a:gd name="T69" fmla="*/ 166 h 838"/>
                  <a:gd name="T70" fmla="*/ 564 w 564"/>
                  <a:gd name="T71" fmla="*/ 774 h 838"/>
                  <a:gd name="T72" fmla="*/ 564 w 564"/>
                  <a:gd name="T73" fmla="*/ 788 h 838"/>
                  <a:gd name="T74" fmla="*/ 531 w 564"/>
                  <a:gd name="T75" fmla="*/ 833 h 838"/>
                  <a:gd name="T76" fmla="*/ 521 w 564"/>
                  <a:gd name="T77" fmla="*/ 838 h 838"/>
                  <a:gd name="T78" fmla="*/ 41 w 564"/>
                  <a:gd name="T79" fmla="*/ 838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64" h="838">
                    <a:moveTo>
                      <a:pt x="41" y="838"/>
                    </a:moveTo>
                    <a:cubicBezTo>
                      <a:pt x="36" y="835"/>
                      <a:pt x="32" y="833"/>
                      <a:pt x="27" y="830"/>
                    </a:cubicBezTo>
                    <a:cubicBezTo>
                      <a:pt x="13" y="823"/>
                      <a:pt x="2" y="810"/>
                      <a:pt x="2" y="794"/>
                    </a:cubicBezTo>
                    <a:cubicBezTo>
                      <a:pt x="0" y="754"/>
                      <a:pt x="1" y="713"/>
                      <a:pt x="1" y="671"/>
                    </a:cubicBezTo>
                    <a:cubicBezTo>
                      <a:pt x="14" y="676"/>
                      <a:pt x="25" y="681"/>
                      <a:pt x="36" y="685"/>
                    </a:cubicBezTo>
                    <a:cubicBezTo>
                      <a:pt x="44" y="687"/>
                      <a:pt x="46" y="692"/>
                      <a:pt x="46" y="700"/>
                    </a:cubicBezTo>
                    <a:cubicBezTo>
                      <a:pt x="46" y="724"/>
                      <a:pt x="46" y="748"/>
                      <a:pt x="46" y="772"/>
                    </a:cubicBezTo>
                    <a:cubicBezTo>
                      <a:pt x="46" y="790"/>
                      <a:pt x="47" y="791"/>
                      <a:pt x="65" y="791"/>
                    </a:cubicBezTo>
                    <a:cubicBezTo>
                      <a:pt x="209" y="791"/>
                      <a:pt x="353" y="791"/>
                      <a:pt x="497" y="791"/>
                    </a:cubicBezTo>
                    <a:cubicBezTo>
                      <a:pt x="517" y="791"/>
                      <a:pt x="517" y="790"/>
                      <a:pt x="517" y="769"/>
                    </a:cubicBezTo>
                    <a:cubicBezTo>
                      <a:pt x="517" y="588"/>
                      <a:pt x="517" y="407"/>
                      <a:pt x="517" y="227"/>
                    </a:cubicBezTo>
                    <a:cubicBezTo>
                      <a:pt x="517" y="207"/>
                      <a:pt x="518" y="187"/>
                      <a:pt x="517" y="167"/>
                    </a:cubicBezTo>
                    <a:cubicBezTo>
                      <a:pt x="517" y="147"/>
                      <a:pt x="517" y="147"/>
                      <a:pt x="497" y="147"/>
                    </a:cubicBezTo>
                    <a:cubicBezTo>
                      <a:pt x="478" y="147"/>
                      <a:pt x="460" y="147"/>
                      <a:pt x="441" y="147"/>
                    </a:cubicBezTo>
                    <a:cubicBezTo>
                      <a:pt x="318" y="147"/>
                      <a:pt x="194" y="147"/>
                      <a:pt x="71" y="147"/>
                    </a:cubicBezTo>
                    <a:cubicBezTo>
                      <a:pt x="46" y="147"/>
                      <a:pt x="46" y="147"/>
                      <a:pt x="46" y="172"/>
                    </a:cubicBezTo>
                    <a:cubicBezTo>
                      <a:pt x="46" y="188"/>
                      <a:pt x="45" y="204"/>
                      <a:pt x="46" y="220"/>
                    </a:cubicBezTo>
                    <a:cubicBezTo>
                      <a:pt x="46" y="229"/>
                      <a:pt x="43" y="234"/>
                      <a:pt x="35" y="236"/>
                    </a:cubicBezTo>
                    <a:cubicBezTo>
                      <a:pt x="24" y="240"/>
                      <a:pt x="14" y="244"/>
                      <a:pt x="1" y="249"/>
                    </a:cubicBezTo>
                    <a:cubicBezTo>
                      <a:pt x="1" y="231"/>
                      <a:pt x="1" y="215"/>
                      <a:pt x="1" y="198"/>
                    </a:cubicBezTo>
                    <a:cubicBezTo>
                      <a:pt x="1" y="184"/>
                      <a:pt x="1" y="170"/>
                      <a:pt x="1" y="156"/>
                    </a:cubicBezTo>
                    <a:cubicBezTo>
                      <a:pt x="1" y="126"/>
                      <a:pt x="15" y="109"/>
                      <a:pt x="44" y="102"/>
                    </a:cubicBezTo>
                    <a:cubicBezTo>
                      <a:pt x="100" y="89"/>
                      <a:pt x="156" y="77"/>
                      <a:pt x="212" y="64"/>
                    </a:cubicBezTo>
                    <a:cubicBezTo>
                      <a:pt x="302" y="44"/>
                      <a:pt x="392" y="23"/>
                      <a:pt x="482" y="3"/>
                    </a:cubicBezTo>
                    <a:cubicBezTo>
                      <a:pt x="486" y="2"/>
                      <a:pt x="490" y="1"/>
                      <a:pt x="497" y="0"/>
                    </a:cubicBezTo>
                    <a:cubicBezTo>
                      <a:pt x="497" y="24"/>
                      <a:pt x="497" y="47"/>
                      <a:pt x="497" y="70"/>
                    </a:cubicBezTo>
                    <a:cubicBezTo>
                      <a:pt x="497" y="76"/>
                      <a:pt x="492" y="77"/>
                      <a:pt x="487" y="78"/>
                    </a:cubicBezTo>
                    <a:cubicBezTo>
                      <a:pt x="473" y="79"/>
                      <a:pt x="459" y="80"/>
                      <a:pt x="445" y="81"/>
                    </a:cubicBezTo>
                    <a:cubicBezTo>
                      <a:pt x="393" y="84"/>
                      <a:pt x="340" y="87"/>
                      <a:pt x="288" y="90"/>
                    </a:cubicBezTo>
                    <a:cubicBezTo>
                      <a:pt x="245" y="93"/>
                      <a:pt x="202" y="96"/>
                      <a:pt x="158" y="102"/>
                    </a:cubicBezTo>
                    <a:cubicBezTo>
                      <a:pt x="170" y="102"/>
                      <a:pt x="182" y="102"/>
                      <a:pt x="194" y="102"/>
                    </a:cubicBezTo>
                    <a:cubicBezTo>
                      <a:pt x="295" y="102"/>
                      <a:pt x="396" y="102"/>
                      <a:pt x="498" y="102"/>
                    </a:cubicBezTo>
                    <a:cubicBezTo>
                      <a:pt x="503" y="102"/>
                      <a:pt x="508" y="102"/>
                      <a:pt x="514" y="102"/>
                    </a:cubicBezTo>
                    <a:cubicBezTo>
                      <a:pt x="539" y="103"/>
                      <a:pt x="556" y="118"/>
                      <a:pt x="562" y="142"/>
                    </a:cubicBezTo>
                    <a:cubicBezTo>
                      <a:pt x="563" y="150"/>
                      <a:pt x="564" y="158"/>
                      <a:pt x="564" y="166"/>
                    </a:cubicBezTo>
                    <a:cubicBezTo>
                      <a:pt x="564" y="369"/>
                      <a:pt x="564" y="571"/>
                      <a:pt x="564" y="774"/>
                    </a:cubicBezTo>
                    <a:cubicBezTo>
                      <a:pt x="564" y="779"/>
                      <a:pt x="564" y="783"/>
                      <a:pt x="564" y="788"/>
                    </a:cubicBezTo>
                    <a:cubicBezTo>
                      <a:pt x="561" y="809"/>
                      <a:pt x="551" y="824"/>
                      <a:pt x="531" y="833"/>
                    </a:cubicBezTo>
                    <a:cubicBezTo>
                      <a:pt x="528" y="834"/>
                      <a:pt x="524" y="836"/>
                      <a:pt x="521" y="838"/>
                    </a:cubicBezTo>
                    <a:cubicBezTo>
                      <a:pt x="361" y="838"/>
                      <a:pt x="201" y="838"/>
                      <a:pt x="41" y="838"/>
                    </a:cubicBez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914377">
                  <a:defRPr/>
                </a:pPr>
                <a:endParaRPr lang="en-US" sz="1067" dirty="0">
                  <a:solidFill>
                    <a:srgbClr val="000000"/>
                  </a:solidFill>
                  <a:latin typeface="Arial"/>
                  <a:cs typeface="Arial"/>
                </a:endParaRPr>
              </a:p>
            </p:txBody>
          </p:sp>
          <p:sp>
            <p:nvSpPr>
              <p:cNvPr id="33" name="Freeform 6">
                <a:extLst>
                  <a:ext uri="{FF2B5EF4-FFF2-40B4-BE49-F238E27FC236}">
                    <a16:creationId xmlns:a16="http://schemas.microsoft.com/office/drawing/2014/main" id="{C7A59838-9DF3-4B8E-AE29-A77FC40085E9}"/>
                  </a:ext>
                </a:extLst>
              </p:cNvPr>
              <p:cNvSpPr>
                <a:spLocks noEditPoints="1"/>
              </p:cNvSpPr>
              <p:nvPr/>
            </p:nvSpPr>
            <p:spPr bwMode="auto">
              <a:xfrm>
                <a:off x="2468" y="1296"/>
                <a:ext cx="2142" cy="2145"/>
              </a:xfrm>
              <a:custGeom>
                <a:avLst/>
                <a:gdLst>
                  <a:gd name="T0" fmla="*/ 415 w 416"/>
                  <a:gd name="T1" fmla="*/ 211 h 417"/>
                  <a:gd name="T2" fmla="*/ 209 w 416"/>
                  <a:gd name="T3" fmla="*/ 417 h 417"/>
                  <a:gd name="T4" fmla="*/ 0 w 416"/>
                  <a:gd name="T5" fmla="*/ 209 h 417"/>
                  <a:gd name="T6" fmla="*/ 210 w 416"/>
                  <a:gd name="T7" fmla="*/ 2 h 417"/>
                  <a:gd name="T8" fmla="*/ 415 w 416"/>
                  <a:gd name="T9" fmla="*/ 211 h 417"/>
                  <a:gd name="T10" fmla="*/ 364 w 416"/>
                  <a:gd name="T11" fmla="*/ 209 h 417"/>
                  <a:gd name="T12" fmla="*/ 208 w 416"/>
                  <a:gd name="T13" fmla="*/ 52 h 417"/>
                  <a:gd name="T14" fmla="*/ 51 w 416"/>
                  <a:gd name="T15" fmla="*/ 208 h 417"/>
                  <a:gd name="T16" fmla="*/ 208 w 416"/>
                  <a:gd name="T17" fmla="*/ 366 h 417"/>
                  <a:gd name="T18" fmla="*/ 364 w 416"/>
                  <a:gd name="T19" fmla="*/ 209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6" h="417">
                    <a:moveTo>
                      <a:pt x="415" y="211"/>
                    </a:moveTo>
                    <a:cubicBezTo>
                      <a:pt x="415" y="315"/>
                      <a:pt x="334" y="416"/>
                      <a:pt x="209" y="417"/>
                    </a:cubicBezTo>
                    <a:cubicBezTo>
                      <a:pt x="86" y="417"/>
                      <a:pt x="0" y="321"/>
                      <a:pt x="0" y="209"/>
                    </a:cubicBezTo>
                    <a:cubicBezTo>
                      <a:pt x="1" y="79"/>
                      <a:pt x="108" y="0"/>
                      <a:pt x="210" y="2"/>
                    </a:cubicBezTo>
                    <a:cubicBezTo>
                      <a:pt x="317" y="3"/>
                      <a:pt x="416" y="91"/>
                      <a:pt x="415" y="211"/>
                    </a:cubicBezTo>
                    <a:close/>
                    <a:moveTo>
                      <a:pt x="364" y="209"/>
                    </a:moveTo>
                    <a:cubicBezTo>
                      <a:pt x="366" y="133"/>
                      <a:pt x="305" y="53"/>
                      <a:pt x="208" y="52"/>
                    </a:cubicBezTo>
                    <a:cubicBezTo>
                      <a:pt x="116" y="52"/>
                      <a:pt x="52" y="125"/>
                      <a:pt x="51" y="208"/>
                    </a:cubicBezTo>
                    <a:cubicBezTo>
                      <a:pt x="51" y="295"/>
                      <a:pt x="119" y="367"/>
                      <a:pt x="208" y="366"/>
                    </a:cubicBezTo>
                    <a:cubicBezTo>
                      <a:pt x="308" y="365"/>
                      <a:pt x="366" y="283"/>
                      <a:pt x="364" y="209"/>
                    </a:cubicBez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914377">
                  <a:defRPr/>
                </a:pPr>
                <a:endParaRPr lang="en-US" sz="1067" dirty="0">
                  <a:solidFill>
                    <a:srgbClr val="000000"/>
                  </a:solidFill>
                  <a:latin typeface="Arial"/>
                  <a:cs typeface="Arial"/>
                </a:endParaRPr>
              </a:p>
            </p:txBody>
          </p:sp>
          <p:sp>
            <p:nvSpPr>
              <p:cNvPr id="34" name="Freeform 7">
                <a:extLst>
                  <a:ext uri="{FF2B5EF4-FFF2-40B4-BE49-F238E27FC236}">
                    <a16:creationId xmlns:a16="http://schemas.microsoft.com/office/drawing/2014/main" id="{C17E0489-C00E-4603-87F1-1A052E5DAED1}"/>
                  </a:ext>
                </a:extLst>
              </p:cNvPr>
              <p:cNvSpPr>
                <a:spLocks/>
              </p:cNvSpPr>
              <p:nvPr/>
            </p:nvSpPr>
            <p:spPr bwMode="auto">
              <a:xfrm>
                <a:off x="1793" y="3086"/>
                <a:ext cx="1020" cy="1033"/>
              </a:xfrm>
              <a:custGeom>
                <a:avLst/>
                <a:gdLst>
                  <a:gd name="T0" fmla="*/ 151 w 198"/>
                  <a:gd name="T1" fmla="*/ 0 h 201"/>
                  <a:gd name="T2" fmla="*/ 198 w 198"/>
                  <a:gd name="T3" fmla="*/ 51 h 201"/>
                  <a:gd name="T4" fmla="*/ 189 w 198"/>
                  <a:gd name="T5" fmla="*/ 61 h 201"/>
                  <a:gd name="T6" fmla="*/ 72 w 198"/>
                  <a:gd name="T7" fmla="*/ 178 h 201"/>
                  <a:gd name="T8" fmla="*/ 57 w 198"/>
                  <a:gd name="T9" fmla="*/ 191 h 201"/>
                  <a:gd name="T10" fmla="*/ 14 w 198"/>
                  <a:gd name="T11" fmla="*/ 186 h 201"/>
                  <a:gd name="T12" fmla="*/ 11 w 198"/>
                  <a:gd name="T13" fmla="*/ 140 h 201"/>
                  <a:gd name="T14" fmla="*/ 17 w 198"/>
                  <a:gd name="T15" fmla="*/ 133 h 201"/>
                  <a:gd name="T16" fmla="*/ 144 w 198"/>
                  <a:gd name="T17" fmla="*/ 6 h 201"/>
                  <a:gd name="T18" fmla="*/ 151 w 198"/>
                  <a:gd name="T19" fmla="*/ 0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201">
                    <a:moveTo>
                      <a:pt x="151" y="0"/>
                    </a:moveTo>
                    <a:cubicBezTo>
                      <a:pt x="167" y="17"/>
                      <a:pt x="182" y="34"/>
                      <a:pt x="198" y="51"/>
                    </a:cubicBezTo>
                    <a:cubicBezTo>
                      <a:pt x="197" y="53"/>
                      <a:pt x="194" y="57"/>
                      <a:pt x="189" y="61"/>
                    </a:cubicBezTo>
                    <a:cubicBezTo>
                      <a:pt x="151" y="100"/>
                      <a:pt x="112" y="139"/>
                      <a:pt x="72" y="178"/>
                    </a:cubicBezTo>
                    <a:cubicBezTo>
                      <a:pt x="68" y="183"/>
                      <a:pt x="63" y="188"/>
                      <a:pt x="57" y="191"/>
                    </a:cubicBezTo>
                    <a:cubicBezTo>
                      <a:pt x="43" y="201"/>
                      <a:pt x="26" y="198"/>
                      <a:pt x="14" y="186"/>
                    </a:cubicBezTo>
                    <a:cubicBezTo>
                      <a:pt x="1" y="173"/>
                      <a:pt x="0" y="155"/>
                      <a:pt x="11" y="140"/>
                    </a:cubicBezTo>
                    <a:cubicBezTo>
                      <a:pt x="13" y="138"/>
                      <a:pt x="15" y="135"/>
                      <a:pt x="17" y="133"/>
                    </a:cubicBezTo>
                    <a:cubicBezTo>
                      <a:pt x="60" y="91"/>
                      <a:pt x="102" y="48"/>
                      <a:pt x="144" y="6"/>
                    </a:cubicBezTo>
                    <a:cubicBezTo>
                      <a:pt x="147" y="4"/>
                      <a:pt x="149" y="2"/>
                      <a:pt x="151" y="0"/>
                    </a:cubicBez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914377">
                  <a:defRPr/>
                </a:pPr>
                <a:endParaRPr lang="en-US" sz="1067" dirty="0">
                  <a:solidFill>
                    <a:srgbClr val="000000"/>
                  </a:solidFill>
                  <a:latin typeface="Arial"/>
                  <a:cs typeface="Arial"/>
                </a:endParaRPr>
              </a:p>
            </p:txBody>
          </p:sp>
          <p:sp>
            <p:nvSpPr>
              <p:cNvPr id="35" name="Freeform 8">
                <a:extLst>
                  <a:ext uri="{FF2B5EF4-FFF2-40B4-BE49-F238E27FC236}">
                    <a16:creationId xmlns:a16="http://schemas.microsoft.com/office/drawing/2014/main" id="{84D1EC0F-2F2B-48CA-AE4C-38D70BFBBD8D}"/>
                  </a:ext>
                </a:extLst>
              </p:cNvPr>
              <p:cNvSpPr>
                <a:spLocks/>
              </p:cNvSpPr>
              <p:nvPr/>
            </p:nvSpPr>
            <p:spPr bwMode="auto">
              <a:xfrm>
                <a:off x="4285" y="3204"/>
                <a:ext cx="1071" cy="139"/>
              </a:xfrm>
              <a:custGeom>
                <a:avLst/>
                <a:gdLst>
                  <a:gd name="T0" fmla="*/ 0 w 208"/>
                  <a:gd name="T1" fmla="*/ 25 h 27"/>
                  <a:gd name="T2" fmla="*/ 25 w 208"/>
                  <a:gd name="T3" fmla="*/ 3 h 27"/>
                  <a:gd name="T4" fmla="*/ 38 w 208"/>
                  <a:gd name="T5" fmla="*/ 0 h 27"/>
                  <a:gd name="T6" fmla="*/ 188 w 208"/>
                  <a:gd name="T7" fmla="*/ 0 h 27"/>
                  <a:gd name="T8" fmla="*/ 196 w 208"/>
                  <a:gd name="T9" fmla="*/ 0 h 27"/>
                  <a:gd name="T10" fmla="*/ 208 w 208"/>
                  <a:gd name="T11" fmla="*/ 13 h 27"/>
                  <a:gd name="T12" fmla="*/ 196 w 208"/>
                  <a:gd name="T13" fmla="*/ 27 h 27"/>
                  <a:gd name="T14" fmla="*/ 188 w 208"/>
                  <a:gd name="T15" fmla="*/ 27 h 27"/>
                  <a:gd name="T16" fmla="*/ 5 w 208"/>
                  <a:gd name="T17" fmla="*/ 27 h 27"/>
                  <a:gd name="T18" fmla="*/ 0 w 208"/>
                  <a:gd name="T19"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7">
                    <a:moveTo>
                      <a:pt x="0" y="25"/>
                    </a:moveTo>
                    <a:cubicBezTo>
                      <a:pt x="9" y="17"/>
                      <a:pt x="16" y="9"/>
                      <a:pt x="25" y="3"/>
                    </a:cubicBezTo>
                    <a:cubicBezTo>
                      <a:pt x="28" y="0"/>
                      <a:pt x="34" y="0"/>
                      <a:pt x="38" y="0"/>
                    </a:cubicBezTo>
                    <a:cubicBezTo>
                      <a:pt x="88" y="0"/>
                      <a:pt x="138" y="0"/>
                      <a:pt x="188" y="0"/>
                    </a:cubicBezTo>
                    <a:cubicBezTo>
                      <a:pt x="190" y="0"/>
                      <a:pt x="193" y="0"/>
                      <a:pt x="196" y="0"/>
                    </a:cubicBezTo>
                    <a:cubicBezTo>
                      <a:pt x="203" y="1"/>
                      <a:pt x="208" y="6"/>
                      <a:pt x="208" y="13"/>
                    </a:cubicBezTo>
                    <a:cubicBezTo>
                      <a:pt x="208" y="20"/>
                      <a:pt x="203" y="25"/>
                      <a:pt x="196" y="27"/>
                    </a:cubicBezTo>
                    <a:cubicBezTo>
                      <a:pt x="194" y="27"/>
                      <a:pt x="191" y="27"/>
                      <a:pt x="188" y="27"/>
                    </a:cubicBezTo>
                    <a:cubicBezTo>
                      <a:pt x="127" y="27"/>
                      <a:pt x="66" y="27"/>
                      <a:pt x="5" y="27"/>
                    </a:cubicBezTo>
                    <a:cubicBezTo>
                      <a:pt x="4" y="27"/>
                      <a:pt x="3" y="26"/>
                      <a:pt x="0" y="25"/>
                    </a:cubicBez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914377">
                  <a:defRPr/>
                </a:pPr>
                <a:endParaRPr lang="en-US" sz="1067" dirty="0">
                  <a:solidFill>
                    <a:srgbClr val="000000"/>
                  </a:solidFill>
                  <a:latin typeface="Arial"/>
                  <a:cs typeface="Arial"/>
                </a:endParaRPr>
              </a:p>
            </p:txBody>
          </p:sp>
          <p:sp>
            <p:nvSpPr>
              <p:cNvPr id="36" name="Freeform 9">
                <a:extLst>
                  <a:ext uri="{FF2B5EF4-FFF2-40B4-BE49-F238E27FC236}">
                    <a16:creationId xmlns:a16="http://schemas.microsoft.com/office/drawing/2014/main" id="{4D8EE85E-889C-4577-9F7C-3A60DA4DD2C1}"/>
                  </a:ext>
                </a:extLst>
              </p:cNvPr>
              <p:cNvSpPr>
                <a:spLocks/>
              </p:cNvSpPr>
              <p:nvPr/>
            </p:nvSpPr>
            <p:spPr bwMode="auto">
              <a:xfrm>
                <a:off x="4481" y="1584"/>
                <a:ext cx="875" cy="149"/>
              </a:xfrm>
              <a:custGeom>
                <a:avLst/>
                <a:gdLst>
                  <a:gd name="T0" fmla="*/ 0 w 170"/>
                  <a:gd name="T1" fmla="*/ 0 h 29"/>
                  <a:gd name="T2" fmla="*/ 19 w 170"/>
                  <a:gd name="T3" fmla="*/ 0 h 29"/>
                  <a:gd name="T4" fmla="*/ 143 w 170"/>
                  <a:gd name="T5" fmla="*/ 0 h 29"/>
                  <a:gd name="T6" fmla="*/ 163 w 170"/>
                  <a:gd name="T7" fmla="*/ 3 h 29"/>
                  <a:gd name="T8" fmla="*/ 170 w 170"/>
                  <a:gd name="T9" fmla="*/ 15 h 29"/>
                  <a:gd name="T10" fmla="*/ 160 w 170"/>
                  <a:gd name="T11" fmla="*/ 26 h 29"/>
                  <a:gd name="T12" fmla="*/ 145 w 170"/>
                  <a:gd name="T13" fmla="*/ 28 h 29"/>
                  <a:gd name="T14" fmla="*/ 43 w 170"/>
                  <a:gd name="T15" fmla="*/ 28 h 29"/>
                  <a:gd name="T16" fmla="*/ 0 w 170"/>
                  <a:gd name="T1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 h="29">
                    <a:moveTo>
                      <a:pt x="0" y="0"/>
                    </a:moveTo>
                    <a:cubicBezTo>
                      <a:pt x="8" y="0"/>
                      <a:pt x="14" y="0"/>
                      <a:pt x="19" y="0"/>
                    </a:cubicBezTo>
                    <a:cubicBezTo>
                      <a:pt x="61" y="0"/>
                      <a:pt x="102" y="0"/>
                      <a:pt x="143" y="0"/>
                    </a:cubicBezTo>
                    <a:cubicBezTo>
                      <a:pt x="150" y="0"/>
                      <a:pt x="157" y="0"/>
                      <a:pt x="163" y="3"/>
                    </a:cubicBezTo>
                    <a:cubicBezTo>
                      <a:pt x="166" y="5"/>
                      <a:pt x="170" y="11"/>
                      <a:pt x="170" y="15"/>
                    </a:cubicBezTo>
                    <a:cubicBezTo>
                      <a:pt x="170" y="19"/>
                      <a:pt x="165" y="24"/>
                      <a:pt x="160" y="26"/>
                    </a:cubicBezTo>
                    <a:cubicBezTo>
                      <a:pt x="156" y="28"/>
                      <a:pt x="150" y="28"/>
                      <a:pt x="145" y="28"/>
                    </a:cubicBezTo>
                    <a:cubicBezTo>
                      <a:pt x="111" y="28"/>
                      <a:pt x="77" y="26"/>
                      <a:pt x="43" y="28"/>
                    </a:cubicBezTo>
                    <a:cubicBezTo>
                      <a:pt x="22" y="29"/>
                      <a:pt x="9" y="22"/>
                      <a:pt x="0" y="0"/>
                    </a:cubicBez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914377">
                  <a:defRPr/>
                </a:pPr>
                <a:endParaRPr lang="en-US" sz="1067" dirty="0">
                  <a:solidFill>
                    <a:srgbClr val="000000"/>
                  </a:solidFill>
                  <a:latin typeface="Arial"/>
                  <a:cs typeface="Arial"/>
                </a:endParaRPr>
              </a:p>
            </p:txBody>
          </p:sp>
          <p:sp>
            <p:nvSpPr>
              <p:cNvPr id="37" name="Freeform 10">
                <a:extLst>
                  <a:ext uri="{FF2B5EF4-FFF2-40B4-BE49-F238E27FC236}">
                    <a16:creationId xmlns:a16="http://schemas.microsoft.com/office/drawing/2014/main" id="{70D1CE26-F7FE-4689-A8BB-0926769AD7DE}"/>
                  </a:ext>
                </a:extLst>
              </p:cNvPr>
              <p:cNvSpPr>
                <a:spLocks/>
              </p:cNvSpPr>
              <p:nvPr/>
            </p:nvSpPr>
            <p:spPr bwMode="auto">
              <a:xfrm>
                <a:off x="4630" y="2772"/>
                <a:ext cx="732" cy="165"/>
              </a:xfrm>
              <a:custGeom>
                <a:avLst/>
                <a:gdLst>
                  <a:gd name="T0" fmla="*/ 0 w 142"/>
                  <a:gd name="T1" fmla="*/ 32 h 32"/>
                  <a:gd name="T2" fmla="*/ 0 w 142"/>
                  <a:gd name="T3" fmla="*/ 25 h 32"/>
                  <a:gd name="T4" fmla="*/ 30 w 142"/>
                  <a:gd name="T5" fmla="*/ 5 h 32"/>
                  <a:gd name="T6" fmla="*/ 114 w 142"/>
                  <a:gd name="T7" fmla="*/ 5 h 32"/>
                  <a:gd name="T8" fmla="*/ 125 w 142"/>
                  <a:gd name="T9" fmla="*/ 5 h 32"/>
                  <a:gd name="T10" fmla="*/ 142 w 142"/>
                  <a:gd name="T11" fmla="*/ 19 h 32"/>
                  <a:gd name="T12" fmla="*/ 125 w 142"/>
                  <a:gd name="T13" fmla="*/ 32 h 32"/>
                  <a:gd name="T14" fmla="*/ 0 w 142"/>
                  <a:gd name="T15" fmla="*/ 32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32">
                    <a:moveTo>
                      <a:pt x="0" y="32"/>
                    </a:moveTo>
                    <a:cubicBezTo>
                      <a:pt x="0" y="28"/>
                      <a:pt x="0" y="27"/>
                      <a:pt x="0" y="25"/>
                    </a:cubicBezTo>
                    <a:cubicBezTo>
                      <a:pt x="11" y="0"/>
                      <a:pt x="7" y="5"/>
                      <a:pt x="30" y="5"/>
                    </a:cubicBezTo>
                    <a:cubicBezTo>
                      <a:pt x="58" y="4"/>
                      <a:pt x="86" y="4"/>
                      <a:pt x="114" y="5"/>
                    </a:cubicBezTo>
                    <a:cubicBezTo>
                      <a:pt x="118" y="5"/>
                      <a:pt x="122" y="4"/>
                      <a:pt x="125" y="5"/>
                    </a:cubicBezTo>
                    <a:cubicBezTo>
                      <a:pt x="135" y="6"/>
                      <a:pt x="142" y="12"/>
                      <a:pt x="142" y="19"/>
                    </a:cubicBezTo>
                    <a:cubicBezTo>
                      <a:pt x="142" y="26"/>
                      <a:pt x="135" y="32"/>
                      <a:pt x="125" y="32"/>
                    </a:cubicBezTo>
                    <a:cubicBezTo>
                      <a:pt x="84" y="32"/>
                      <a:pt x="43" y="32"/>
                      <a:pt x="0" y="32"/>
                    </a:cubicBez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914377">
                  <a:defRPr/>
                </a:pPr>
                <a:endParaRPr lang="en-US" sz="1067" dirty="0">
                  <a:solidFill>
                    <a:srgbClr val="000000"/>
                  </a:solidFill>
                  <a:latin typeface="Arial"/>
                  <a:cs typeface="Arial"/>
                </a:endParaRPr>
              </a:p>
            </p:txBody>
          </p:sp>
          <p:sp>
            <p:nvSpPr>
              <p:cNvPr id="38" name="Freeform 11">
                <a:extLst>
                  <a:ext uri="{FF2B5EF4-FFF2-40B4-BE49-F238E27FC236}">
                    <a16:creationId xmlns:a16="http://schemas.microsoft.com/office/drawing/2014/main" id="{FBEA57AA-7ED3-4693-A1F1-D1E7CBF2D2BF}"/>
                  </a:ext>
                </a:extLst>
              </p:cNvPr>
              <p:cNvSpPr>
                <a:spLocks/>
              </p:cNvSpPr>
              <p:nvPr/>
            </p:nvSpPr>
            <p:spPr bwMode="auto">
              <a:xfrm>
                <a:off x="4697" y="1990"/>
                <a:ext cx="665" cy="144"/>
              </a:xfrm>
              <a:custGeom>
                <a:avLst/>
                <a:gdLst>
                  <a:gd name="T0" fmla="*/ 0 w 129"/>
                  <a:gd name="T1" fmla="*/ 0 h 28"/>
                  <a:gd name="T2" fmla="*/ 112 w 129"/>
                  <a:gd name="T3" fmla="*/ 0 h 28"/>
                  <a:gd name="T4" fmla="*/ 129 w 129"/>
                  <a:gd name="T5" fmla="*/ 14 h 28"/>
                  <a:gd name="T6" fmla="*/ 112 w 129"/>
                  <a:gd name="T7" fmla="*/ 27 h 28"/>
                  <a:gd name="T8" fmla="*/ 17 w 129"/>
                  <a:gd name="T9" fmla="*/ 28 h 28"/>
                  <a:gd name="T10" fmla="*/ 3 w 129"/>
                  <a:gd name="T11" fmla="*/ 17 h 28"/>
                  <a:gd name="T12" fmla="*/ 0 w 129"/>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129" h="28">
                    <a:moveTo>
                      <a:pt x="0" y="0"/>
                    </a:moveTo>
                    <a:cubicBezTo>
                      <a:pt x="39" y="0"/>
                      <a:pt x="76" y="0"/>
                      <a:pt x="112" y="0"/>
                    </a:cubicBezTo>
                    <a:cubicBezTo>
                      <a:pt x="122" y="0"/>
                      <a:pt x="129" y="7"/>
                      <a:pt x="129" y="14"/>
                    </a:cubicBezTo>
                    <a:cubicBezTo>
                      <a:pt x="129" y="21"/>
                      <a:pt x="122" y="27"/>
                      <a:pt x="112" y="27"/>
                    </a:cubicBezTo>
                    <a:cubicBezTo>
                      <a:pt x="80" y="28"/>
                      <a:pt x="49" y="27"/>
                      <a:pt x="17" y="28"/>
                    </a:cubicBezTo>
                    <a:cubicBezTo>
                      <a:pt x="9" y="28"/>
                      <a:pt x="5" y="24"/>
                      <a:pt x="3" y="17"/>
                    </a:cubicBezTo>
                    <a:cubicBezTo>
                      <a:pt x="2" y="12"/>
                      <a:pt x="1" y="8"/>
                      <a:pt x="0" y="0"/>
                    </a:cubicBez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914377">
                  <a:defRPr/>
                </a:pPr>
                <a:endParaRPr lang="en-US" sz="1067" dirty="0">
                  <a:solidFill>
                    <a:srgbClr val="000000"/>
                  </a:solidFill>
                  <a:latin typeface="Arial"/>
                  <a:cs typeface="Arial"/>
                </a:endParaRPr>
              </a:p>
            </p:txBody>
          </p:sp>
          <p:sp>
            <p:nvSpPr>
              <p:cNvPr id="39" name="Freeform 12">
                <a:extLst>
                  <a:ext uri="{FF2B5EF4-FFF2-40B4-BE49-F238E27FC236}">
                    <a16:creationId xmlns:a16="http://schemas.microsoft.com/office/drawing/2014/main" id="{8FCCEAD2-1D7D-420E-B348-D0BA7F5624A8}"/>
                  </a:ext>
                </a:extLst>
              </p:cNvPr>
              <p:cNvSpPr>
                <a:spLocks/>
              </p:cNvSpPr>
              <p:nvPr/>
            </p:nvSpPr>
            <p:spPr bwMode="auto">
              <a:xfrm>
                <a:off x="4749" y="2397"/>
                <a:ext cx="613" cy="144"/>
              </a:xfrm>
              <a:custGeom>
                <a:avLst/>
                <a:gdLst>
                  <a:gd name="T0" fmla="*/ 56 w 119"/>
                  <a:gd name="T1" fmla="*/ 28 h 28"/>
                  <a:gd name="T2" fmla="*/ 10 w 119"/>
                  <a:gd name="T3" fmla="*/ 28 h 28"/>
                  <a:gd name="T4" fmla="*/ 0 w 119"/>
                  <a:gd name="T5" fmla="*/ 17 h 28"/>
                  <a:gd name="T6" fmla="*/ 11 w 119"/>
                  <a:gd name="T7" fmla="*/ 0 h 28"/>
                  <a:gd name="T8" fmla="*/ 102 w 119"/>
                  <a:gd name="T9" fmla="*/ 0 h 28"/>
                  <a:gd name="T10" fmla="*/ 119 w 119"/>
                  <a:gd name="T11" fmla="*/ 14 h 28"/>
                  <a:gd name="T12" fmla="*/ 102 w 119"/>
                  <a:gd name="T13" fmla="*/ 27 h 28"/>
                  <a:gd name="T14" fmla="*/ 56 w 119"/>
                  <a:gd name="T15" fmla="*/ 28 h 28"/>
                  <a:gd name="T16" fmla="*/ 56 w 119"/>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 h="28">
                    <a:moveTo>
                      <a:pt x="56" y="28"/>
                    </a:moveTo>
                    <a:cubicBezTo>
                      <a:pt x="41" y="28"/>
                      <a:pt x="25" y="28"/>
                      <a:pt x="10" y="28"/>
                    </a:cubicBezTo>
                    <a:cubicBezTo>
                      <a:pt x="3" y="28"/>
                      <a:pt x="0" y="25"/>
                      <a:pt x="0" y="17"/>
                    </a:cubicBezTo>
                    <a:cubicBezTo>
                      <a:pt x="0" y="4"/>
                      <a:pt x="1" y="0"/>
                      <a:pt x="11" y="0"/>
                    </a:cubicBezTo>
                    <a:cubicBezTo>
                      <a:pt x="41" y="0"/>
                      <a:pt x="72" y="0"/>
                      <a:pt x="102" y="0"/>
                    </a:cubicBezTo>
                    <a:cubicBezTo>
                      <a:pt x="113" y="0"/>
                      <a:pt x="119" y="6"/>
                      <a:pt x="119" y="14"/>
                    </a:cubicBezTo>
                    <a:cubicBezTo>
                      <a:pt x="118" y="21"/>
                      <a:pt x="112" y="27"/>
                      <a:pt x="102" y="27"/>
                    </a:cubicBezTo>
                    <a:cubicBezTo>
                      <a:pt x="87" y="28"/>
                      <a:pt x="71" y="28"/>
                      <a:pt x="56" y="28"/>
                    </a:cubicBezTo>
                    <a:cubicBezTo>
                      <a:pt x="56" y="28"/>
                      <a:pt x="56" y="28"/>
                      <a:pt x="56" y="28"/>
                    </a:cubicBezTo>
                    <a:close/>
                  </a:path>
                </a:pathLst>
              </a:custGeom>
              <a:grpFill/>
              <a:ln w="9525">
                <a:solidFill>
                  <a:schemeClr val="bg1"/>
                </a:solidFill>
                <a:round/>
                <a:headEnd/>
                <a:tailEnd/>
              </a:ln>
            </p:spPr>
            <p:txBody>
              <a:bodyPr vert="horz" wrap="square" lIns="121920" tIns="60960" rIns="121920" bIns="60960" numCol="1" anchor="t" anchorCtr="0" compatLnSpc="1">
                <a:prstTxWarp prst="textNoShape">
                  <a:avLst/>
                </a:prstTxWarp>
              </a:bodyPr>
              <a:lstStyle/>
              <a:p>
                <a:pPr defTabSz="914377">
                  <a:defRPr/>
                </a:pPr>
                <a:endParaRPr lang="en-US" sz="1067" dirty="0">
                  <a:solidFill>
                    <a:srgbClr val="000000"/>
                  </a:solidFill>
                  <a:latin typeface="Arial"/>
                  <a:cs typeface="Arial"/>
                </a:endParaRPr>
              </a:p>
            </p:txBody>
          </p:sp>
        </p:grpSp>
        <p:sp>
          <p:nvSpPr>
            <p:cNvPr id="41" name="Elipse 16">
              <a:extLst>
                <a:ext uri="{FF2B5EF4-FFF2-40B4-BE49-F238E27FC236}">
                  <a16:creationId xmlns:a16="http://schemas.microsoft.com/office/drawing/2014/main" id="{D20ED195-329A-4CA8-9A54-E5EFAFEC6BA6}"/>
                </a:ext>
              </a:extLst>
            </p:cNvPr>
            <p:cNvSpPr/>
            <p:nvPr/>
          </p:nvSpPr>
          <p:spPr>
            <a:xfrm>
              <a:off x="5875609" y="2391206"/>
              <a:ext cx="466344" cy="462728"/>
            </a:xfrm>
            <a:prstGeom prst="ellipse">
              <a:avLst/>
            </a:prstGeom>
            <a:solidFill>
              <a:schemeClr val="tx2">
                <a:lumMod val="75000"/>
                <a:lumOff val="25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sp>
          <p:nvSpPr>
            <p:cNvPr id="43" name="Elipse 16">
              <a:extLst>
                <a:ext uri="{FF2B5EF4-FFF2-40B4-BE49-F238E27FC236}">
                  <a16:creationId xmlns:a16="http://schemas.microsoft.com/office/drawing/2014/main" id="{D20ED195-329A-4CA8-9A54-E5EFAFEC6BA6}"/>
                </a:ext>
              </a:extLst>
            </p:cNvPr>
            <p:cNvSpPr/>
            <p:nvPr/>
          </p:nvSpPr>
          <p:spPr>
            <a:xfrm>
              <a:off x="6427396" y="3997608"/>
              <a:ext cx="466344" cy="462728"/>
            </a:xfrm>
            <a:prstGeom prst="ellipse">
              <a:avLst/>
            </a:prstGeom>
            <a:solidFill>
              <a:schemeClr val="tx2">
                <a:lumMod val="75000"/>
                <a:lumOff val="25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sp>
          <p:nvSpPr>
            <p:cNvPr id="44" name="Elipse 16">
              <a:extLst>
                <a:ext uri="{FF2B5EF4-FFF2-40B4-BE49-F238E27FC236}">
                  <a16:creationId xmlns:a16="http://schemas.microsoft.com/office/drawing/2014/main" id="{D20ED195-329A-4CA8-9A54-E5EFAFEC6BA6}"/>
                </a:ext>
              </a:extLst>
            </p:cNvPr>
            <p:cNvSpPr/>
            <p:nvPr/>
          </p:nvSpPr>
          <p:spPr>
            <a:xfrm>
              <a:off x="3293418" y="3143454"/>
              <a:ext cx="466344" cy="462728"/>
            </a:xfrm>
            <a:prstGeom prst="ellipse">
              <a:avLst/>
            </a:prstGeom>
            <a:solidFill>
              <a:schemeClr val="tx2">
                <a:lumMod val="75000"/>
                <a:lumOff val="25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pic>
          <p:nvPicPr>
            <p:cNvPr id="45" name="Imagen 1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77988" y="4113591"/>
              <a:ext cx="369415" cy="371251"/>
            </a:xfrm>
            <a:prstGeom prst="rect">
              <a:avLst/>
            </a:prstGeom>
          </p:spPr>
        </p:pic>
        <p:pic>
          <p:nvPicPr>
            <p:cNvPr id="52" name="Picture 51" descr="if_Hospital_2415604.png"/>
            <p:cNvPicPr>
              <a:picLocks noChangeAspect="1"/>
            </p:cNvPicPr>
            <p:nvPr/>
          </p:nvPicPr>
          <p:blipFill>
            <a:blip r:embed="rId6" cstate="print">
              <a:lum bright="70000" contrast="-70000"/>
              <a:extLst>
                <a:ext uri="{28A0092B-C50C-407E-A947-70E740481C1C}">
                  <a14:useLocalDpi xmlns:a14="http://schemas.microsoft.com/office/drawing/2010/main" val="0"/>
                </a:ext>
              </a:extLst>
            </a:blip>
            <a:stretch>
              <a:fillRect/>
            </a:stretch>
          </p:blipFill>
          <p:spPr>
            <a:xfrm>
              <a:off x="5350602" y="633429"/>
              <a:ext cx="288198" cy="288198"/>
            </a:xfrm>
            <a:prstGeom prst="rect">
              <a:avLst/>
            </a:prstGeom>
            <a:noFill/>
          </p:spPr>
        </p:pic>
        <p:grpSp>
          <p:nvGrpSpPr>
            <p:cNvPr id="60" name="Group 59"/>
            <p:cNvGrpSpPr/>
            <p:nvPr/>
          </p:nvGrpSpPr>
          <p:grpSpPr>
            <a:xfrm>
              <a:off x="3187351" y="1206847"/>
              <a:ext cx="331024" cy="357665"/>
              <a:chOff x="1239762" y="587601"/>
              <a:chExt cx="258842" cy="230344"/>
            </a:xfrm>
            <a:solidFill>
              <a:schemeClr val="bg1"/>
            </a:solidFill>
          </p:grpSpPr>
          <p:sp>
            <p:nvSpPr>
              <p:cNvPr id="61" name="Freeform 24"/>
              <p:cNvSpPr>
                <a:spLocks/>
              </p:cNvSpPr>
              <p:nvPr/>
            </p:nvSpPr>
            <p:spPr bwMode="auto">
              <a:xfrm>
                <a:off x="1293660" y="642044"/>
                <a:ext cx="119929" cy="175901"/>
              </a:xfrm>
              <a:custGeom>
                <a:avLst/>
                <a:gdLst>
                  <a:gd name="T0" fmla="*/ 147 w 419"/>
                  <a:gd name="T1" fmla="*/ 143 h 860"/>
                  <a:gd name="T2" fmla="*/ 196 w 419"/>
                  <a:gd name="T3" fmla="*/ 139 h 860"/>
                  <a:gd name="T4" fmla="*/ 331 w 419"/>
                  <a:gd name="T5" fmla="*/ 139 h 860"/>
                  <a:gd name="T6" fmla="*/ 387 w 419"/>
                  <a:gd name="T7" fmla="*/ 189 h 860"/>
                  <a:gd name="T8" fmla="*/ 389 w 419"/>
                  <a:gd name="T9" fmla="*/ 201 h 860"/>
                  <a:gd name="T10" fmla="*/ 403 w 419"/>
                  <a:gd name="T11" fmla="*/ 310 h 860"/>
                  <a:gd name="T12" fmla="*/ 414 w 419"/>
                  <a:gd name="T13" fmla="*/ 377 h 860"/>
                  <a:gd name="T14" fmla="*/ 367 w 419"/>
                  <a:gd name="T15" fmla="*/ 438 h 860"/>
                  <a:gd name="T16" fmla="*/ 348 w 419"/>
                  <a:gd name="T17" fmla="*/ 439 h 860"/>
                  <a:gd name="T18" fmla="*/ 339 w 419"/>
                  <a:gd name="T19" fmla="*/ 536 h 860"/>
                  <a:gd name="T20" fmla="*/ 319 w 419"/>
                  <a:gd name="T21" fmla="*/ 732 h 860"/>
                  <a:gd name="T22" fmla="*/ 309 w 419"/>
                  <a:gd name="T23" fmla="*/ 830 h 860"/>
                  <a:gd name="T24" fmla="*/ 278 w 419"/>
                  <a:gd name="T25" fmla="*/ 860 h 860"/>
                  <a:gd name="T26" fmla="*/ 231 w 419"/>
                  <a:gd name="T27" fmla="*/ 860 h 860"/>
                  <a:gd name="T28" fmla="*/ 201 w 419"/>
                  <a:gd name="T29" fmla="*/ 831 h 860"/>
                  <a:gd name="T30" fmla="*/ 172 w 419"/>
                  <a:gd name="T31" fmla="*/ 544 h 860"/>
                  <a:gd name="T32" fmla="*/ 149 w 419"/>
                  <a:gd name="T33" fmla="*/ 352 h 860"/>
                  <a:gd name="T34" fmla="*/ 140 w 419"/>
                  <a:gd name="T35" fmla="*/ 329 h 860"/>
                  <a:gd name="T36" fmla="*/ 9 w 419"/>
                  <a:gd name="T37" fmla="*/ 72 h 860"/>
                  <a:gd name="T38" fmla="*/ 3 w 419"/>
                  <a:gd name="T39" fmla="*/ 40 h 860"/>
                  <a:gd name="T40" fmla="*/ 43 w 419"/>
                  <a:gd name="T41" fmla="*/ 3 h 860"/>
                  <a:gd name="T42" fmla="*/ 87 w 419"/>
                  <a:gd name="T43" fmla="*/ 26 h 860"/>
                  <a:gd name="T44" fmla="*/ 141 w 419"/>
                  <a:gd name="T45" fmla="*/ 132 h 860"/>
                  <a:gd name="T46" fmla="*/ 147 w 419"/>
                  <a:gd name="T47" fmla="*/ 143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19" h="860">
                    <a:moveTo>
                      <a:pt x="147" y="143"/>
                    </a:moveTo>
                    <a:cubicBezTo>
                      <a:pt x="165" y="142"/>
                      <a:pt x="180" y="140"/>
                      <a:pt x="196" y="139"/>
                    </a:cubicBezTo>
                    <a:cubicBezTo>
                      <a:pt x="241" y="139"/>
                      <a:pt x="286" y="139"/>
                      <a:pt x="331" y="139"/>
                    </a:cubicBezTo>
                    <a:cubicBezTo>
                      <a:pt x="364" y="139"/>
                      <a:pt x="383" y="157"/>
                      <a:pt x="387" y="189"/>
                    </a:cubicBezTo>
                    <a:cubicBezTo>
                      <a:pt x="387" y="193"/>
                      <a:pt x="388" y="197"/>
                      <a:pt x="389" y="201"/>
                    </a:cubicBezTo>
                    <a:cubicBezTo>
                      <a:pt x="394" y="237"/>
                      <a:pt x="398" y="273"/>
                      <a:pt x="403" y="310"/>
                    </a:cubicBezTo>
                    <a:cubicBezTo>
                      <a:pt x="407" y="332"/>
                      <a:pt x="411" y="354"/>
                      <a:pt x="414" y="377"/>
                    </a:cubicBezTo>
                    <a:cubicBezTo>
                      <a:pt x="419" y="408"/>
                      <a:pt x="399" y="435"/>
                      <a:pt x="367" y="438"/>
                    </a:cubicBezTo>
                    <a:cubicBezTo>
                      <a:pt x="361" y="439"/>
                      <a:pt x="355" y="439"/>
                      <a:pt x="348" y="439"/>
                    </a:cubicBezTo>
                    <a:cubicBezTo>
                      <a:pt x="345" y="472"/>
                      <a:pt x="342" y="504"/>
                      <a:pt x="339" y="536"/>
                    </a:cubicBezTo>
                    <a:cubicBezTo>
                      <a:pt x="332" y="601"/>
                      <a:pt x="325" y="667"/>
                      <a:pt x="319" y="732"/>
                    </a:cubicBezTo>
                    <a:cubicBezTo>
                      <a:pt x="315" y="765"/>
                      <a:pt x="312" y="798"/>
                      <a:pt x="309" y="830"/>
                    </a:cubicBezTo>
                    <a:cubicBezTo>
                      <a:pt x="307" y="849"/>
                      <a:pt x="297" y="859"/>
                      <a:pt x="278" y="860"/>
                    </a:cubicBezTo>
                    <a:cubicBezTo>
                      <a:pt x="262" y="860"/>
                      <a:pt x="247" y="860"/>
                      <a:pt x="231" y="860"/>
                    </a:cubicBezTo>
                    <a:cubicBezTo>
                      <a:pt x="213" y="859"/>
                      <a:pt x="203" y="848"/>
                      <a:pt x="201" y="831"/>
                    </a:cubicBezTo>
                    <a:cubicBezTo>
                      <a:pt x="191" y="735"/>
                      <a:pt x="182" y="639"/>
                      <a:pt x="172" y="544"/>
                    </a:cubicBezTo>
                    <a:cubicBezTo>
                      <a:pt x="165" y="480"/>
                      <a:pt x="157" y="416"/>
                      <a:pt x="149" y="352"/>
                    </a:cubicBezTo>
                    <a:cubicBezTo>
                      <a:pt x="148" y="344"/>
                      <a:pt x="143" y="336"/>
                      <a:pt x="140" y="329"/>
                    </a:cubicBezTo>
                    <a:cubicBezTo>
                      <a:pt x="96" y="243"/>
                      <a:pt x="53" y="158"/>
                      <a:pt x="9" y="72"/>
                    </a:cubicBezTo>
                    <a:cubicBezTo>
                      <a:pt x="4" y="62"/>
                      <a:pt x="0" y="51"/>
                      <a:pt x="3" y="40"/>
                    </a:cubicBezTo>
                    <a:cubicBezTo>
                      <a:pt x="7" y="20"/>
                      <a:pt x="22" y="6"/>
                      <a:pt x="43" y="3"/>
                    </a:cubicBezTo>
                    <a:cubicBezTo>
                      <a:pt x="60" y="0"/>
                      <a:pt x="78" y="9"/>
                      <a:pt x="87" y="26"/>
                    </a:cubicBezTo>
                    <a:cubicBezTo>
                      <a:pt x="106" y="62"/>
                      <a:pt x="123" y="97"/>
                      <a:pt x="141" y="132"/>
                    </a:cubicBezTo>
                    <a:cubicBezTo>
                      <a:pt x="143" y="136"/>
                      <a:pt x="145" y="140"/>
                      <a:pt x="147" y="1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sp>
            <p:nvSpPr>
              <p:cNvPr id="62" name="Freeform 25"/>
              <p:cNvSpPr>
                <a:spLocks/>
              </p:cNvSpPr>
              <p:nvPr/>
            </p:nvSpPr>
            <p:spPr bwMode="auto">
              <a:xfrm>
                <a:off x="1425351" y="677629"/>
                <a:ext cx="73253" cy="114746"/>
              </a:xfrm>
              <a:custGeom>
                <a:avLst/>
                <a:gdLst>
                  <a:gd name="T0" fmla="*/ 56 w 256"/>
                  <a:gd name="T1" fmla="*/ 234 h 561"/>
                  <a:gd name="T2" fmla="*/ 41 w 256"/>
                  <a:gd name="T3" fmla="*/ 233 h 561"/>
                  <a:gd name="T4" fmla="*/ 5 w 256"/>
                  <a:gd name="T5" fmla="*/ 183 h 561"/>
                  <a:gd name="T6" fmla="*/ 18 w 256"/>
                  <a:gd name="T7" fmla="*/ 94 h 561"/>
                  <a:gd name="T8" fmla="*/ 27 w 256"/>
                  <a:gd name="T9" fmla="*/ 33 h 561"/>
                  <a:gd name="T10" fmla="*/ 62 w 256"/>
                  <a:gd name="T11" fmla="*/ 1 h 561"/>
                  <a:gd name="T12" fmla="*/ 194 w 256"/>
                  <a:gd name="T13" fmla="*/ 1 h 561"/>
                  <a:gd name="T14" fmla="*/ 230 w 256"/>
                  <a:gd name="T15" fmla="*/ 36 h 561"/>
                  <a:gd name="T16" fmla="*/ 252 w 256"/>
                  <a:gd name="T17" fmla="*/ 183 h 561"/>
                  <a:gd name="T18" fmla="*/ 210 w 256"/>
                  <a:gd name="T19" fmla="*/ 233 h 561"/>
                  <a:gd name="T20" fmla="*/ 201 w 256"/>
                  <a:gd name="T21" fmla="*/ 234 h 561"/>
                  <a:gd name="T22" fmla="*/ 191 w 256"/>
                  <a:gd name="T23" fmla="*/ 331 h 561"/>
                  <a:gd name="T24" fmla="*/ 170 w 256"/>
                  <a:gd name="T25" fmla="*/ 539 h 561"/>
                  <a:gd name="T26" fmla="*/ 148 w 256"/>
                  <a:gd name="T27" fmla="*/ 561 h 561"/>
                  <a:gd name="T28" fmla="*/ 109 w 256"/>
                  <a:gd name="T29" fmla="*/ 561 h 561"/>
                  <a:gd name="T30" fmla="*/ 87 w 256"/>
                  <a:gd name="T31" fmla="*/ 539 h 561"/>
                  <a:gd name="T32" fmla="*/ 72 w 256"/>
                  <a:gd name="T33" fmla="*/ 394 h 561"/>
                  <a:gd name="T34" fmla="*/ 56 w 256"/>
                  <a:gd name="T35" fmla="*/ 234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561">
                    <a:moveTo>
                      <a:pt x="56" y="234"/>
                    </a:moveTo>
                    <a:cubicBezTo>
                      <a:pt x="49" y="233"/>
                      <a:pt x="45" y="233"/>
                      <a:pt x="41" y="233"/>
                    </a:cubicBezTo>
                    <a:cubicBezTo>
                      <a:pt x="16" y="231"/>
                      <a:pt x="0" y="207"/>
                      <a:pt x="5" y="183"/>
                    </a:cubicBezTo>
                    <a:cubicBezTo>
                      <a:pt x="10" y="153"/>
                      <a:pt x="14" y="124"/>
                      <a:pt x="18" y="94"/>
                    </a:cubicBezTo>
                    <a:cubicBezTo>
                      <a:pt x="21" y="74"/>
                      <a:pt x="24" y="54"/>
                      <a:pt x="27" y="33"/>
                    </a:cubicBezTo>
                    <a:cubicBezTo>
                      <a:pt x="29" y="15"/>
                      <a:pt x="43" y="1"/>
                      <a:pt x="62" y="1"/>
                    </a:cubicBezTo>
                    <a:cubicBezTo>
                      <a:pt x="106" y="0"/>
                      <a:pt x="150" y="0"/>
                      <a:pt x="194" y="1"/>
                    </a:cubicBezTo>
                    <a:cubicBezTo>
                      <a:pt x="214" y="1"/>
                      <a:pt x="227" y="16"/>
                      <a:pt x="230" y="36"/>
                    </a:cubicBezTo>
                    <a:cubicBezTo>
                      <a:pt x="237" y="85"/>
                      <a:pt x="244" y="134"/>
                      <a:pt x="252" y="183"/>
                    </a:cubicBezTo>
                    <a:cubicBezTo>
                      <a:pt x="256" y="212"/>
                      <a:pt x="240" y="232"/>
                      <a:pt x="210" y="233"/>
                    </a:cubicBezTo>
                    <a:cubicBezTo>
                      <a:pt x="207" y="233"/>
                      <a:pt x="205" y="234"/>
                      <a:pt x="201" y="234"/>
                    </a:cubicBezTo>
                    <a:cubicBezTo>
                      <a:pt x="198" y="267"/>
                      <a:pt x="194" y="299"/>
                      <a:pt x="191" y="331"/>
                    </a:cubicBezTo>
                    <a:cubicBezTo>
                      <a:pt x="184" y="400"/>
                      <a:pt x="177" y="470"/>
                      <a:pt x="170" y="539"/>
                    </a:cubicBezTo>
                    <a:cubicBezTo>
                      <a:pt x="169" y="552"/>
                      <a:pt x="161" y="560"/>
                      <a:pt x="148" y="561"/>
                    </a:cubicBezTo>
                    <a:cubicBezTo>
                      <a:pt x="135" y="561"/>
                      <a:pt x="122" y="561"/>
                      <a:pt x="109" y="561"/>
                    </a:cubicBezTo>
                    <a:cubicBezTo>
                      <a:pt x="96" y="560"/>
                      <a:pt x="88" y="552"/>
                      <a:pt x="87" y="539"/>
                    </a:cubicBezTo>
                    <a:cubicBezTo>
                      <a:pt x="81" y="491"/>
                      <a:pt x="77" y="443"/>
                      <a:pt x="72" y="394"/>
                    </a:cubicBezTo>
                    <a:cubicBezTo>
                      <a:pt x="66" y="341"/>
                      <a:pt x="61" y="288"/>
                      <a:pt x="56"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sp>
            <p:nvSpPr>
              <p:cNvPr id="63" name="Freeform 26"/>
              <p:cNvSpPr>
                <a:spLocks/>
              </p:cNvSpPr>
              <p:nvPr/>
            </p:nvSpPr>
            <p:spPr bwMode="auto">
              <a:xfrm>
                <a:off x="1239762" y="677629"/>
                <a:ext cx="73030" cy="114746"/>
              </a:xfrm>
              <a:custGeom>
                <a:avLst/>
                <a:gdLst>
                  <a:gd name="T0" fmla="*/ 54 w 255"/>
                  <a:gd name="T1" fmla="*/ 234 h 561"/>
                  <a:gd name="T2" fmla="*/ 40 w 255"/>
                  <a:gd name="T3" fmla="*/ 233 h 561"/>
                  <a:gd name="T4" fmla="*/ 3 w 255"/>
                  <a:gd name="T5" fmla="*/ 186 h 561"/>
                  <a:gd name="T6" fmla="*/ 26 w 255"/>
                  <a:gd name="T7" fmla="*/ 35 h 561"/>
                  <a:gd name="T8" fmla="*/ 61 w 255"/>
                  <a:gd name="T9" fmla="*/ 1 h 561"/>
                  <a:gd name="T10" fmla="*/ 186 w 255"/>
                  <a:gd name="T11" fmla="*/ 1 h 561"/>
                  <a:gd name="T12" fmla="*/ 197 w 255"/>
                  <a:gd name="T13" fmla="*/ 8 h 561"/>
                  <a:gd name="T14" fmla="*/ 235 w 255"/>
                  <a:gd name="T15" fmla="*/ 82 h 561"/>
                  <a:gd name="T16" fmla="*/ 238 w 255"/>
                  <a:gd name="T17" fmla="*/ 94 h 561"/>
                  <a:gd name="T18" fmla="*/ 252 w 255"/>
                  <a:gd name="T19" fmla="*/ 185 h 561"/>
                  <a:gd name="T20" fmla="*/ 213 w 255"/>
                  <a:gd name="T21" fmla="*/ 233 h 561"/>
                  <a:gd name="T22" fmla="*/ 200 w 255"/>
                  <a:gd name="T23" fmla="*/ 234 h 561"/>
                  <a:gd name="T24" fmla="*/ 194 w 255"/>
                  <a:gd name="T25" fmla="*/ 296 h 561"/>
                  <a:gd name="T26" fmla="*/ 169 w 255"/>
                  <a:gd name="T27" fmla="*/ 537 h 561"/>
                  <a:gd name="T28" fmla="*/ 144 w 255"/>
                  <a:gd name="T29" fmla="*/ 561 h 561"/>
                  <a:gd name="T30" fmla="*/ 112 w 255"/>
                  <a:gd name="T31" fmla="*/ 561 h 561"/>
                  <a:gd name="T32" fmla="*/ 85 w 255"/>
                  <a:gd name="T33" fmla="*/ 535 h 561"/>
                  <a:gd name="T34" fmla="*/ 55 w 255"/>
                  <a:gd name="T35" fmla="*/ 238 h 561"/>
                  <a:gd name="T36" fmla="*/ 54 w 255"/>
                  <a:gd name="T37" fmla="*/ 234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5" h="561">
                    <a:moveTo>
                      <a:pt x="54" y="234"/>
                    </a:moveTo>
                    <a:cubicBezTo>
                      <a:pt x="49" y="233"/>
                      <a:pt x="44" y="233"/>
                      <a:pt x="40" y="233"/>
                    </a:cubicBezTo>
                    <a:cubicBezTo>
                      <a:pt x="17" y="231"/>
                      <a:pt x="0" y="209"/>
                      <a:pt x="3" y="186"/>
                    </a:cubicBezTo>
                    <a:cubicBezTo>
                      <a:pt x="11" y="136"/>
                      <a:pt x="18" y="85"/>
                      <a:pt x="26" y="35"/>
                    </a:cubicBezTo>
                    <a:cubicBezTo>
                      <a:pt x="28" y="16"/>
                      <a:pt x="42" y="1"/>
                      <a:pt x="61" y="1"/>
                    </a:cubicBezTo>
                    <a:cubicBezTo>
                      <a:pt x="103" y="0"/>
                      <a:pt x="144" y="0"/>
                      <a:pt x="186" y="1"/>
                    </a:cubicBezTo>
                    <a:cubicBezTo>
                      <a:pt x="190" y="1"/>
                      <a:pt x="195" y="5"/>
                      <a:pt x="197" y="8"/>
                    </a:cubicBezTo>
                    <a:cubicBezTo>
                      <a:pt x="210" y="33"/>
                      <a:pt x="222" y="58"/>
                      <a:pt x="235" y="82"/>
                    </a:cubicBezTo>
                    <a:cubicBezTo>
                      <a:pt x="237" y="86"/>
                      <a:pt x="237" y="90"/>
                      <a:pt x="238" y="94"/>
                    </a:cubicBezTo>
                    <a:cubicBezTo>
                      <a:pt x="242" y="124"/>
                      <a:pt x="247" y="155"/>
                      <a:pt x="252" y="185"/>
                    </a:cubicBezTo>
                    <a:cubicBezTo>
                      <a:pt x="255" y="210"/>
                      <a:pt x="238" y="231"/>
                      <a:pt x="213" y="233"/>
                    </a:cubicBezTo>
                    <a:cubicBezTo>
                      <a:pt x="209" y="233"/>
                      <a:pt x="205" y="234"/>
                      <a:pt x="200" y="234"/>
                    </a:cubicBezTo>
                    <a:cubicBezTo>
                      <a:pt x="198" y="255"/>
                      <a:pt x="196" y="275"/>
                      <a:pt x="194" y="296"/>
                    </a:cubicBezTo>
                    <a:cubicBezTo>
                      <a:pt x="185" y="376"/>
                      <a:pt x="177" y="457"/>
                      <a:pt x="169" y="537"/>
                    </a:cubicBezTo>
                    <a:cubicBezTo>
                      <a:pt x="168" y="553"/>
                      <a:pt x="160" y="560"/>
                      <a:pt x="144" y="561"/>
                    </a:cubicBezTo>
                    <a:cubicBezTo>
                      <a:pt x="134" y="561"/>
                      <a:pt x="123" y="561"/>
                      <a:pt x="112" y="561"/>
                    </a:cubicBezTo>
                    <a:cubicBezTo>
                      <a:pt x="94" y="560"/>
                      <a:pt x="87" y="553"/>
                      <a:pt x="85" y="535"/>
                    </a:cubicBezTo>
                    <a:cubicBezTo>
                      <a:pt x="75" y="436"/>
                      <a:pt x="65" y="337"/>
                      <a:pt x="55" y="238"/>
                    </a:cubicBezTo>
                    <a:cubicBezTo>
                      <a:pt x="55" y="237"/>
                      <a:pt x="55" y="236"/>
                      <a:pt x="54" y="2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sp>
            <p:nvSpPr>
              <p:cNvPr id="64" name="Freeform 27"/>
              <p:cNvSpPr>
                <a:spLocks/>
              </p:cNvSpPr>
              <p:nvPr/>
            </p:nvSpPr>
            <p:spPr bwMode="auto">
              <a:xfrm>
                <a:off x="1342048" y="628300"/>
                <a:ext cx="49208" cy="35425"/>
              </a:xfrm>
              <a:custGeom>
                <a:avLst/>
                <a:gdLst>
                  <a:gd name="T0" fmla="*/ 172 w 172"/>
                  <a:gd name="T1" fmla="*/ 87 h 173"/>
                  <a:gd name="T2" fmla="*/ 86 w 172"/>
                  <a:gd name="T3" fmla="*/ 173 h 173"/>
                  <a:gd name="T4" fmla="*/ 0 w 172"/>
                  <a:gd name="T5" fmla="*/ 87 h 173"/>
                  <a:gd name="T6" fmla="*/ 87 w 172"/>
                  <a:gd name="T7" fmla="*/ 1 h 173"/>
                  <a:gd name="T8" fmla="*/ 172 w 172"/>
                  <a:gd name="T9" fmla="*/ 87 h 173"/>
                </a:gdLst>
                <a:ahLst/>
                <a:cxnLst>
                  <a:cxn ang="0">
                    <a:pos x="T0" y="T1"/>
                  </a:cxn>
                  <a:cxn ang="0">
                    <a:pos x="T2" y="T3"/>
                  </a:cxn>
                  <a:cxn ang="0">
                    <a:pos x="T4" y="T5"/>
                  </a:cxn>
                  <a:cxn ang="0">
                    <a:pos x="T6" y="T7"/>
                  </a:cxn>
                  <a:cxn ang="0">
                    <a:pos x="T8" y="T9"/>
                  </a:cxn>
                </a:cxnLst>
                <a:rect l="0" t="0" r="r" b="b"/>
                <a:pathLst>
                  <a:path w="172" h="173">
                    <a:moveTo>
                      <a:pt x="172" y="87"/>
                    </a:moveTo>
                    <a:cubicBezTo>
                      <a:pt x="172" y="134"/>
                      <a:pt x="133" y="173"/>
                      <a:pt x="86" y="173"/>
                    </a:cubicBezTo>
                    <a:cubicBezTo>
                      <a:pt x="39" y="173"/>
                      <a:pt x="0" y="134"/>
                      <a:pt x="0" y="87"/>
                    </a:cubicBezTo>
                    <a:cubicBezTo>
                      <a:pt x="0" y="39"/>
                      <a:pt x="39" y="0"/>
                      <a:pt x="87" y="1"/>
                    </a:cubicBezTo>
                    <a:cubicBezTo>
                      <a:pt x="134" y="1"/>
                      <a:pt x="172" y="40"/>
                      <a:pt x="172"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sp>
            <p:nvSpPr>
              <p:cNvPr id="65" name="Freeform 28"/>
              <p:cNvSpPr>
                <a:spLocks/>
              </p:cNvSpPr>
              <p:nvPr/>
            </p:nvSpPr>
            <p:spPr bwMode="auto">
              <a:xfrm>
                <a:off x="1442771" y="644867"/>
                <a:ext cx="38413" cy="27435"/>
              </a:xfrm>
              <a:custGeom>
                <a:avLst/>
                <a:gdLst>
                  <a:gd name="T0" fmla="*/ 134 w 134"/>
                  <a:gd name="T1" fmla="*/ 68 h 134"/>
                  <a:gd name="T2" fmla="*/ 67 w 134"/>
                  <a:gd name="T3" fmla="*/ 134 h 134"/>
                  <a:gd name="T4" fmla="*/ 0 w 134"/>
                  <a:gd name="T5" fmla="*/ 67 h 134"/>
                  <a:gd name="T6" fmla="*/ 67 w 134"/>
                  <a:gd name="T7" fmla="*/ 0 h 134"/>
                  <a:gd name="T8" fmla="*/ 134 w 134"/>
                  <a:gd name="T9" fmla="*/ 68 h 134"/>
                </a:gdLst>
                <a:ahLst/>
                <a:cxnLst>
                  <a:cxn ang="0">
                    <a:pos x="T0" y="T1"/>
                  </a:cxn>
                  <a:cxn ang="0">
                    <a:pos x="T2" y="T3"/>
                  </a:cxn>
                  <a:cxn ang="0">
                    <a:pos x="T4" y="T5"/>
                  </a:cxn>
                  <a:cxn ang="0">
                    <a:pos x="T6" y="T7"/>
                  </a:cxn>
                  <a:cxn ang="0">
                    <a:pos x="T8" y="T9"/>
                  </a:cxn>
                </a:cxnLst>
                <a:rect l="0" t="0" r="r" b="b"/>
                <a:pathLst>
                  <a:path w="134" h="134">
                    <a:moveTo>
                      <a:pt x="134" y="68"/>
                    </a:moveTo>
                    <a:cubicBezTo>
                      <a:pt x="134" y="105"/>
                      <a:pt x="104" y="134"/>
                      <a:pt x="67" y="134"/>
                    </a:cubicBezTo>
                    <a:cubicBezTo>
                      <a:pt x="30" y="134"/>
                      <a:pt x="0" y="104"/>
                      <a:pt x="0" y="67"/>
                    </a:cubicBezTo>
                    <a:cubicBezTo>
                      <a:pt x="0" y="30"/>
                      <a:pt x="31" y="0"/>
                      <a:pt x="67" y="0"/>
                    </a:cubicBezTo>
                    <a:cubicBezTo>
                      <a:pt x="104" y="0"/>
                      <a:pt x="134" y="30"/>
                      <a:pt x="134"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sp>
            <p:nvSpPr>
              <p:cNvPr id="66" name="Freeform 29"/>
              <p:cNvSpPr>
                <a:spLocks/>
              </p:cNvSpPr>
              <p:nvPr/>
            </p:nvSpPr>
            <p:spPr bwMode="auto">
              <a:xfrm>
                <a:off x="1254651" y="643642"/>
                <a:ext cx="34095" cy="30098"/>
              </a:xfrm>
              <a:custGeom>
                <a:avLst/>
                <a:gdLst>
                  <a:gd name="T0" fmla="*/ 94 w 119"/>
                  <a:gd name="T1" fmla="*/ 11 h 147"/>
                  <a:gd name="T2" fmla="*/ 119 w 119"/>
                  <a:gd name="T3" fmla="*/ 121 h 147"/>
                  <a:gd name="T4" fmla="*/ 37 w 119"/>
                  <a:gd name="T5" fmla="*/ 128 h 147"/>
                  <a:gd name="T6" fmla="*/ 16 w 119"/>
                  <a:gd name="T7" fmla="*/ 43 h 147"/>
                  <a:gd name="T8" fmla="*/ 94 w 119"/>
                  <a:gd name="T9" fmla="*/ 11 h 147"/>
                </a:gdLst>
                <a:ahLst/>
                <a:cxnLst>
                  <a:cxn ang="0">
                    <a:pos x="T0" y="T1"/>
                  </a:cxn>
                  <a:cxn ang="0">
                    <a:pos x="T2" y="T3"/>
                  </a:cxn>
                  <a:cxn ang="0">
                    <a:pos x="T4" y="T5"/>
                  </a:cxn>
                  <a:cxn ang="0">
                    <a:pos x="T6" y="T7"/>
                  </a:cxn>
                  <a:cxn ang="0">
                    <a:pos x="T8" y="T9"/>
                  </a:cxn>
                </a:cxnLst>
                <a:rect l="0" t="0" r="r" b="b"/>
                <a:pathLst>
                  <a:path w="119" h="147">
                    <a:moveTo>
                      <a:pt x="94" y="11"/>
                    </a:moveTo>
                    <a:cubicBezTo>
                      <a:pt x="78" y="54"/>
                      <a:pt x="102" y="87"/>
                      <a:pt x="119" y="121"/>
                    </a:cubicBezTo>
                    <a:cubicBezTo>
                      <a:pt x="99" y="144"/>
                      <a:pt x="64" y="147"/>
                      <a:pt x="37" y="128"/>
                    </a:cubicBezTo>
                    <a:cubicBezTo>
                      <a:pt x="10" y="109"/>
                      <a:pt x="0" y="72"/>
                      <a:pt x="16" y="43"/>
                    </a:cubicBezTo>
                    <a:cubicBezTo>
                      <a:pt x="31" y="14"/>
                      <a:pt x="64" y="0"/>
                      <a:pt x="94"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sp>
            <p:nvSpPr>
              <p:cNvPr id="67" name="Freeform 30"/>
              <p:cNvSpPr>
                <a:spLocks/>
              </p:cNvSpPr>
              <p:nvPr/>
            </p:nvSpPr>
            <p:spPr bwMode="auto">
              <a:xfrm>
                <a:off x="1361478" y="587601"/>
                <a:ext cx="10273" cy="28660"/>
              </a:xfrm>
              <a:custGeom>
                <a:avLst/>
                <a:gdLst>
                  <a:gd name="T0" fmla="*/ 36 w 36"/>
                  <a:gd name="T1" fmla="*/ 70 h 140"/>
                  <a:gd name="T2" fmla="*/ 36 w 36"/>
                  <a:gd name="T3" fmla="*/ 118 h 140"/>
                  <a:gd name="T4" fmla="*/ 18 w 36"/>
                  <a:gd name="T5" fmla="*/ 139 h 140"/>
                  <a:gd name="T6" fmla="*/ 1 w 36"/>
                  <a:gd name="T7" fmla="*/ 119 h 140"/>
                  <a:gd name="T8" fmla="*/ 1 w 36"/>
                  <a:gd name="T9" fmla="*/ 20 h 140"/>
                  <a:gd name="T10" fmla="*/ 19 w 36"/>
                  <a:gd name="T11" fmla="*/ 0 h 140"/>
                  <a:gd name="T12" fmla="*/ 36 w 36"/>
                  <a:gd name="T13" fmla="*/ 20 h 140"/>
                  <a:gd name="T14" fmla="*/ 36 w 36"/>
                  <a:gd name="T15" fmla="*/ 70 h 1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40">
                    <a:moveTo>
                      <a:pt x="36" y="70"/>
                    </a:moveTo>
                    <a:cubicBezTo>
                      <a:pt x="36" y="86"/>
                      <a:pt x="36" y="102"/>
                      <a:pt x="36" y="118"/>
                    </a:cubicBezTo>
                    <a:cubicBezTo>
                      <a:pt x="36" y="131"/>
                      <a:pt x="29" y="140"/>
                      <a:pt x="18" y="139"/>
                    </a:cubicBezTo>
                    <a:cubicBezTo>
                      <a:pt x="9" y="139"/>
                      <a:pt x="1" y="131"/>
                      <a:pt x="1" y="119"/>
                    </a:cubicBezTo>
                    <a:cubicBezTo>
                      <a:pt x="0" y="86"/>
                      <a:pt x="0" y="53"/>
                      <a:pt x="1" y="20"/>
                    </a:cubicBezTo>
                    <a:cubicBezTo>
                      <a:pt x="1" y="7"/>
                      <a:pt x="8" y="0"/>
                      <a:pt x="19" y="0"/>
                    </a:cubicBezTo>
                    <a:cubicBezTo>
                      <a:pt x="29" y="0"/>
                      <a:pt x="36" y="7"/>
                      <a:pt x="36" y="20"/>
                    </a:cubicBezTo>
                    <a:cubicBezTo>
                      <a:pt x="36" y="37"/>
                      <a:pt x="36" y="54"/>
                      <a:pt x="36"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sp>
            <p:nvSpPr>
              <p:cNvPr id="68" name="Freeform 31"/>
              <p:cNvSpPr>
                <a:spLocks/>
              </p:cNvSpPr>
              <p:nvPr/>
            </p:nvSpPr>
            <p:spPr bwMode="auto">
              <a:xfrm>
                <a:off x="1316514" y="597829"/>
                <a:ext cx="26055" cy="25996"/>
              </a:xfrm>
              <a:custGeom>
                <a:avLst/>
                <a:gdLst>
                  <a:gd name="T0" fmla="*/ 91 w 91"/>
                  <a:gd name="T1" fmla="*/ 112 h 127"/>
                  <a:gd name="T2" fmla="*/ 79 w 91"/>
                  <a:gd name="T3" fmla="*/ 125 h 127"/>
                  <a:gd name="T4" fmla="*/ 60 w 91"/>
                  <a:gd name="T5" fmla="*/ 122 h 127"/>
                  <a:gd name="T6" fmla="*/ 53 w 91"/>
                  <a:gd name="T7" fmla="*/ 113 h 127"/>
                  <a:gd name="T8" fmla="*/ 8 w 91"/>
                  <a:gd name="T9" fmla="*/ 34 h 127"/>
                  <a:gd name="T10" fmla="*/ 3 w 91"/>
                  <a:gd name="T11" fmla="*/ 25 h 127"/>
                  <a:gd name="T12" fmla="*/ 11 w 91"/>
                  <a:gd name="T13" fmla="*/ 5 h 127"/>
                  <a:gd name="T14" fmla="*/ 32 w 91"/>
                  <a:gd name="T15" fmla="*/ 8 h 127"/>
                  <a:gd name="T16" fmla="*/ 38 w 91"/>
                  <a:gd name="T17" fmla="*/ 16 h 127"/>
                  <a:gd name="T18" fmla="*/ 84 w 91"/>
                  <a:gd name="T19" fmla="*/ 96 h 127"/>
                  <a:gd name="T20" fmla="*/ 91 w 91"/>
                  <a:gd name="T21" fmla="*/ 112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127">
                    <a:moveTo>
                      <a:pt x="91" y="112"/>
                    </a:moveTo>
                    <a:cubicBezTo>
                      <a:pt x="87" y="116"/>
                      <a:pt x="84" y="123"/>
                      <a:pt x="79" y="125"/>
                    </a:cubicBezTo>
                    <a:cubicBezTo>
                      <a:pt x="73" y="127"/>
                      <a:pt x="66" y="124"/>
                      <a:pt x="60" y="122"/>
                    </a:cubicBezTo>
                    <a:cubicBezTo>
                      <a:pt x="57" y="121"/>
                      <a:pt x="55" y="116"/>
                      <a:pt x="53" y="113"/>
                    </a:cubicBezTo>
                    <a:cubicBezTo>
                      <a:pt x="38" y="87"/>
                      <a:pt x="23" y="60"/>
                      <a:pt x="8" y="34"/>
                    </a:cubicBezTo>
                    <a:cubicBezTo>
                      <a:pt x="6" y="31"/>
                      <a:pt x="4" y="28"/>
                      <a:pt x="3" y="25"/>
                    </a:cubicBezTo>
                    <a:cubicBezTo>
                      <a:pt x="0" y="16"/>
                      <a:pt x="3" y="9"/>
                      <a:pt x="11" y="5"/>
                    </a:cubicBezTo>
                    <a:cubicBezTo>
                      <a:pt x="18" y="0"/>
                      <a:pt x="26" y="1"/>
                      <a:pt x="32" y="8"/>
                    </a:cubicBezTo>
                    <a:cubicBezTo>
                      <a:pt x="35" y="10"/>
                      <a:pt x="36" y="13"/>
                      <a:pt x="38" y="16"/>
                    </a:cubicBezTo>
                    <a:cubicBezTo>
                      <a:pt x="54" y="43"/>
                      <a:pt x="69" y="70"/>
                      <a:pt x="84" y="96"/>
                    </a:cubicBezTo>
                    <a:cubicBezTo>
                      <a:pt x="87" y="100"/>
                      <a:pt x="88" y="105"/>
                      <a:pt x="91" y="1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sp>
            <p:nvSpPr>
              <p:cNvPr id="69" name="Freeform 32"/>
              <p:cNvSpPr>
                <a:spLocks/>
              </p:cNvSpPr>
              <p:nvPr/>
            </p:nvSpPr>
            <p:spPr bwMode="auto">
              <a:xfrm>
                <a:off x="1391256" y="598042"/>
                <a:ext cx="25162" cy="26209"/>
              </a:xfrm>
              <a:custGeom>
                <a:avLst/>
                <a:gdLst>
                  <a:gd name="T0" fmla="*/ 88 w 88"/>
                  <a:gd name="T1" fmla="*/ 19 h 128"/>
                  <a:gd name="T2" fmla="*/ 87 w 88"/>
                  <a:gd name="T3" fmla="*/ 25 h 128"/>
                  <a:gd name="T4" fmla="*/ 33 w 88"/>
                  <a:gd name="T5" fmla="*/ 119 h 128"/>
                  <a:gd name="T6" fmla="*/ 14 w 88"/>
                  <a:gd name="T7" fmla="*/ 125 h 128"/>
                  <a:gd name="T8" fmla="*/ 2 w 88"/>
                  <a:gd name="T9" fmla="*/ 112 h 128"/>
                  <a:gd name="T10" fmla="*/ 4 w 88"/>
                  <a:gd name="T11" fmla="*/ 99 h 128"/>
                  <a:gd name="T12" fmla="*/ 55 w 88"/>
                  <a:gd name="T13" fmla="*/ 11 h 128"/>
                  <a:gd name="T14" fmla="*/ 75 w 88"/>
                  <a:gd name="T15" fmla="*/ 2 h 128"/>
                  <a:gd name="T16" fmla="*/ 88 w 88"/>
                  <a:gd name="T17" fmla="*/ 19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128">
                    <a:moveTo>
                      <a:pt x="88" y="19"/>
                    </a:moveTo>
                    <a:cubicBezTo>
                      <a:pt x="88" y="20"/>
                      <a:pt x="88" y="23"/>
                      <a:pt x="87" y="25"/>
                    </a:cubicBezTo>
                    <a:cubicBezTo>
                      <a:pt x="69" y="57"/>
                      <a:pt x="51" y="88"/>
                      <a:pt x="33" y="119"/>
                    </a:cubicBezTo>
                    <a:cubicBezTo>
                      <a:pt x="29" y="126"/>
                      <a:pt x="21" y="128"/>
                      <a:pt x="14" y="125"/>
                    </a:cubicBezTo>
                    <a:cubicBezTo>
                      <a:pt x="9" y="123"/>
                      <a:pt x="5" y="117"/>
                      <a:pt x="2" y="112"/>
                    </a:cubicBezTo>
                    <a:cubicBezTo>
                      <a:pt x="0" y="109"/>
                      <a:pt x="2" y="103"/>
                      <a:pt x="4" y="99"/>
                    </a:cubicBezTo>
                    <a:cubicBezTo>
                      <a:pt x="21" y="70"/>
                      <a:pt x="38" y="40"/>
                      <a:pt x="55" y="11"/>
                    </a:cubicBezTo>
                    <a:cubicBezTo>
                      <a:pt x="60" y="3"/>
                      <a:pt x="66" y="0"/>
                      <a:pt x="75" y="2"/>
                    </a:cubicBezTo>
                    <a:cubicBezTo>
                      <a:pt x="83" y="4"/>
                      <a:pt x="87" y="10"/>
                      <a:pt x="88"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667" dirty="0"/>
              </a:p>
            </p:txBody>
          </p:sp>
        </p:grpSp>
        <p:sp>
          <p:nvSpPr>
            <p:cNvPr id="86" name="Elipse 9">
              <a:extLst>
                <a:ext uri="{FF2B5EF4-FFF2-40B4-BE49-F238E27FC236}">
                  <a16:creationId xmlns:a16="http://schemas.microsoft.com/office/drawing/2014/main" id="{B573135B-EB52-45D6-B3B4-63481B8D5E62}"/>
                </a:ext>
              </a:extLst>
            </p:cNvPr>
            <p:cNvSpPr/>
            <p:nvPr/>
          </p:nvSpPr>
          <p:spPr>
            <a:xfrm>
              <a:off x="1736414" y="1192358"/>
              <a:ext cx="631372" cy="631372"/>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prstClr val="white"/>
                </a:solidFill>
              </a:endParaRPr>
            </a:p>
          </p:txBody>
        </p:sp>
        <p:sp>
          <p:nvSpPr>
            <p:cNvPr id="87" name="Freeform 14">
              <a:extLst>
                <a:ext uri="{FF2B5EF4-FFF2-40B4-BE49-F238E27FC236}">
                  <a16:creationId xmlns:a16="http://schemas.microsoft.com/office/drawing/2014/main" id="{77A81683-CA67-46CE-85DE-69C98A8999C2}"/>
                </a:ext>
              </a:extLst>
            </p:cNvPr>
            <p:cNvSpPr>
              <a:spLocks noEditPoints="1"/>
            </p:cNvSpPr>
            <p:nvPr/>
          </p:nvSpPr>
          <p:spPr bwMode="auto">
            <a:xfrm>
              <a:off x="1856805" y="1335118"/>
              <a:ext cx="375930" cy="378046"/>
            </a:xfrm>
            <a:custGeom>
              <a:avLst/>
              <a:gdLst>
                <a:gd name="T0" fmla="*/ 1004 w 1137"/>
                <a:gd name="T1" fmla="*/ 783 h 1140"/>
                <a:gd name="T2" fmla="*/ 858 w 1137"/>
                <a:gd name="T3" fmla="*/ 1129 h 1140"/>
                <a:gd name="T4" fmla="*/ 786 w 1137"/>
                <a:gd name="T5" fmla="*/ 1010 h 1140"/>
                <a:gd name="T6" fmla="*/ 536 w 1137"/>
                <a:gd name="T7" fmla="*/ 918 h 1140"/>
                <a:gd name="T8" fmla="*/ 354 w 1137"/>
                <a:gd name="T9" fmla="*/ 1056 h 1140"/>
                <a:gd name="T10" fmla="*/ 13 w 1137"/>
                <a:gd name="T11" fmla="*/ 843 h 1140"/>
                <a:gd name="T12" fmla="*/ 164 w 1137"/>
                <a:gd name="T13" fmla="*/ 789 h 1140"/>
                <a:gd name="T14" fmla="*/ 171 w 1137"/>
                <a:gd name="T15" fmla="*/ 458 h 1140"/>
                <a:gd name="T16" fmla="*/ 11 w 1137"/>
                <a:gd name="T17" fmla="*/ 274 h 1140"/>
                <a:gd name="T18" fmla="*/ 296 w 1137"/>
                <a:gd name="T19" fmla="*/ 32 h 1140"/>
                <a:gd name="T20" fmla="*/ 579 w 1137"/>
                <a:gd name="T21" fmla="*/ 198 h 1140"/>
                <a:gd name="T22" fmla="*/ 778 w 1137"/>
                <a:gd name="T23" fmla="*/ 131 h 1140"/>
                <a:gd name="T24" fmla="*/ 1126 w 1137"/>
                <a:gd name="T25" fmla="*/ 276 h 1140"/>
                <a:gd name="T26" fmla="*/ 1008 w 1137"/>
                <a:gd name="T27" fmla="*/ 354 h 1140"/>
                <a:gd name="T28" fmla="*/ 960 w 1137"/>
                <a:gd name="T29" fmla="*/ 753 h 1140"/>
                <a:gd name="T30" fmla="*/ 695 w 1137"/>
                <a:gd name="T31" fmla="*/ 441 h 1140"/>
                <a:gd name="T32" fmla="*/ 752 w 1137"/>
                <a:gd name="T33" fmla="*/ 589 h 1140"/>
                <a:gd name="T34" fmla="*/ 571 w 1137"/>
                <a:gd name="T35" fmla="*/ 483 h 1140"/>
                <a:gd name="T36" fmla="*/ 495 w 1137"/>
                <a:gd name="T37" fmla="*/ 442 h 1140"/>
                <a:gd name="T38" fmla="*/ 632 w 1137"/>
                <a:gd name="T39" fmla="*/ 694 h 1140"/>
                <a:gd name="T40" fmla="*/ 412 w 1137"/>
                <a:gd name="T41" fmla="*/ 539 h 1140"/>
                <a:gd name="T42" fmla="*/ 626 w 1137"/>
                <a:gd name="T43" fmla="*/ 852 h 1140"/>
                <a:gd name="T44" fmla="*/ 479 w 1137"/>
                <a:gd name="T45" fmla="*/ 808 h 1140"/>
                <a:gd name="T46" fmla="*/ 815 w 1137"/>
                <a:gd name="T47" fmla="*/ 953 h 1140"/>
                <a:gd name="T48" fmla="*/ 353 w 1137"/>
                <a:gd name="T49" fmla="*/ 589 h 1140"/>
                <a:gd name="T50" fmla="*/ 375 w 1137"/>
                <a:gd name="T51" fmla="*/ 530 h 1140"/>
                <a:gd name="T52" fmla="*/ 189 w 1137"/>
                <a:gd name="T53" fmla="*/ 812 h 1140"/>
                <a:gd name="T54" fmla="*/ 513 w 1137"/>
                <a:gd name="T55" fmla="*/ 892 h 1140"/>
                <a:gd name="T56" fmla="*/ 169 w 1137"/>
                <a:gd name="T57" fmla="*/ 354 h 1140"/>
                <a:gd name="T58" fmla="*/ 401 w 1137"/>
                <a:gd name="T59" fmla="*/ 458 h 1140"/>
                <a:gd name="T60" fmla="*/ 518 w 1137"/>
                <a:gd name="T61" fmla="*/ 318 h 1140"/>
                <a:gd name="T62" fmla="*/ 660 w 1137"/>
                <a:gd name="T63" fmla="*/ 335 h 1140"/>
                <a:gd name="T64" fmla="*/ 323 w 1137"/>
                <a:gd name="T65" fmla="*/ 189 h 1140"/>
                <a:gd name="T66" fmla="*/ 949 w 1137"/>
                <a:gd name="T67" fmla="*/ 330 h 1140"/>
                <a:gd name="T68" fmla="*/ 639 w 1137"/>
                <a:gd name="T69" fmla="*/ 266 h 1140"/>
                <a:gd name="T70" fmla="*/ 658 w 1137"/>
                <a:gd name="T71" fmla="*/ 436 h 1140"/>
                <a:gd name="T72" fmla="*/ 256 w 1137"/>
                <a:gd name="T73" fmla="*/ 69 h 1140"/>
                <a:gd name="T74" fmla="*/ 138 w 1137"/>
                <a:gd name="T75" fmla="*/ 239 h 1140"/>
                <a:gd name="T76" fmla="*/ 109 w 1137"/>
                <a:gd name="T77" fmla="*/ 339 h 1140"/>
                <a:gd name="T78" fmla="*/ 862 w 1137"/>
                <a:gd name="T79" fmla="*/ 54 h 1140"/>
                <a:gd name="T80" fmla="*/ 875 w 1137"/>
                <a:gd name="T81" fmla="*/ 125 h 1140"/>
                <a:gd name="T82" fmla="*/ 1070 w 1137"/>
                <a:gd name="T83" fmla="*/ 258 h 1140"/>
                <a:gd name="T84" fmla="*/ 252 w 1137"/>
                <a:gd name="T85" fmla="*/ 1006 h 1140"/>
                <a:gd name="T86" fmla="*/ 145 w 1137"/>
                <a:gd name="T87" fmla="*/ 815 h 1140"/>
                <a:gd name="T88" fmla="*/ 813 w 1137"/>
                <a:gd name="T89" fmla="*/ 995 h 1140"/>
                <a:gd name="T90" fmla="*/ 1017 w 1137"/>
                <a:gd name="T91" fmla="*/ 895 h 1140"/>
                <a:gd name="T92" fmla="*/ 1045 w 1137"/>
                <a:gd name="T93" fmla="*/ 820 h 1140"/>
                <a:gd name="T94" fmla="*/ 853 w 1137"/>
                <a:gd name="T95" fmla="*/ 106 h 1140"/>
                <a:gd name="T96" fmla="*/ 86 w 1137"/>
                <a:gd name="T97" fmla="*/ 303 h 1140"/>
                <a:gd name="T98" fmla="*/ 283 w 1137"/>
                <a:gd name="T99" fmla="*/ 1034 h 1140"/>
                <a:gd name="T100" fmla="*/ 1050 w 1137"/>
                <a:gd name="T101" fmla="*/ 837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37" h="1140">
                  <a:moveTo>
                    <a:pt x="968" y="353"/>
                  </a:moveTo>
                  <a:cubicBezTo>
                    <a:pt x="1025" y="453"/>
                    <a:pt x="1003" y="536"/>
                    <a:pt x="915" y="605"/>
                  </a:cubicBezTo>
                  <a:cubicBezTo>
                    <a:pt x="919" y="611"/>
                    <a:pt x="921" y="616"/>
                    <a:pt x="925" y="620"/>
                  </a:cubicBezTo>
                  <a:cubicBezTo>
                    <a:pt x="959" y="661"/>
                    <a:pt x="985" y="707"/>
                    <a:pt x="992" y="762"/>
                  </a:cubicBezTo>
                  <a:cubicBezTo>
                    <a:pt x="993" y="769"/>
                    <a:pt x="1000" y="776"/>
                    <a:pt x="1004" y="783"/>
                  </a:cubicBezTo>
                  <a:cubicBezTo>
                    <a:pt x="1037" y="756"/>
                    <a:pt x="1039" y="767"/>
                    <a:pt x="1056" y="787"/>
                  </a:cubicBezTo>
                  <a:cubicBezTo>
                    <a:pt x="1079" y="813"/>
                    <a:pt x="1102" y="839"/>
                    <a:pt x="1126" y="866"/>
                  </a:cubicBezTo>
                  <a:cubicBezTo>
                    <a:pt x="1137" y="879"/>
                    <a:pt x="1136" y="885"/>
                    <a:pt x="1123" y="896"/>
                  </a:cubicBezTo>
                  <a:cubicBezTo>
                    <a:pt x="1040" y="970"/>
                    <a:pt x="956" y="1044"/>
                    <a:pt x="872" y="1119"/>
                  </a:cubicBezTo>
                  <a:cubicBezTo>
                    <a:pt x="868" y="1123"/>
                    <a:pt x="863" y="1128"/>
                    <a:pt x="858" y="1129"/>
                  </a:cubicBezTo>
                  <a:cubicBezTo>
                    <a:pt x="853" y="1131"/>
                    <a:pt x="845" y="1130"/>
                    <a:pt x="842" y="1127"/>
                  </a:cubicBezTo>
                  <a:cubicBezTo>
                    <a:pt x="839" y="1123"/>
                    <a:pt x="838" y="1114"/>
                    <a:pt x="840" y="1110"/>
                  </a:cubicBezTo>
                  <a:cubicBezTo>
                    <a:pt x="843" y="1103"/>
                    <a:pt x="850" y="1098"/>
                    <a:pt x="857" y="1090"/>
                  </a:cubicBezTo>
                  <a:cubicBezTo>
                    <a:pt x="843" y="1075"/>
                    <a:pt x="829" y="1059"/>
                    <a:pt x="815" y="1043"/>
                  </a:cubicBezTo>
                  <a:cubicBezTo>
                    <a:pt x="806" y="1032"/>
                    <a:pt x="796" y="1021"/>
                    <a:pt x="786" y="1010"/>
                  </a:cubicBezTo>
                  <a:cubicBezTo>
                    <a:pt x="774" y="995"/>
                    <a:pt x="774" y="994"/>
                    <a:pt x="786" y="978"/>
                  </a:cubicBezTo>
                  <a:cubicBezTo>
                    <a:pt x="787" y="977"/>
                    <a:pt x="787" y="975"/>
                    <a:pt x="789" y="970"/>
                  </a:cubicBezTo>
                  <a:cubicBezTo>
                    <a:pt x="783" y="972"/>
                    <a:pt x="779" y="972"/>
                    <a:pt x="776" y="974"/>
                  </a:cubicBezTo>
                  <a:cubicBezTo>
                    <a:pt x="707" y="1019"/>
                    <a:pt x="611" y="1007"/>
                    <a:pt x="554" y="939"/>
                  </a:cubicBezTo>
                  <a:cubicBezTo>
                    <a:pt x="548" y="931"/>
                    <a:pt x="541" y="924"/>
                    <a:pt x="536" y="918"/>
                  </a:cubicBezTo>
                  <a:cubicBezTo>
                    <a:pt x="508" y="936"/>
                    <a:pt x="482" y="956"/>
                    <a:pt x="454" y="970"/>
                  </a:cubicBezTo>
                  <a:cubicBezTo>
                    <a:pt x="432" y="981"/>
                    <a:pt x="406" y="985"/>
                    <a:pt x="382" y="993"/>
                  </a:cubicBezTo>
                  <a:cubicBezTo>
                    <a:pt x="374" y="996"/>
                    <a:pt x="366" y="1000"/>
                    <a:pt x="359" y="1003"/>
                  </a:cubicBezTo>
                  <a:cubicBezTo>
                    <a:pt x="359" y="1008"/>
                    <a:pt x="359" y="1009"/>
                    <a:pt x="360" y="1010"/>
                  </a:cubicBezTo>
                  <a:cubicBezTo>
                    <a:pt x="379" y="1035"/>
                    <a:pt x="379" y="1035"/>
                    <a:pt x="354" y="1056"/>
                  </a:cubicBezTo>
                  <a:cubicBezTo>
                    <a:pt x="327" y="1080"/>
                    <a:pt x="301" y="1104"/>
                    <a:pt x="274" y="1128"/>
                  </a:cubicBezTo>
                  <a:cubicBezTo>
                    <a:pt x="260" y="1140"/>
                    <a:pt x="255" y="1139"/>
                    <a:pt x="244" y="1127"/>
                  </a:cubicBezTo>
                  <a:cubicBezTo>
                    <a:pt x="169" y="1043"/>
                    <a:pt x="94" y="958"/>
                    <a:pt x="19" y="874"/>
                  </a:cubicBezTo>
                  <a:cubicBezTo>
                    <a:pt x="16" y="870"/>
                    <a:pt x="13" y="867"/>
                    <a:pt x="10" y="863"/>
                  </a:cubicBezTo>
                  <a:cubicBezTo>
                    <a:pt x="6" y="856"/>
                    <a:pt x="6" y="849"/>
                    <a:pt x="13" y="843"/>
                  </a:cubicBezTo>
                  <a:cubicBezTo>
                    <a:pt x="19" y="838"/>
                    <a:pt x="26" y="838"/>
                    <a:pt x="32" y="844"/>
                  </a:cubicBezTo>
                  <a:cubicBezTo>
                    <a:pt x="37" y="848"/>
                    <a:pt x="42" y="853"/>
                    <a:pt x="48" y="860"/>
                  </a:cubicBezTo>
                  <a:cubicBezTo>
                    <a:pt x="54" y="855"/>
                    <a:pt x="60" y="850"/>
                    <a:pt x="66" y="845"/>
                  </a:cubicBezTo>
                  <a:cubicBezTo>
                    <a:pt x="86" y="827"/>
                    <a:pt x="107" y="809"/>
                    <a:pt x="127" y="791"/>
                  </a:cubicBezTo>
                  <a:cubicBezTo>
                    <a:pt x="144" y="775"/>
                    <a:pt x="145" y="775"/>
                    <a:pt x="164" y="789"/>
                  </a:cubicBezTo>
                  <a:cubicBezTo>
                    <a:pt x="165" y="790"/>
                    <a:pt x="166" y="789"/>
                    <a:pt x="170" y="789"/>
                  </a:cubicBezTo>
                  <a:cubicBezTo>
                    <a:pt x="169" y="786"/>
                    <a:pt x="168" y="782"/>
                    <a:pt x="167" y="779"/>
                  </a:cubicBezTo>
                  <a:cubicBezTo>
                    <a:pt x="120" y="710"/>
                    <a:pt x="134" y="611"/>
                    <a:pt x="202" y="556"/>
                  </a:cubicBezTo>
                  <a:cubicBezTo>
                    <a:pt x="209" y="550"/>
                    <a:pt x="216" y="543"/>
                    <a:pt x="222" y="537"/>
                  </a:cubicBezTo>
                  <a:cubicBezTo>
                    <a:pt x="204" y="510"/>
                    <a:pt x="187" y="484"/>
                    <a:pt x="171" y="458"/>
                  </a:cubicBezTo>
                  <a:cubicBezTo>
                    <a:pt x="157" y="435"/>
                    <a:pt x="151" y="410"/>
                    <a:pt x="147" y="384"/>
                  </a:cubicBezTo>
                  <a:cubicBezTo>
                    <a:pt x="146" y="376"/>
                    <a:pt x="140" y="368"/>
                    <a:pt x="137" y="361"/>
                  </a:cubicBezTo>
                  <a:cubicBezTo>
                    <a:pt x="132" y="361"/>
                    <a:pt x="131" y="361"/>
                    <a:pt x="130" y="361"/>
                  </a:cubicBezTo>
                  <a:cubicBezTo>
                    <a:pt x="106" y="381"/>
                    <a:pt x="106" y="381"/>
                    <a:pt x="84" y="357"/>
                  </a:cubicBezTo>
                  <a:cubicBezTo>
                    <a:pt x="60" y="329"/>
                    <a:pt x="35" y="302"/>
                    <a:pt x="11" y="274"/>
                  </a:cubicBezTo>
                  <a:cubicBezTo>
                    <a:pt x="0" y="262"/>
                    <a:pt x="1" y="255"/>
                    <a:pt x="13" y="244"/>
                  </a:cubicBezTo>
                  <a:cubicBezTo>
                    <a:pt x="97" y="170"/>
                    <a:pt x="180" y="96"/>
                    <a:pt x="264" y="22"/>
                  </a:cubicBezTo>
                  <a:cubicBezTo>
                    <a:pt x="269" y="18"/>
                    <a:pt x="273" y="12"/>
                    <a:pt x="278" y="11"/>
                  </a:cubicBezTo>
                  <a:cubicBezTo>
                    <a:pt x="284" y="10"/>
                    <a:pt x="293" y="11"/>
                    <a:pt x="296" y="14"/>
                  </a:cubicBezTo>
                  <a:cubicBezTo>
                    <a:pt x="299" y="18"/>
                    <a:pt x="299" y="27"/>
                    <a:pt x="296" y="32"/>
                  </a:cubicBezTo>
                  <a:cubicBezTo>
                    <a:pt x="292" y="38"/>
                    <a:pt x="284" y="42"/>
                    <a:pt x="278" y="48"/>
                  </a:cubicBezTo>
                  <a:cubicBezTo>
                    <a:pt x="301" y="74"/>
                    <a:pt x="322" y="98"/>
                    <a:pt x="343" y="122"/>
                  </a:cubicBezTo>
                  <a:cubicBezTo>
                    <a:pt x="364" y="145"/>
                    <a:pt x="364" y="145"/>
                    <a:pt x="349" y="172"/>
                  </a:cubicBezTo>
                  <a:cubicBezTo>
                    <a:pt x="355" y="170"/>
                    <a:pt x="359" y="169"/>
                    <a:pt x="363" y="167"/>
                  </a:cubicBezTo>
                  <a:cubicBezTo>
                    <a:pt x="437" y="123"/>
                    <a:pt x="520" y="135"/>
                    <a:pt x="579" y="198"/>
                  </a:cubicBezTo>
                  <a:cubicBezTo>
                    <a:pt x="587" y="207"/>
                    <a:pt x="595" y="215"/>
                    <a:pt x="604" y="226"/>
                  </a:cubicBezTo>
                  <a:cubicBezTo>
                    <a:pt x="610" y="221"/>
                    <a:pt x="616" y="217"/>
                    <a:pt x="621" y="212"/>
                  </a:cubicBezTo>
                  <a:cubicBezTo>
                    <a:pt x="662" y="180"/>
                    <a:pt x="706" y="155"/>
                    <a:pt x="759" y="148"/>
                  </a:cubicBezTo>
                  <a:cubicBezTo>
                    <a:pt x="766" y="147"/>
                    <a:pt x="773" y="141"/>
                    <a:pt x="780" y="138"/>
                  </a:cubicBezTo>
                  <a:cubicBezTo>
                    <a:pt x="779" y="134"/>
                    <a:pt x="779" y="132"/>
                    <a:pt x="778" y="131"/>
                  </a:cubicBezTo>
                  <a:cubicBezTo>
                    <a:pt x="759" y="107"/>
                    <a:pt x="759" y="104"/>
                    <a:pt x="782" y="84"/>
                  </a:cubicBezTo>
                  <a:cubicBezTo>
                    <a:pt x="809" y="60"/>
                    <a:pt x="835" y="36"/>
                    <a:pt x="862" y="13"/>
                  </a:cubicBezTo>
                  <a:cubicBezTo>
                    <a:pt x="877" y="0"/>
                    <a:pt x="881" y="0"/>
                    <a:pt x="894" y="14"/>
                  </a:cubicBezTo>
                  <a:cubicBezTo>
                    <a:pt x="968" y="98"/>
                    <a:pt x="1043" y="182"/>
                    <a:pt x="1118" y="267"/>
                  </a:cubicBezTo>
                  <a:cubicBezTo>
                    <a:pt x="1121" y="270"/>
                    <a:pt x="1123" y="273"/>
                    <a:pt x="1126" y="276"/>
                  </a:cubicBezTo>
                  <a:cubicBezTo>
                    <a:pt x="1131" y="283"/>
                    <a:pt x="1131" y="291"/>
                    <a:pt x="1123" y="297"/>
                  </a:cubicBezTo>
                  <a:cubicBezTo>
                    <a:pt x="1117" y="303"/>
                    <a:pt x="1110" y="301"/>
                    <a:pt x="1104" y="295"/>
                  </a:cubicBezTo>
                  <a:cubicBezTo>
                    <a:pt x="1099" y="291"/>
                    <a:pt x="1096" y="286"/>
                    <a:pt x="1091" y="281"/>
                  </a:cubicBezTo>
                  <a:cubicBezTo>
                    <a:pt x="1067" y="302"/>
                    <a:pt x="1044" y="322"/>
                    <a:pt x="1021" y="342"/>
                  </a:cubicBezTo>
                  <a:cubicBezTo>
                    <a:pt x="1017" y="346"/>
                    <a:pt x="1012" y="351"/>
                    <a:pt x="1008" y="354"/>
                  </a:cubicBezTo>
                  <a:cubicBezTo>
                    <a:pt x="994" y="366"/>
                    <a:pt x="992" y="366"/>
                    <a:pt x="977" y="355"/>
                  </a:cubicBezTo>
                  <a:cubicBezTo>
                    <a:pt x="976" y="354"/>
                    <a:pt x="974" y="353"/>
                    <a:pt x="972" y="352"/>
                  </a:cubicBezTo>
                  <a:cubicBezTo>
                    <a:pt x="972" y="352"/>
                    <a:pt x="971" y="353"/>
                    <a:pt x="968" y="353"/>
                  </a:cubicBezTo>
                  <a:close/>
                  <a:moveTo>
                    <a:pt x="982" y="805"/>
                  </a:moveTo>
                  <a:cubicBezTo>
                    <a:pt x="965" y="781"/>
                    <a:pt x="966" y="781"/>
                    <a:pt x="960" y="753"/>
                  </a:cubicBezTo>
                  <a:cubicBezTo>
                    <a:pt x="957" y="739"/>
                    <a:pt x="953" y="726"/>
                    <a:pt x="948" y="713"/>
                  </a:cubicBezTo>
                  <a:cubicBezTo>
                    <a:pt x="936" y="683"/>
                    <a:pt x="918" y="658"/>
                    <a:pt x="897" y="634"/>
                  </a:cubicBezTo>
                  <a:cubicBezTo>
                    <a:pt x="844" y="574"/>
                    <a:pt x="791" y="513"/>
                    <a:pt x="737" y="453"/>
                  </a:cubicBezTo>
                  <a:cubicBezTo>
                    <a:pt x="734" y="449"/>
                    <a:pt x="730" y="445"/>
                    <a:pt x="726" y="442"/>
                  </a:cubicBezTo>
                  <a:cubicBezTo>
                    <a:pt x="717" y="434"/>
                    <a:pt x="704" y="434"/>
                    <a:pt x="695" y="441"/>
                  </a:cubicBezTo>
                  <a:cubicBezTo>
                    <a:pt x="687" y="448"/>
                    <a:pt x="684" y="462"/>
                    <a:pt x="690" y="472"/>
                  </a:cubicBezTo>
                  <a:cubicBezTo>
                    <a:pt x="693" y="478"/>
                    <a:pt x="698" y="483"/>
                    <a:pt x="702" y="487"/>
                  </a:cubicBezTo>
                  <a:cubicBezTo>
                    <a:pt x="726" y="514"/>
                    <a:pt x="750" y="541"/>
                    <a:pt x="774" y="568"/>
                  </a:cubicBezTo>
                  <a:cubicBezTo>
                    <a:pt x="783" y="579"/>
                    <a:pt x="784" y="588"/>
                    <a:pt x="776" y="594"/>
                  </a:cubicBezTo>
                  <a:cubicBezTo>
                    <a:pt x="766" y="601"/>
                    <a:pt x="759" y="596"/>
                    <a:pt x="752" y="589"/>
                  </a:cubicBezTo>
                  <a:cubicBezTo>
                    <a:pt x="734" y="569"/>
                    <a:pt x="716" y="549"/>
                    <a:pt x="699" y="529"/>
                  </a:cubicBezTo>
                  <a:cubicBezTo>
                    <a:pt x="666" y="492"/>
                    <a:pt x="634" y="455"/>
                    <a:pt x="601" y="418"/>
                  </a:cubicBezTo>
                  <a:cubicBezTo>
                    <a:pt x="586" y="402"/>
                    <a:pt x="567" y="401"/>
                    <a:pt x="553" y="414"/>
                  </a:cubicBezTo>
                  <a:cubicBezTo>
                    <a:pt x="540" y="425"/>
                    <a:pt x="539" y="445"/>
                    <a:pt x="552" y="461"/>
                  </a:cubicBezTo>
                  <a:cubicBezTo>
                    <a:pt x="558" y="468"/>
                    <a:pt x="565" y="476"/>
                    <a:pt x="571" y="483"/>
                  </a:cubicBezTo>
                  <a:cubicBezTo>
                    <a:pt x="615" y="532"/>
                    <a:pt x="659" y="580"/>
                    <a:pt x="702" y="629"/>
                  </a:cubicBezTo>
                  <a:cubicBezTo>
                    <a:pt x="713" y="641"/>
                    <a:pt x="714" y="649"/>
                    <a:pt x="706" y="656"/>
                  </a:cubicBezTo>
                  <a:cubicBezTo>
                    <a:pt x="698" y="664"/>
                    <a:pt x="691" y="662"/>
                    <a:pt x="681" y="651"/>
                  </a:cubicBezTo>
                  <a:cubicBezTo>
                    <a:pt x="642" y="608"/>
                    <a:pt x="604" y="565"/>
                    <a:pt x="566" y="523"/>
                  </a:cubicBezTo>
                  <a:cubicBezTo>
                    <a:pt x="542" y="496"/>
                    <a:pt x="519" y="469"/>
                    <a:pt x="495" y="442"/>
                  </a:cubicBezTo>
                  <a:cubicBezTo>
                    <a:pt x="486" y="432"/>
                    <a:pt x="476" y="427"/>
                    <a:pt x="463" y="429"/>
                  </a:cubicBezTo>
                  <a:cubicBezTo>
                    <a:pt x="435" y="435"/>
                    <a:pt x="429" y="467"/>
                    <a:pt x="446" y="485"/>
                  </a:cubicBezTo>
                  <a:cubicBezTo>
                    <a:pt x="480" y="522"/>
                    <a:pt x="513" y="561"/>
                    <a:pt x="547" y="598"/>
                  </a:cubicBezTo>
                  <a:cubicBezTo>
                    <a:pt x="574" y="629"/>
                    <a:pt x="602" y="660"/>
                    <a:pt x="629" y="691"/>
                  </a:cubicBezTo>
                  <a:cubicBezTo>
                    <a:pt x="630" y="692"/>
                    <a:pt x="631" y="693"/>
                    <a:pt x="632" y="694"/>
                  </a:cubicBezTo>
                  <a:cubicBezTo>
                    <a:pt x="641" y="705"/>
                    <a:pt x="642" y="714"/>
                    <a:pt x="634" y="720"/>
                  </a:cubicBezTo>
                  <a:cubicBezTo>
                    <a:pt x="624" y="727"/>
                    <a:pt x="617" y="722"/>
                    <a:pt x="610" y="714"/>
                  </a:cubicBezTo>
                  <a:cubicBezTo>
                    <a:pt x="572" y="671"/>
                    <a:pt x="534" y="629"/>
                    <a:pt x="496" y="586"/>
                  </a:cubicBezTo>
                  <a:cubicBezTo>
                    <a:pt x="481" y="570"/>
                    <a:pt x="468" y="554"/>
                    <a:pt x="452" y="539"/>
                  </a:cubicBezTo>
                  <a:cubicBezTo>
                    <a:pt x="440" y="528"/>
                    <a:pt x="423" y="529"/>
                    <a:pt x="412" y="539"/>
                  </a:cubicBezTo>
                  <a:cubicBezTo>
                    <a:pt x="400" y="551"/>
                    <a:pt x="397" y="567"/>
                    <a:pt x="406" y="581"/>
                  </a:cubicBezTo>
                  <a:cubicBezTo>
                    <a:pt x="410" y="587"/>
                    <a:pt x="415" y="593"/>
                    <a:pt x="420" y="598"/>
                  </a:cubicBezTo>
                  <a:cubicBezTo>
                    <a:pt x="485" y="672"/>
                    <a:pt x="551" y="747"/>
                    <a:pt x="617" y="821"/>
                  </a:cubicBezTo>
                  <a:cubicBezTo>
                    <a:pt x="621" y="825"/>
                    <a:pt x="627" y="829"/>
                    <a:pt x="628" y="835"/>
                  </a:cubicBezTo>
                  <a:cubicBezTo>
                    <a:pt x="630" y="840"/>
                    <a:pt x="630" y="850"/>
                    <a:pt x="626" y="852"/>
                  </a:cubicBezTo>
                  <a:cubicBezTo>
                    <a:pt x="622" y="855"/>
                    <a:pt x="613" y="855"/>
                    <a:pt x="607" y="853"/>
                  </a:cubicBezTo>
                  <a:cubicBezTo>
                    <a:pt x="603" y="852"/>
                    <a:pt x="600" y="847"/>
                    <a:pt x="597" y="843"/>
                  </a:cubicBezTo>
                  <a:cubicBezTo>
                    <a:pt x="574" y="818"/>
                    <a:pt x="551" y="791"/>
                    <a:pt x="528" y="766"/>
                  </a:cubicBezTo>
                  <a:cubicBezTo>
                    <a:pt x="512" y="749"/>
                    <a:pt x="493" y="747"/>
                    <a:pt x="479" y="760"/>
                  </a:cubicBezTo>
                  <a:cubicBezTo>
                    <a:pt x="465" y="773"/>
                    <a:pt x="464" y="792"/>
                    <a:pt x="479" y="808"/>
                  </a:cubicBezTo>
                  <a:cubicBezTo>
                    <a:pt x="515" y="849"/>
                    <a:pt x="550" y="890"/>
                    <a:pt x="587" y="929"/>
                  </a:cubicBezTo>
                  <a:cubicBezTo>
                    <a:pt x="618" y="962"/>
                    <a:pt x="657" y="974"/>
                    <a:pt x="701" y="970"/>
                  </a:cubicBezTo>
                  <a:cubicBezTo>
                    <a:pt x="727" y="967"/>
                    <a:pt x="750" y="957"/>
                    <a:pt x="770" y="941"/>
                  </a:cubicBezTo>
                  <a:cubicBezTo>
                    <a:pt x="787" y="929"/>
                    <a:pt x="789" y="929"/>
                    <a:pt x="804" y="944"/>
                  </a:cubicBezTo>
                  <a:cubicBezTo>
                    <a:pt x="807" y="947"/>
                    <a:pt x="810" y="950"/>
                    <a:pt x="815" y="953"/>
                  </a:cubicBezTo>
                  <a:cubicBezTo>
                    <a:pt x="870" y="904"/>
                    <a:pt x="926" y="855"/>
                    <a:pt x="982" y="805"/>
                  </a:cubicBezTo>
                  <a:close/>
                  <a:moveTo>
                    <a:pt x="489" y="721"/>
                  </a:moveTo>
                  <a:cubicBezTo>
                    <a:pt x="462" y="692"/>
                    <a:pt x="437" y="664"/>
                    <a:pt x="412" y="635"/>
                  </a:cubicBezTo>
                  <a:cubicBezTo>
                    <a:pt x="396" y="617"/>
                    <a:pt x="378" y="601"/>
                    <a:pt x="370" y="575"/>
                  </a:cubicBezTo>
                  <a:cubicBezTo>
                    <a:pt x="363" y="580"/>
                    <a:pt x="358" y="585"/>
                    <a:pt x="353" y="589"/>
                  </a:cubicBezTo>
                  <a:cubicBezTo>
                    <a:pt x="338" y="602"/>
                    <a:pt x="324" y="615"/>
                    <a:pt x="308" y="628"/>
                  </a:cubicBezTo>
                  <a:cubicBezTo>
                    <a:pt x="301" y="634"/>
                    <a:pt x="293" y="635"/>
                    <a:pt x="287" y="628"/>
                  </a:cubicBezTo>
                  <a:cubicBezTo>
                    <a:pt x="280" y="621"/>
                    <a:pt x="282" y="613"/>
                    <a:pt x="288" y="607"/>
                  </a:cubicBezTo>
                  <a:cubicBezTo>
                    <a:pt x="292" y="603"/>
                    <a:pt x="295" y="600"/>
                    <a:pt x="299" y="597"/>
                  </a:cubicBezTo>
                  <a:cubicBezTo>
                    <a:pt x="324" y="575"/>
                    <a:pt x="350" y="552"/>
                    <a:pt x="375" y="530"/>
                  </a:cubicBezTo>
                  <a:cubicBezTo>
                    <a:pt x="391" y="516"/>
                    <a:pt x="393" y="496"/>
                    <a:pt x="381" y="482"/>
                  </a:cubicBezTo>
                  <a:cubicBezTo>
                    <a:pt x="368" y="467"/>
                    <a:pt x="349" y="466"/>
                    <a:pt x="333" y="480"/>
                  </a:cubicBezTo>
                  <a:cubicBezTo>
                    <a:pt x="291" y="517"/>
                    <a:pt x="248" y="553"/>
                    <a:pt x="208" y="592"/>
                  </a:cubicBezTo>
                  <a:cubicBezTo>
                    <a:pt x="161" y="637"/>
                    <a:pt x="156" y="712"/>
                    <a:pt x="194" y="766"/>
                  </a:cubicBezTo>
                  <a:cubicBezTo>
                    <a:pt x="211" y="791"/>
                    <a:pt x="211" y="791"/>
                    <a:pt x="189" y="812"/>
                  </a:cubicBezTo>
                  <a:cubicBezTo>
                    <a:pt x="189" y="813"/>
                    <a:pt x="188" y="814"/>
                    <a:pt x="187" y="817"/>
                  </a:cubicBezTo>
                  <a:cubicBezTo>
                    <a:pt x="237" y="873"/>
                    <a:pt x="286" y="929"/>
                    <a:pt x="337" y="985"/>
                  </a:cubicBezTo>
                  <a:cubicBezTo>
                    <a:pt x="351" y="969"/>
                    <a:pt x="366" y="963"/>
                    <a:pt x="385" y="962"/>
                  </a:cubicBezTo>
                  <a:cubicBezTo>
                    <a:pt x="401" y="961"/>
                    <a:pt x="416" y="955"/>
                    <a:pt x="431" y="948"/>
                  </a:cubicBezTo>
                  <a:cubicBezTo>
                    <a:pt x="461" y="935"/>
                    <a:pt x="489" y="917"/>
                    <a:pt x="513" y="892"/>
                  </a:cubicBezTo>
                  <a:cubicBezTo>
                    <a:pt x="494" y="871"/>
                    <a:pt x="476" y="852"/>
                    <a:pt x="459" y="831"/>
                  </a:cubicBezTo>
                  <a:cubicBezTo>
                    <a:pt x="451" y="820"/>
                    <a:pt x="443" y="808"/>
                    <a:pt x="440" y="795"/>
                  </a:cubicBezTo>
                  <a:cubicBezTo>
                    <a:pt x="433" y="763"/>
                    <a:pt x="450" y="738"/>
                    <a:pt x="489" y="721"/>
                  </a:cubicBezTo>
                  <a:close/>
                  <a:moveTo>
                    <a:pt x="156" y="338"/>
                  </a:moveTo>
                  <a:cubicBezTo>
                    <a:pt x="161" y="344"/>
                    <a:pt x="165" y="349"/>
                    <a:pt x="169" y="354"/>
                  </a:cubicBezTo>
                  <a:cubicBezTo>
                    <a:pt x="172" y="359"/>
                    <a:pt x="176" y="365"/>
                    <a:pt x="176" y="370"/>
                  </a:cubicBezTo>
                  <a:cubicBezTo>
                    <a:pt x="179" y="428"/>
                    <a:pt x="210" y="472"/>
                    <a:pt x="246" y="514"/>
                  </a:cubicBezTo>
                  <a:cubicBezTo>
                    <a:pt x="248" y="513"/>
                    <a:pt x="250" y="513"/>
                    <a:pt x="251" y="512"/>
                  </a:cubicBezTo>
                  <a:cubicBezTo>
                    <a:pt x="269" y="496"/>
                    <a:pt x="288" y="480"/>
                    <a:pt x="306" y="463"/>
                  </a:cubicBezTo>
                  <a:cubicBezTo>
                    <a:pt x="340" y="433"/>
                    <a:pt x="364" y="432"/>
                    <a:pt x="401" y="458"/>
                  </a:cubicBezTo>
                  <a:cubicBezTo>
                    <a:pt x="402" y="459"/>
                    <a:pt x="403" y="458"/>
                    <a:pt x="405" y="458"/>
                  </a:cubicBezTo>
                  <a:cubicBezTo>
                    <a:pt x="409" y="433"/>
                    <a:pt x="421" y="413"/>
                    <a:pt x="445" y="403"/>
                  </a:cubicBezTo>
                  <a:cubicBezTo>
                    <a:pt x="471" y="393"/>
                    <a:pt x="493" y="401"/>
                    <a:pt x="515" y="417"/>
                  </a:cubicBezTo>
                  <a:cubicBezTo>
                    <a:pt x="525" y="393"/>
                    <a:pt x="543" y="381"/>
                    <a:pt x="568" y="374"/>
                  </a:cubicBezTo>
                  <a:cubicBezTo>
                    <a:pt x="551" y="355"/>
                    <a:pt x="534" y="336"/>
                    <a:pt x="518" y="318"/>
                  </a:cubicBezTo>
                  <a:cubicBezTo>
                    <a:pt x="506" y="305"/>
                    <a:pt x="504" y="296"/>
                    <a:pt x="512" y="289"/>
                  </a:cubicBezTo>
                  <a:cubicBezTo>
                    <a:pt x="520" y="281"/>
                    <a:pt x="528" y="284"/>
                    <a:pt x="540" y="297"/>
                  </a:cubicBezTo>
                  <a:cubicBezTo>
                    <a:pt x="564" y="324"/>
                    <a:pt x="588" y="352"/>
                    <a:pt x="612" y="378"/>
                  </a:cubicBezTo>
                  <a:cubicBezTo>
                    <a:pt x="627" y="394"/>
                    <a:pt x="646" y="394"/>
                    <a:pt x="660" y="381"/>
                  </a:cubicBezTo>
                  <a:cubicBezTo>
                    <a:pt x="672" y="369"/>
                    <a:pt x="673" y="349"/>
                    <a:pt x="660" y="335"/>
                  </a:cubicBezTo>
                  <a:cubicBezTo>
                    <a:pt x="624" y="294"/>
                    <a:pt x="588" y="253"/>
                    <a:pt x="551" y="212"/>
                  </a:cubicBezTo>
                  <a:cubicBezTo>
                    <a:pt x="534" y="194"/>
                    <a:pt x="513" y="182"/>
                    <a:pt x="490" y="176"/>
                  </a:cubicBezTo>
                  <a:cubicBezTo>
                    <a:pt x="446" y="165"/>
                    <a:pt x="405" y="173"/>
                    <a:pt x="369" y="200"/>
                  </a:cubicBezTo>
                  <a:cubicBezTo>
                    <a:pt x="351" y="213"/>
                    <a:pt x="349" y="212"/>
                    <a:pt x="334" y="197"/>
                  </a:cubicBezTo>
                  <a:cubicBezTo>
                    <a:pt x="330" y="194"/>
                    <a:pt x="327" y="192"/>
                    <a:pt x="323" y="189"/>
                  </a:cubicBezTo>
                  <a:cubicBezTo>
                    <a:pt x="267" y="239"/>
                    <a:pt x="212" y="288"/>
                    <a:pt x="156" y="338"/>
                  </a:cubicBezTo>
                  <a:close/>
                  <a:moveTo>
                    <a:pt x="894" y="584"/>
                  </a:moveTo>
                  <a:cubicBezTo>
                    <a:pt x="907" y="572"/>
                    <a:pt x="921" y="561"/>
                    <a:pt x="932" y="548"/>
                  </a:cubicBezTo>
                  <a:cubicBezTo>
                    <a:pt x="976" y="502"/>
                    <a:pt x="981" y="429"/>
                    <a:pt x="945" y="377"/>
                  </a:cubicBezTo>
                  <a:cubicBezTo>
                    <a:pt x="927" y="351"/>
                    <a:pt x="927" y="351"/>
                    <a:pt x="949" y="330"/>
                  </a:cubicBezTo>
                  <a:cubicBezTo>
                    <a:pt x="950" y="329"/>
                    <a:pt x="950" y="327"/>
                    <a:pt x="951" y="325"/>
                  </a:cubicBezTo>
                  <a:cubicBezTo>
                    <a:pt x="902" y="270"/>
                    <a:pt x="852" y="214"/>
                    <a:pt x="801" y="157"/>
                  </a:cubicBezTo>
                  <a:cubicBezTo>
                    <a:pt x="787" y="176"/>
                    <a:pt x="768" y="177"/>
                    <a:pt x="748" y="181"/>
                  </a:cubicBezTo>
                  <a:cubicBezTo>
                    <a:pt x="700" y="190"/>
                    <a:pt x="661" y="216"/>
                    <a:pt x="625" y="249"/>
                  </a:cubicBezTo>
                  <a:cubicBezTo>
                    <a:pt x="631" y="256"/>
                    <a:pt x="635" y="261"/>
                    <a:pt x="639" y="266"/>
                  </a:cubicBezTo>
                  <a:cubicBezTo>
                    <a:pt x="654" y="283"/>
                    <a:pt x="670" y="299"/>
                    <a:pt x="684" y="317"/>
                  </a:cubicBezTo>
                  <a:cubicBezTo>
                    <a:pt x="714" y="353"/>
                    <a:pt x="700" y="401"/>
                    <a:pt x="656" y="417"/>
                  </a:cubicBezTo>
                  <a:cubicBezTo>
                    <a:pt x="653" y="418"/>
                    <a:pt x="649" y="420"/>
                    <a:pt x="645" y="422"/>
                  </a:cubicBezTo>
                  <a:cubicBezTo>
                    <a:pt x="648" y="426"/>
                    <a:pt x="650" y="429"/>
                    <a:pt x="653" y="432"/>
                  </a:cubicBezTo>
                  <a:cubicBezTo>
                    <a:pt x="655" y="434"/>
                    <a:pt x="657" y="435"/>
                    <a:pt x="658" y="436"/>
                  </a:cubicBezTo>
                  <a:cubicBezTo>
                    <a:pt x="660" y="435"/>
                    <a:pt x="662" y="435"/>
                    <a:pt x="663" y="434"/>
                  </a:cubicBezTo>
                  <a:cubicBezTo>
                    <a:pt x="692" y="397"/>
                    <a:pt x="726" y="396"/>
                    <a:pt x="758" y="431"/>
                  </a:cubicBezTo>
                  <a:cubicBezTo>
                    <a:pt x="775" y="450"/>
                    <a:pt x="792" y="470"/>
                    <a:pt x="809" y="489"/>
                  </a:cubicBezTo>
                  <a:cubicBezTo>
                    <a:pt x="837" y="521"/>
                    <a:pt x="865" y="552"/>
                    <a:pt x="894" y="584"/>
                  </a:cubicBezTo>
                  <a:close/>
                  <a:moveTo>
                    <a:pt x="256" y="69"/>
                  </a:moveTo>
                  <a:cubicBezTo>
                    <a:pt x="183" y="134"/>
                    <a:pt x="112" y="198"/>
                    <a:pt x="39" y="262"/>
                  </a:cubicBezTo>
                  <a:cubicBezTo>
                    <a:pt x="45" y="268"/>
                    <a:pt x="48" y="272"/>
                    <a:pt x="53" y="277"/>
                  </a:cubicBezTo>
                  <a:cubicBezTo>
                    <a:pt x="66" y="250"/>
                    <a:pt x="85" y="247"/>
                    <a:pt x="108" y="256"/>
                  </a:cubicBezTo>
                  <a:cubicBezTo>
                    <a:pt x="114" y="251"/>
                    <a:pt x="119" y="247"/>
                    <a:pt x="123" y="242"/>
                  </a:cubicBezTo>
                  <a:cubicBezTo>
                    <a:pt x="128" y="238"/>
                    <a:pt x="133" y="233"/>
                    <a:pt x="138" y="239"/>
                  </a:cubicBezTo>
                  <a:cubicBezTo>
                    <a:pt x="140" y="241"/>
                    <a:pt x="137" y="248"/>
                    <a:pt x="134" y="252"/>
                  </a:cubicBezTo>
                  <a:cubicBezTo>
                    <a:pt x="132" y="256"/>
                    <a:pt x="127" y="259"/>
                    <a:pt x="123" y="264"/>
                  </a:cubicBezTo>
                  <a:cubicBezTo>
                    <a:pt x="121" y="267"/>
                    <a:pt x="119" y="271"/>
                    <a:pt x="119" y="274"/>
                  </a:cubicBezTo>
                  <a:cubicBezTo>
                    <a:pt x="124" y="297"/>
                    <a:pt x="113" y="310"/>
                    <a:pt x="92" y="319"/>
                  </a:cubicBezTo>
                  <a:cubicBezTo>
                    <a:pt x="98" y="326"/>
                    <a:pt x="103" y="332"/>
                    <a:pt x="109" y="339"/>
                  </a:cubicBezTo>
                  <a:cubicBezTo>
                    <a:pt x="182" y="274"/>
                    <a:pt x="253" y="211"/>
                    <a:pt x="325" y="147"/>
                  </a:cubicBezTo>
                  <a:cubicBezTo>
                    <a:pt x="302" y="121"/>
                    <a:pt x="280" y="96"/>
                    <a:pt x="256" y="69"/>
                  </a:cubicBezTo>
                  <a:close/>
                  <a:moveTo>
                    <a:pt x="1070" y="258"/>
                  </a:moveTo>
                  <a:cubicBezTo>
                    <a:pt x="1005" y="185"/>
                    <a:pt x="941" y="113"/>
                    <a:pt x="877" y="40"/>
                  </a:cubicBezTo>
                  <a:cubicBezTo>
                    <a:pt x="871" y="46"/>
                    <a:pt x="867" y="49"/>
                    <a:pt x="862" y="54"/>
                  </a:cubicBezTo>
                  <a:cubicBezTo>
                    <a:pt x="888" y="66"/>
                    <a:pt x="891" y="86"/>
                    <a:pt x="881" y="109"/>
                  </a:cubicBezTo>
                  <a:cubicBezTo>
                    <a:pt x="887" y="115"/>
                    <a:pt x="893" y="120"/>
                    <a:pt x="897" y="126"/>
                  </a:cubicBezTo>
                  <a:cubicBezTo>
                    <a:pt x="899" y="129"/>
                    <a:pt x="898" y="135"/>
                    <a:pt x="899" y="139"/>
                  </a:cubicBezTo>
                  <a:cubicBezTo>
                    <a:pt x="895" y="138"/>
                    <a:pt x="890" y="138"/>
                    <a:pt x="887" y="136"/>
                  </a:cubicBezTo>
                  <a:cubicBezTo>
                    <a:pt x="882" y="133"/>
                    <a:pt x="880" y="128"/>
                    <a:pt x="875" y="125"/>
                  </a:cubicBezTo>
                  <a:cubicBezTo>
                    <a:pt x="872" y="122"/>
                    <a:pt x="867" y="119"/>
                    <a:pt x="864" y="120"/>
                  </a:cubicBezTo>
                  <a:cubicBezTo>
                    <a:pt x="840" y="125"/>
                    <a:pt x="827" y="113"/>
                    <a:pt x="818" y="92"/>
                  </a:cubicBezTo>
                  <a:cubicBezTo>
                    <a:pt x="812" y="98"/>
                    <a:pt x="806" y="104"/>
                    <a:pt x="800" y="109"/>
                  </a:cubicBezTo>
                  <a:cubicBezTo>
                    <a:pt x="865" y="183"/>
                    <a:pt x="929" y="255"/>
                    <a:pt x="993" y="327"/>
                  </a:cubicBezTo>
                  <a:cubicBezTo>
                    <a:pt x="1020" y="303"/>
                    <a:pt x="1044" y="282"/>
                    <a:pt x="1070" y="258"/>
                  </a:cubicBezTo>
                  <a:close/>
                  <a:moveTo>
                    <a:pt x="275" y="1088"/>
                  </a:moveTo>
                  <a:cubicBezTo>
                    <a:pt x="249" y="1067"/>
                    <a:pt x="246" y="1058"/>
                    <a:pt x="256" y="1031"/>
                  </a:cubicBezTo>
                  <a:cubicBezTo>
                    <a:pt x="251" y="1026"/>
                    <a:pt x="245" y="1022"/>
                    <a:pt x="241" y="1016"/>
                  </a:cubicBezTo>
                  <a:cubicBezTo>
                    <a:pt x="239" y="1012"/>
                    <a:pt x="236" y="1005"/>
                    <a:pt x="238" y="1002"/>
                  </a:cubicBezTo>
                  <a:cubicBezTo>
                    <a:pt x="243" y="995"/>
                    <a:pt x="248" y="1002"/>
                    <a:pt x="252" y="1006"/>
                  </a:cubicBezTo>
                  <a:cubicBezTo>
                    <a:pt x="255" y="1009"/>
                    <a:pt x="258" y="1013"/>
                    <a:pt x="262" y="1016"/>
                  </a:cubicBezTo>
                  <a:cubicBezTo>
                    <a:pt x="265" y="1018"/>
                    <a:pt x="270" y="1021"/>
                    <a:pt x="274" y="1020"/>
                  </a:cubicBezTo>
                  <a:cubicBezTo>
                    <a:pt x="296" y="1016"/>
                    <a:pt x="310" y="1027"/>
                    <a:pt x="318" y="1048"/>
                  </a:cubicBezTo>
                  <a:cubicBezTo>
                    <a:pt x="325" y="1042"/>
                    <a:pt x="331" y="1037"/>
                    <a:pt x="337" y="1031"/>
                  </a:cubicBezTo>
                  <a:cubicBezTo>
                    <a:pt x="273" y="958"/>
                    <a:pt x="209" y="887"/>
                    <a:pt x="145" y="815"/>
                  </a:cubicBezTo>
                  <a:cubicBezTo>
                    <a:pt x="119" y="838"/>
                    <a:pt x="94" y="860"/>
                    <a:pt x="68" y="883"/>
                  </a:cubicBezTo>
                  <a:cubicBezTo>
                    <a:pt x="133" y="956"/>
                    <a:pt x="196" y="1028"/>
                    <a:pt x="260" y="1100"/>
                  </a:cubicBezTo>
                  <a:cubicBezTo>
                    <a:pt x="267" y="1095"/>
                    <a:pt x="271" y="1092"/>
                    <a:pt x="275" y="1088"/>
                  </a:cubicBezTo>
                  <a:close/>
                  <a:moveTo>
                    <a:pt x="1031" y="801"/>
                  </a:moveTo>
                  <a:cubicBezTo>
                    <a:pt x="956" y="868"/>
                    <a:pt x="885" y="931"/>
                    <a:pt x="813" y="995"/>
                  </a:cubicBezTo>
                  <a:cubicBezTo>
                    <a:pt x="837" y="1022"/>
                    <a:pt x="858" y="1046"/>
                    <a:pt x="881" y="1071"/>
                  </a:cubicBezTo>
                  <a:cubicBezTo>
                    <a:pt x="953" y="1006"/>
                    <a:pt x="1025" y="943"/>
                    <a:pt x="1096" y="879"/>
                  </a:cubicBezTo>
                  <a:cubicBezTo>
                    <a:pt x="1092" y="873"/>
                    <a:pt x="1089" y="869"/>
                    <a:pt x="1085" y="864"/>
                  </a:cubicBezTo>
                  <a:cubicBezTo>
                    <a:pt x="1069" y="886"/>
                    <a:pt x="1058" y="893"/>
                    <a:pt x="1042" y="887"/>
                  </a:cubicBezTo>
                  <a:cubicBezTo>
                    <a:pt x="1030" y="883"/>
                    <a:pt x="1023" y="887"/>
                    <a:pt x="1017" y="895"/>
                  </a:cubicBezTo>
                  <a:cubicBezTo>
                    <a:pt x="1014" y="897"/>
                    <a:pt x="1012" y="900"/>
                    <a:pt x="1009" y="901"/>
                  </a:cubicBezTo>
                  <a:cubicBezTo>
                    <a:pt x="1006" y="902"/>
                    <a:pt x="1002" y="902"/>
                    <a:pt x="998" y="902"/>
                  </a:cubicBezTo>
                  <a:cubicBezTo>
                    <a:pt x="999" y="898"/>
                    <a:pt x="997" y="893"/>
                    <a:pt x="999" y="891"/>
                  </a:cubicBezTo>
                  <a:cubicBezTo>
                    <a:pt x="1005" y="884"/>
                    <a:pt x="1013" y="878"/>
                    <a:pt x="1020" y="872"/>
                  </a:cubicBezTo>
                  <a:cubicBezTo>
                    <a:pt x="1010" y="846"/>
                    <a:pt x="1022" y="830"/>
                    <a:pt x="1045" y="820"/>
                  </a:cubicBezTo>
                  <a:cubicBezTo>
                    <a:pt x="1042" y="817"/>
                    <a:pt x="1040" y="815"/>
                    <a:pt x="1039" y="813"/>
                  </a:cubicBezTo>
                  <a:cubicBezTo>
                    <a:pt x="1037" y="810"/>
                    <a:pt x="1034" y="806"/>
                    <a:pt x="1031" y="801"/>
                  </a:cubicBezTo>
                  <a:close/>
                  <a:moveTo>
                    <a:pt x="854" y="69"/>
                  </a:moveTo>
                  <a:cubicBezTo>
                    <a:pt x="844" y="69"/>
                    <a:pt x="835" y="77"/>
                    <a:pt x="835" y="88"/>
                  </a:cubicBezTo>
                  <a:cubicBezTo>
                    <a:pt x="836" y="98"/>
                    <a:pt x="843" y="105"/>
                    <a:pt x="853" y="106"/>
                  </a:cubicBezTo>
                  <a:cubicBezTo>
                    <a:pt x="863" y="106"/>
                    <a:pt x="872" y="97"/>
                    <a:pt x="872" y="87"/>
                  </a:cubicBezTo>
                  <a:cubicBezTo>
                    <a:pt x="871" y="78"/>
                    <a:pt x="863" y="70"/>
                    <a:pt x="854" y="69"/>
                  </a:cubicBezTo>
                  <a:close/>
                  <a:moveTo>
                    <a:pt x="87" y="266"/>
                  </a:moveTo>
                  <a:cubicBezTo>
                    <a:pt x="78" y="266"/>
                    <a:pt x="69" y="275"/>
                    <a:pt x="69" y="285"/>
                  </a:cubicBezTo>
                  <a:cubicBezTo>
                    <a:pt x="68" y="293"/>
                    <a:pt x="78" y="303"/>
                    <a:pt x="86" y="303"/>
                  </a:cubicBezTo>
                  <a:cubicBezTo>
                    <a:pt x="96" y="304"/>
                    <a:pt x="105" y="294"/>
                    <a:pt x="105" y="284"/>
                  </a:cubicBezTo>
                  <a:cubicBezTo>
                    <a:pt x="105" y="275"/>
                    <a:pt x="97" y="266"/>
                    <a:pt x="87" y="266"/>
                  </a:cubicBezTo>
                  <a:close/>
                  <a:moveTo>
                    <a:pt x="283" y="1071"/>
                  </a:moveTo>
                  <a:cubicBezTo>
                    <a:pt x="293" y="1071"/>
                    <a:pt x="302" y="1062"/>
                    <a:pt x="301" y="1051"/>
                  </a:cubicBezTo>
                  <a:cubicBezTo>
                    <a:pt x="300" y="1041"/>
                    <a:pt x="293" y="1034"/>
                    <a:pt x="283" y="1034"/>
                  </a:cubicBezTo>
                  <a:cubicBezTo>
                    <a:pt x="274" y="1034"/>
                    <a:pt x="264" y="1044"/>
                    <a:pt x="265" y="1053"/>
                  </a:cubicBezTo>
                  <a:cubicBezTo>
                    <a:pt x="266" y="1062"/>
                    <a:pt x="275" y="1071"/>
                    <a:pt x="283" y="1071"/>
                  </a:cubicBezTo>
                  <a:close/>
                  <a:moveTo>
                    <a:pt x="1050" y="874"/>
                  </a:moveTo>
                  <a:cubicBezTo>
                    <a:pt x="1060" y="873"/>
                    <a:pt x="1068" y="865"/>
                    <a:pt x="1068" y="855"/>
                  </a:cubicBezTo>
                  <a:cubicBezTo>
                    <a:pt x="1068" y="846"/>
                    <a:pt x="1059" y="837"/>
                    <a:pt x="1050" y="837"/>
                  </a:cubicBezTo>
                  <a:cubicBezTo>
                    <a:pt x="1040" y="837"/>
                    <a:pt x="1031" y="846"/>
                    <a:pt x="1032" y="857"/>
                  </a:cubicBezTo>
                  <a:cubicBezTo>
                    <a:pt x="1032" y="866"/>
                    <a:pt x="1041" y="874"/>
                    <a:pt x="1050" y="874"/>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en-US" sz="2400"/>
            </a:p>
          </p:txBody>
        </p:sp>
        <p:sp>
          <p:nvSpPr>
            <p:cNvPr id="88" name="Elipse 8">
              <a:extLst>
                <a:ext uri="{FF2B5EF4-FFF2-40B4-BE49-F238E27FC236}">
                  <a16:creationId xmlns:a16="http://schemas.microsoft.com/office/drawing/2014/main" id="{E49E4747-E56E-47A7-92D7-38627A55DB73}"/>
                </a:ext>
              </a:extLst>
            </p:cNvPr>
            <p:cNvSpPr/>
            <p:nvPr/>
          </p:nvSpPr>
          <p:spPr>
            <a:xfrm>
              <a:off x="2302463" y="2047215"/>
              <a:ext cx="631372" cy="63137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prstClr val="white"/>
                </a:solidFill>
              </a:endParaRPr>
            </a:p>
          </p:txBody>
        </p:sp>
        <p:pic>
          <p:nvPicPr>
            <p:cNvPr id="89" name="Picture 88" descr="continent-icon-americas.png"/>
            <p:cNvPicPr>
              <a:picLocks noChangeAspect="1"/>
            </p:cNvPicPr>
            <p:nvPr/>
          </p:nvPicPr>
          <p:blipFill>
            <a:blip r:embed="rId7" cstate="print">
              <a:lum bright="70000" contrast="-70000"/>
              <a:extLst>
                <a:ext uri="{28A0092B-C50C-407E-A947-70E740481C1C}">
                  <a14:useLocalDpi xmlns:a14="http://schemas.microsoft.com/office/drawing/2010/main" val="0"/>
                </a:ext>
              </a:extLst>
            </a:blip>
            <a:stretch>
              <a:fillRect/>
            </a:stretch>
          </p:blipFill>
          <p:spPr>
            <a:xfrm>
              <a:off x="2365993" y="2159595"/>
              <a:ext cx="478395" cy="478395"/>
            </a:xfrm>
            <a:prstGeom prst="rect">
              <a:avLst/>
            </a:prstGeom>
          </p:spPr>
        </p:pic>
        <p:sp>
          <p:nvSpPr>
            <p:cNvPr id="98" name="TextBox 97"/>
            <p:cNvSpPr txBox="1"/>
            <p:nvPr/>
          </p:nvSpPr>
          <p:spPr>
            <a:xfrm>
              <a:off x="2343632" y="1425080"/>
              <a:ext cx="1634794" cy="531203"/>
            </a:xfrm>
            <a:prstGeom prst="rect">
              <a:avLst/>
            </a:prstGeom>
            <a:noFill/>
          </p:spPr>
          <p:txBody>
            <a:bodyPr wrap="square" rtlCol="0">
              <a:spAutoFit/>
            </a:bodyPr>
            <a:lstStyle/>
            <a:p>
              <a:r>
                <a:rPr lang="es-ES_tradnl" sz="667" dirty="0"/>
                <a:t>Limitaciones </a:t>
              </a:r>
              <a:endParaRPr lang="en-US" sz="667" dirty="0"/>
            </a:p>
            <a:p>
              <a:endParaRPr lang="en-US" sz="667" dirty="0"/>
            </a:p>
            <a:p>
              <a:r>
                <a:rPr lang="es-ES_tradnl" sz="667" dirty="0"/>
                <a:t>Educación en salud </a:t>
              </a:r>
              <a:endParaRPr lang="en-US" sz="667" dirty="0"/>
            </a:p>
            <a:p>
              <a:endParaRPr lang="es-ES_tradnl" sz="667" dirty="0"/>
            </a:p>
            <a:p>
              <a:pPr algn="r"/>
              <a:r>
                <a:rPr lang="es-ES_tradnl" sz="667" dirty="0"/>
                <a:t>Expectativas </a:t>
              </a:r>
              <a:endParaRPr lang="en-US" sz="667" dirty="0"/>
            </a:p>
            <a:p>
              <a:pPr algn="ctr"/>
              <a:r>
                <a:rPr lang="es-ES_tradnl" sz="667" dirty="0"/>
                <a:t>Uso de servicios </a:t>
              </a:r>
              <a:endParaRPr lang="en-US" sz="667" dirty="0"/>
            </a:p>
          </p:txBody>
        </p:sp>
        <p:sp>
          <p:nvSpPr>
            <p:cNvPr id="100" name="Elipse 16">
              <a:extLst>
                <a:ext uri="{FF2B5EF4-FFF2-40B4-BE49-F238E27FC236}">
                  <a16:creationId xmlns:a16="http://schemas.microsoft.com/office/drawing/2014/main" id="{D20ED195-329A-4CA8-9A54-E5EFAFEC6BA6}"/>
                </a:ext>
              </a:extLst>
            </p:cNvPr>
            <p:cNvSpPr/>
            <p:nvPr/>
          </p:nvSpPr>
          <p:spPr>
            <a:xfrm>
              <a:off x="5828260" y="698178"/>
              <a:ext cx="648740" cy="625873"/>
            </a:xfrm>
            <a:prstGeom prst="ellipse">
              <a:avLst/>
            </a:prstGeom>
            <a:solidFill>
              <a:schemeClr val="accent1">
                <a:lumMod val="50000"/>
              </a:schemeClr>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933" dirty="0">
                <a:solidFill>
                  <a:prstClr val="white"/>
                </a:solidFill>
              </a:endParaRPr>
            </a:p>
          </p:txBody>
        </p:sp>
        <p:sp>
          <p:nvSpPr>
            <p:cNvPr id="102" name="Cloud 101"/>
            <p:cNvSpPr/>
            <p:nvPr/>
          </p:nvSpPr>
          <p:spPr>
            <a:xfrm>
              <a:off x="5882048" y="802966"/>
              <a:ext cx="543028" cy="430639"/>
            </a:xfrm>
            <a:prstGeom prst="cloud">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p>
          </p:txBody>
        </p:sp>
        <p:sp>
          <p:nvSpPr>
            <p:cNvPr id="101" name="TextBox 100"/>
            <p:cNvSpPr txBox="1"/>
            <p:nvPr/>
          </p:nvSpPr>
          <p:spPr>
            <a:xfrm>
              <a:off x="5835032" y="839861"/>
              <a:ext cx="642171" cy="315567"/>
            </a:xfrm>
            <a:prstGeom prst="rect">
              <a:avLst/>
            </a:prstGeom>
            <a:noFill/>
          </p:spPr>
          <p:txBody>
            <a:bodyPr wrap="square" rtlCol="0">
              <a:spAutoFit/>
            </a:bodyPr>
            <a:lstStyle/>
            <a:p>
              <a:pPr algn="ctr"/>
              <a:r>
                <a:rPr lang="en-US" sz="1067" b="1" dirty="0">
                  <a:solidFill>
                    <a:schemeClr val="tx2">
                      <a:lumMod val="75000"/>
                    </a:schemeClr>
                  </a:solidFill>
                </a:rPr>
                <a:t>Sistema de </a:t>
              </a:r>
              <a:r>
                <a:rPr lang="en-US" sz="1067" b="1" dirty="0" err="1">
                  <a:solidFill>
                    <a:schemeClr val="tx2">
                      <a:lumMod val="75000"/>
                    </a:schemeClr>
                  </a:solidFill>
                </a:rPr>
                <a:t>Salud</a:t>
              </a:r>
              <a:endParaRPr lang="en-US" sz="1067" b="1" dirty="0">
                <a:solidFill>
                  <a:schemeClr val="tx2">
                    <a:lumMod val="75000"/>
                  </a:schemeClr>
                </a:solidFill>
              </a:endParaRPr>
            </a:p>
          </p:txBody>
        </p:sp>
        <p:sp>
          <p:nvSpPr>
            <p:cNvPr id="107" name="Rectangle 106"/>
            <p:cNvSpPr/>
            <p:nvPr/>
          </p:nvSpPr>
          <p:spPr>
            <a:xfrm rot="19009920">
              <a:off x="6109662" y="1615893"/>
              <a:ext cx="222382" cy="51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 name="Rectangle 107"/>
            <p:cNvSpPr/>
            <p:nvPr/>
          </p:nvSpPr>
          <p:spPr>
            <a:xfrm rot="19009920">
              <a:off x="6329108" y="1865451"/>
              <a:ext cx="222382" cy="51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11" name="Straight Connector 110"/>
            <p:cNvCxnSpPr/>
            <p:nvPr/>
          </p:nvCxnSpPr>
          <p:spPr>
            <a:xfrm>
              <a:off x="6019800" y="2964939"/>
              <a:ext cx="964767" cy="459825"/>
            </a:xfrm>
            <a:prstGeom prst="line">
              <a:avLst/>
            </a:prstGeom>
            <a:ln w="9525">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2" name="Rectangle 111"/>
            <p:cNvSpPr/>
            <p:nvPr/>
          </p:nvSpPr>
          <p:spPr>
            <a:xfrm rot="1471349">
              <a:off x="6471341" y="2672784"/>
              <a:ext cx="222382" cy="51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14" name="Straight Connector 113"/>
            <p:cNvCxnSpPr/>
            <p:nvPr/>
          </p:nvCxnSpPr>
          <p:spPr>
            <a:xfrm flipV="1">
              <a:off x="4926239" y="490948"/>
              <a:ext cx="115163" cy="611774"/>
            </a:xfrm>
            <a:prstGeom prst="line">
              <a:avLst/>
            </a:prstGeom>
            <a:ln>
              <a:solidFill>
                <a:schemeClr val="bg1">
                  <a:lumMod val="65000"/>
                </a:schemeClr>
              </a:solidFill>
              <a:tailEnd type="oval"/>
            </a:ln>
          </p:spPr>
          <p:style>
            <a:lnRef idx="1">
              <a:schemeClr val="accent1"/>
            </a:lnRef>
            <a:fillRef idx="0">
              <a:schemeClr val="accent1"/>
            </a:fillRef>
            <a:effectRef idx="0">
              <a:schemeClr val="accent1"/>
            </a:effectRef>
            <a:fontRef idx="minor">
              <a:schemeClr val="tx1"/>
            </a:fontRef>
          </p:style>
        </p:cxnSp>
        <p:sp>
          <p:nvSpPr>
            <p:cNvPr id="115" name="Rectangle 114"/>
            <p:cNvSpPr/>
            <p:nvPr/>
          </p:nvSpPr>
          <p:spPr>
            <a:xfrm rot="19009920">
              <a:off x="5347967" y="1022923"/>
              <a:ext cx="222382" cy="51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6" name="Rectangle 115"/>
            <p:cNvSpPr/>
            <p:nvPr/>
          </p:nvSpPr>
          <p:spPr>
            <a:xfrm rot="19009920">
              <a:off x="5064041" y="983305"/>
              <a:ext cx="222382" cy="51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18" name="Straight Connector 117"/>
            <p:cNvCxnSpPr/>
            <p:nvPr/>
          </p:nvCxnSpPr>
          <p:spPr>
            <a:xfrm flipV="1">
              <a:off x="5873535" y="1891265"/>
              <a:ext cx="1160209" cy="218079"/>
            </a:xfrm>
            <a:prstGeom prst="line">
              <a:avLst/>
            </a:prstGeom>
            <a:ln>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4" name="Elipse 16">
              <a:extLst>
                <a:ext uri="{FF2B5EF4-FFF2-40B4-BE49-F238E27FC236}">
                  <a16:creationId xmlns:a16="http://schemas.microsoft.com/office/drawing/2014/main" id="{D20ED195-329A-4CA8-9A54-E5EFAFEC6BA6}"/>
                </a:ext>
              </a:extLst>
            </p:cNvPr>
            <p:cNvSpPr/>
            <p:nvPr/>
          </p:nvSpPr>
          <p:spPr>
            <a:xfrm>
              <a:off x="6220853" y="1891265"/>
              <a:ext cx="368087" cy="36842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sp>
          <p:nvSpPr>
            <p:cNvPr id="48" name="Elipse 16">
              <a:extLst>
                <a:ext uri="{FF2B5EF4-FFF2-40B4-BE49-F238E27FC236}">
                  <a16:creationId xmlns:a16="http://schemas.microsoft.com/office/drawing/2014/main" id="{D20ED195-329A-4CA8-9A54-E5EFAFEC6BA6}"/>
                </a:ext>
              </a:extLst>
            </p:cNvPr>
            <p:cNvSpPr/>
            <p:nvPr/>
          </p:nvSpPr>
          <p:spPr>
            <a:xfrm>
              <a:off x="4791308" y="939182"/>
              <a:ext cx="274320" cy="27432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pic>
          <p:nvPicPr>
            <p:cNvPr id="51" name="Picture 50" descr="aami7-11-128.png"/>
            <p:cNvPicPr>
              <a:picLocks noChangeAspect="1"/>
            </p:cNvPicPr>
            <p:nvPr/>
          </p:nvPicPr>
          <p:blipFill>
            <a:blip r:embed="rId8" cstate="print">
              <a:lum bright="70000" contrast="-70000"/>
              <a:extLst>
                <a:ext uri="{28A0092B-C50C-407E-A947-70E740481C1C}">
                  <a14:useLocalDpi xmlns:a14="http://schemas.microsoft.com/office/drawing/2010/main" val="0"/>
                </a:ext>
              </a:extLst>
            </a:blip>
            <a:stretch>
              <a:fillRect/>
            </a:stretch>
          </p:blipFill>
          <p:spPr>
            <a:xfrm>
              <a:off x="4820564" y="948886"/>
              <a:ext cx="221167" cy="221167"/>
            </a:xfrm>
            <a:prstGeom prst="rect">
              <a:avLst/>
            </a:prstGeom>
          </p:spPr>
        </p:pic>
        <p:sp>
          <p:nvSpPr>
            <p:cNvPr id="119" name="Rectangle 118"/>
            <p:cNvSpPr/>
            <p:nvPr/>
          </p:nvSpPr>
          <p:spPr>
            <a:xfrm>
              <a:off x="5715000" y="1343217"/>
              <a:ext cx="2136871" cy="608196"/>
            </a:xfrm>
            <a:prstGeom prst="rect">
              <a:avLst/>
            </a:prstGeom>
          </p:spPr>
          <p:txBody>
            <a:bodyPr wrap="square">
              <a:spAutoFit/>
            </a:bodyPr>
            <a:lstStyle/>
            <a:p>
              <a:r>
                <a:rPr lang="es-ES_tradnl" sz="667" dirty="0"/>
                <a:t>                   Calidad</a:t>
              </a:r>
            </a:p>
            <a:p>
              <a:r>
                <a:rPr lang="es-ES_tradnl" sz="667" dirty="0"/>
                <a:t> </a:t>
              </a:r>
              <a:endParaRPr lang="en-US" sz="667" dirty="0"/>
            </a:p>
            <a:p>
              <a:r>
                <a:rPr lang="es-ES_tradnl" sz="667" dirty="0"/>
                <a:t>Organización de los servicios </a:t>
              </a:r>
              <a:endParaRPr lang="en-US" sz="667" dirty="0"/>
            </a:p>
            <a:p>
              <a:r>
                <a:rPr lang="es-ES_tradnl" sz="667" dirty="0"/>
                <a:t>             </a:t>
              </a:r>
            </a:p>
            <a:p>
              <a:r>
                <a:rPr lang="es-ES_tradnl" sz="667" dirty="0"/>
                <a:t>                Tiempos de Espera</a:t>
              </a:r>
            </a:p>
            <a:p>
              <a:endParaRPr lang="es-ES_tradnl" sz="667" dirty="0"/>
            </a:p>
            <a:p>
              <a:r>
                <a:rPr lang="es-ES_tradnl" sz="667" dirty="0"/>
                <a:t>    Gasto en salud</a:t>
              </a:r>
              <a:endParaRPr lang="en-US" sz="667" dirty="0"/>
            </a:p>
          </p:txBody>
        </p:sp>
        <p:sp>
          <p:nvSpPr>
            <p:cNvPr id="120" name="Rectangle 119"/>
            <p:cNvSpPr/>
            <p:nvPr/>
          </p:nvSpPr>
          <p:spPr>
            <a:xfrm>
              <a:off x="5199774" y="1364679"/>
              <a:ext cx="693948" cy="223235"/>
            </a:xfrm>
            <a:prstGeom prst="rect">
              <a:avLst/>
            </a:prstGeom>
          </p:spPr>
          <p:txBody>
            <a:bodyPr wrap="square">
              <a:spAutoFit/>
            </a:bodyPr>
            <a:lstStyle/>
            <a:p>
              <a:r>
                <a:rPr lang="es-ES_tradnl" sz="667" dirty="0"/>
                <a:t>Valores profesionales </a:t>
              </a:r>
              <a:endParaRPr lang="en-US" sz="667" dirty="0"/>
            </a:p>
          </p:txBody>
        </p:sp>
        <p:sp>
          <p:nvSpPr>
            <p:cNvPr id="121" name="Rectangle 120"/>
            <p:cNvSpPr/>
            <p:nvPr/>
          </p:nvSpPr>
          <p:spPr>
            <a:xfrm>
              <a:off x="5067418" y="1048867"/>
              <a:ext cx="673904" cy="223235"/>
            </a:xfrm>
            <a:prstGeom prst="rect">
              <a:avLst/>
            </a:prstGeom>
          </p:spPr>
          <p:txBody>
            <a:bodyPr wrap="square">
              <a:spAutoFit/>
            </a:bodyPr>
            <a:lstStyle/>
            <a:p>
              <a:r>
                <a:rPr lang="es-ES_tradnl" sz="667" dirty="0"/>
                <a:t>Coordinación de la atención</a:t>
              </a:r>
              <a:endParaRPr lang="en-US" sz="667" dirty="0"/>
            </a:p>
          </p:txBody>
        </p:sp>
        <p:pic>
          <p:nvPicPr>
            <p:cNvPr id="42" name="Imagen 2"/>
            <p:cNvPicPr>
              <a:picLocks noChangeAspect="1"/>
            </p:cNvPicPr>
            <p:nvPr/>
          </p:nvPicPr>
          <p:blipFill>
            <a:blip r:embed="rId9" cstate="print">
              <a:lum bright="70000" contrast="-70000"/>
            </a:blip>
            <a:stretch>
              <a:fillRect/>
            </a:stretch>
          </p:blipFill>
          <p:spPr>
            <a:xfrm>
              <a:off x="6316792" y="1962793"/>
              <a:ext cx="177036" cy="194633"/>
            </a:xfrm>
            <a:prstGeom prst="rect">
              <a:avLst/>
            </a:prstGeom>
          </p:spPr>
        </p:pic>
        <p:pic>
          <p:nvPicPr>
            <p:cNvPr id="10252" name="Picture 12" descr="bus, public transport, vehicles icon"/>
            <p:cNvPicPr>
              <a:picLocks noChangeAspect="1" noChangeArrowheads="1"/>
            </p:cNvPicPr>
            <p:nvPr/>
          </p:nvPicPr>
          <p:blipFill>
            <a:blip r:embed="rId10" cstate="print">
              <a:lum bright="70000" contrast="-70000"/>
              <a:extLst>
                <a:ext uri="{28A0092B-C50C-407E-A947-70E740481C1C}">
                  <a14:useLocalDpi xmlns:a14="http://schemas.microsoft.com/office/drawing/2010/main" val="0"/>
                </a:ext>
              </a:extLst>
            </a:blip>
            <a:srcRect/>
            <a:stretch>
              <a:fillRect/>
            </a:stretch>
          </p:blipFill>
          <p:spPr bwMode="auto">
            <a:xfrm>
              <a:off x="5939440" y="2413566"/>
              <a:ext cx="338681" cy="338681"/>
            </a:xfrm>
            <a:prstGeom prst="rect">
              <a:avLst/>
            </a:prstGeom>
            <a:noFill/>
            <a:extLst>
              <a:ext uri="{909E8E84-426E-40DD-AFC4-6F175D3DCCD1}">
                <a14:hiddenFill xmlns:a14="http://schemas.microsoft.com/office/drawing/2010/main">
                  <a:solidFill>
                    <a:srgbClr val="FFFFFF"/>
                  </a:solidFill>
                </a14:hiddenFill>
              </a:ext>
            </a:extLst>
          </p:spPr>
        </p:pic>
        <p:sp>
          <p:nvSpPr>
            <p:cNvPr id="132" name="Elipse 16">
              <a:extLst>
                <a:ext uri="{FF2B5EF4-FFF2-40B4-BE49-F238E27FC236}">
                  <a16:creationId xmlns:a16="http://schemas.microsoft.com/office/drawing/2014/main" id="{D20ED195-329A-4CA8-9A54-E5EFAFEC6BA6}"/>
                </a:ext>
              </a:extLst>
            </p:cNvPr>
            <p:cNvSpPr/>
            <p:nvPr/>
          </p:nvSpPr>
          <p:spPr>
            <a:xfrm>
              <a:off x="6812115" y="2285247"/>
              <a:ext cx="466344" cy="462728"/>
            </a:xfrm>
            <a:prstGeom prst="ellipse">
              <a:avLst/>
            </a:prstGeom>
            <a:solidFill>
              <a:schemeClr val="tx2">
                <a:lumMod val="75000"/>
                <a:lumOff val="25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pic>
          <p:nvPicPr>
            <p:cNvPr id="10254" name="Picture 14" descr="location, map, pin icon"/>
            <p:cNvPicPr>
              <a:picLocks noChangeAspect="1" noChangeArrowheads="1"/>
            </p:cNvPicPr>
            <p:nvPr/>
          </p:nvPicPr>
          <p:blipFill>
            <a:blip r:embed="rId11" cstate="print">
              <a:lum bright="70000" contrast="-70000"/>
              <a:extLst>
                <a:ext uri="{28A0092B-C50C-407E-A947-70E740481C1C}">
                  <a14:useLocalDpi xmlns:a14="http://schemas.microsoft.com/office/drawing/2010/main" val="0"/>
                </a:ext>
              </a:extLst>
            </a:blip>
            <a:srcRect/>
            <a:stretch>
              <a:fillRect/>
            </a:stretch>
          </p:blipFill>
          <p:spPr bwMode="auto">
            <a:xfrm>
              <a:off x="6894470" y="2333071"/>
              <a:ext cx="304919" cy="304919"/>
            </a:xfrm>
            <a:prstGeom prst="rect">
              <a:avLst/>
            </a:prstGeom>
            <a:noFill/>
            <a:extLst>
              <a:ext uri="{909E8E84-426E-40DD-AFC4-6F175D3DCCD1}">
                <a14:hiddenFill xmlns:a14="http://schemas.microsoft.com/office/drawing/2010/main">
                  <a:solidFill>
                    <a:srgbClr val="FFFFFF"/>
                  </a:solidFill>
                </a14:hiddenFill>
              </a:ext>
            </a:extLst>
          </p:spPr>
        </p:pic>
        <p:sp>
          <p:nvSpPr>
            <p:cNvPr id="130" name="Rectangle 129"/>
            <p:cNvSpPr/>
            <p:nvPr/>
          </p:nvSpPr>
          <p:spPr>
            <a:xfrm>
              <a:off x="6128368" y="2270732"/>
              <a:ext cx="822283" cy="223235"/>
            </a:xfrm>
            <a:prstGeom prst="rect">
              <a:avLst/>
            </a:prstGeom>
          </p:spPr>
          <p:txBody>
            <a:bodyPr wrap="square">
              <a:spAutoFit/>
            </a:bodyPr>
            <a:lstStyle/>
            <a:p>
              <a:pPr algn="ctr"/>
              <a:r>
                <a:rPr lang="es-ES_tradnl" sz="667" dirty="0"/>
                <a:t>Distancia geográfica </a:t>
              </a:r>
              <a:endParaRPr lang="en-US" sz="667" dirty="0"/>
            </a:p>
            <a:p>
              <a:pPr algn="ctr"/>
              <a:r>
                <a:rPr lang="es-ES_tradnl" sz="667" dirty="0"/>
                <a:t>Transporte</a:t>
              </a:r>
              <a:endParaRPr lang="en-US" sz="667" dirty="0"/>
            </a:p>
          </p:txBody>
        </p:sp>
        <p:sp>
          <p:nvSpPr>
            <p:cNvPr id="49" name="Elipse 16">
              <a:extLst>
                <a:ext uri="{FF2B5EF4-FFF2-40B4-BE49-F238E27FC236}">
                  <a16:creationId xmlns:a16="http://schemas.microsoft.com/office/drawing/2014/main" id="{D20ED195-329A-4CA8-9A54-E5EFAFEC6BA6}"/>
                </a:ext>
              </a:extLst>
            </p:cNvPr>
            <p:cNvSpPr/>
            <p:nvPr/>
          </p:nvSpPr>
          <p:spPr>
            <a:xfrm>
              <a:off x="6733045" y="3163130"/>
              <a:ext cx="466344" cy="462728"/>
            </a:xfrm>
            <a:prstGeom prst="ellipse">
              <a:avLst/>
            </a:prstGeom>
            <a:solidFill>
              <a:schemeClr val="tx2">
                <a:lumMod val="50000"/>
                <a:lumOff val="50000"/>
              </a:schemeClr>
            </a:solidFill>
            <a:ln>
              <a:solidFill>
                <a:schemeClr val="tx2">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sp>
          <p:nvSpPr>
            <p:cNvPr id="140" name="Rectangle 139"/>
            <p:cNvSpPr/>
            <p:nvPr/>
          </p:nvSpPr>
          <p:spPr>
            <a:xfrm rot="3108034">
              <a:off x="5757415" y="3004565"/>
              <a:ext cx="222382" cy="511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0" name="Elipse 16">
              <a:extLst>
                <a:ext uri="{FF2B5EF4-FFF2-40B4-BE49-F238E27FC236}">
                  <a16:creationId xmlns:a16="http://schemas.microsoft.com/office/drawing/2014/main" id="{D20ED195-329A-4CA8-9A54-E5EFAFEC6BA6}"/>
                </a:ext>
              </a:extLst>
            </p:cNvPr>
            <p:cNvSpPr/>
            <p:nvPr/>
          </p:nvSpPr>
          <p:spPr>
            <a:xfrm>
              <a:off x="5459158" y="3330767"/>
              <a:ext cx="179642" cy="16718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dirty="0">
                  <a:solidFill>
                    <a:prstClr val="white"/>
                  </a:solidFill>
                </a:rPr>
                <a:t>+</a:t>
              </a:r>
            </a:p>
          </p:txBody>
        </p:sp>
        <p:sp>
          <p:nvSpPr>
            <p:cNvPr id="139" name="Elipse 69">
              <a:extLst>
                <a:ext uri="{FF2B5EF4-FFF2-40B4-BE49-F238E27FC236}">
                  <a16:creationId xmlns:a16="http://schemas.microsoft.com/office/drawing/2014/main" id="{207D70E2-47CA-4B32-9200-2591C611421E}"/>
                </a:ext>
              </a:extLst>
            </p:cNvPr>
            <p:cNvSpPr/>
            <p:nvPr/>
          </p:nvSpPr>
          <p:spPr>
            <a:xfrm>
              <a:off x="5720356" y="3388738"/>
              <a:ext cx="566263" cy="535713"/>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7" dirty="0">
                <a:solidFill>
                  <a:schemeClr val="tx2">
                    <a:lumMod val="10000"/>
                    <a:lumOff val="90000"/>
                  </a:schemeClr>
                </a:solidFill>
              </a:endParaRPr>
            </a:p>
          </p:txBody>
        </p:sp>
        <p:pic>
          <p:nvPicPr>
            <p:cNvPr id="10260" name="Picture 20" descr="commerce, dollar, ecommerce, method, money, payment, wallet icon"/>
            <p:cNvPicPr>
              <a:picLocks noChangeAspect="1" noChangeArrowheads="1"/>
            </p:cNvPicPr>
            <p:nvPr/>
          </p:nvPicPr>
          <p:blipFill>
            <a:blip r:embed="rId12" cstate="print">
              <a:biLevel thresh="25000"/>
              <a:extLst>
                <a:ext uri="{28A0092B-C50C-407E-A947-70E740481C1C}">
                  <a14:useLocalDpi xmlns:a14="http://schemas.microsoft.com/office/drawing/2010/main" val="0"/>
                </a:ext>
              </a:extLst>
            </a:blip>
            <a:srcRect/>
            <a:stretch>
              <a:fillRect/>
            </a:stretch>
          </p:blipFill>
          <p:spPr bwMode="auto">
            <a:xfrm>
              <a:off x="5842989" y="3472090"/>
              <a:ext cx="336640" cy="336640"/>
            </a:xfrm>
            <a:prstGeom prst="rect">
              <a:avLst/>
            </a:prstGeom>
            <a:noFill/>
            <a:extLst>
              <a:ext uri="{909E8E84-426E-40DD-AFC4-6F175D3DCCD1}">
                <a14:hiddenFill xmlns:a14="http://schemas.microsoft.com/office/drawing/2010/main">
                  <a:solidFill>
                    <a:srgbClr val="FFFFFF"/>
                  </a:solidFill>
                </a14:hiddenFill>
              </a:ext>
            </a:extLst>
          </p:spPr>
        </p:pic>
        <p:sp>
          <p:nvSpPr>
            <p:cNvPr id="131" name="TextBox 130"/>
            <p:cNvSpPr txBox="1"/>
            <p:nvPr/>
          </p:nvSpPr>
          <p:spPr>
            <a:xfrm>
              <a:off x="6261314" y="2679848"/>
              <a:ext cx="1355128" cy="531203"/>
            </a:xfrm>
            <a:prstGeom prst="rect">
              <a:avLst/>
            </a:prstGeom>
            <a:noFill/>
          </p:spPr>
          <p:txBody>
            <a:bodyPr wrap="square" rtlCol="0">
              <a:spAutoFit/>
            </a:bodyPr>
            <a:lstStyle/>
            <a:p>
              <a:r>
                <a:rPr lang="es-ES_tradnl" sz="667" dirty="0"/>
                <a:t>Costos directos </a:t>
              </a:r>
              <a:endParaRPr lang="en-US" sz="667" dirty="0"/>
            </a:p>
            <a:p>
              <a:r>
                <a:rPr lang="es-ES_tradnl" sz="667" dirty="0"/>
                <a:t>           </a:t>
              </a:r>
            </a:p>
            <a:p>
              <a:r>
                <a:rPr lang="es-ES_tradnl" sz="667" dirty="0"/>
                <a:t>          Costos indirectos </a:t>
              </a:r>
              <a:endParaRPr lang="en-US" sz="667" dirty="0"/>
            </a:p>
            <a:p>
              <a:r>
                <a:rPr lang="es-ES_tradnl" sz="667" dirty="0"/>
                <a:t>           </a:t>
              </a:r>
            </a:p>
            <a:p>
              <a:r>
                <a:rPr lang="es-ES_tradnl" sz="667" dirty="0"/>
                <a:t>Costos de oportunidad </a:t>
              </a:r>
              <a:endParaRPr lang="en-US" sz="667" dirty="0"/>
            </a:p>
            <a:p>
              <a:endParaRPr lang="en-US" sz="667" dirty="0"/>
            </a:p>
          </p:txBody>
        </p:sp>
        <p:pic>
          <p:nvPicPr>
            <p:cNvPr id="10272" name="Picture 32" descr="couple, gay, homosexual, lgbt, marriage, men, relationship icon"/>
            <p:cNvPicPr>
              <a:picLocks noChangeAspect="1" noChangeArrowheads="1"/>
            </p:cNvPicPr>
            <p:nvPr/>
          </p:nvPicPr>
          <p:blipFill>
            <a:blip r:embed="rId13" cstate="print">
              <a:lum bright="70000" contrast="-70000"/>
              <a:extLst>
                <a:ext uri="{28A0092B-C50C-407E-A947-70E740481C1C}">
                  <a14:useLocalDpi xmlns:a14="http://schemas.microsoft.com/office/drawing/2010/main" val="0"/>
                </a:ext>
              </a:extLst>
            </a:blip>
            <a:srcRect/>
            <a:stretch>
              <a:fillRect/>
            </a:stretch>
          </p:blipFill>
          <p:spPr bwMode="auto">
            <a:xfrm>
              <a:off x="3388238" y="3234582"/>
              <a:ext cx="271463" cy="271463"/>
            </a:xfrm>
            <a:prstGeom prst="rect">
              <a:avLst/>
            </a:prstGeom>
            <a:noFill/>
            <a:extLst>
              <a:ext uri="{909E8E84-426E-40DD-AFC4-6F175D3DCCD1}">
                <a14:hiddenFill xmlns:a14="http://schemas.microsoft.com/office/drawing/2010/main">
                  <a:solidFill>
                    <a:srgbClr val="FFFFFF"/>
                  </a:solidFill>
                </a14:hiddenFill>
              </a:ext>
            </a:extLst>
          </p:spPr>
        </p:pic>
        <p:sp>
          <p:nvSpPr>
            <p:cNvPr id="136" name="Rectangle 135"/>
            <p:cNvSpPr/>
            <p:nvPr/>
          </p:nvSpPr>
          <p:spPr>
            <a:xfrm>
              <a:off x="5643869" y="3051694"/>
              <a:ext cx="990600" cy="300227"/>
            </a:xfrm>
            <a:prstGeom prst="rect">
              <a:avLst/>
            </a:prstGeom>
          </p:spPr>
          <p:txBody>
            <a:bodyPr wrap="square">
              <a:spAutoFit/>
            </a:bodyPr>
            <a:lstStyle/>
            <a:p>
              <a:r>
                <a:rPr lang="es-ES_tradnl" sz="667" dirty="0"/>
                <a:t>Ingreso </a:t>
              </a:r>
            </a:p>
            <a:p>
              <a:endParaRPr lang="en-US" sz="667" dirty="0"/>
            </a:p>
            <a:p>
              <a:r>
                <a:rPr lang="es-ES_tradnl" sz="667" dirty="0"/>
                <a:t>      Aseguramiento </a:t>
              </a:r>
              <a:endParaRPr lang="en-US" sz="667" dirty="0"/>
            </a:p>
          </p:txBody>
        </p:sp>
        <p:sp>
          <p:nvSpPr>
            <p:cNvPr id="152" name="Elipse 9">
              <a:extLst>
                <a:ext uri="{FF2B5EF4-FFF2-40B4-BE49-F238E27FC236}">
                  <a16:creationId xmlns:a16="http://schemas.microsoft.com/office/drawing/2014/main" id="{B573135B-EB52-45D6-B3B4-63481B8D5E62}"/>
                </a:ext>
              </a:extLst>
            </p:cNvPr>
            <p:cNvSpPr/>
            <p:nvPr/>
          </p:nvSpPr>
          <p:spPr>
            <a:xfrm>
              <a:off x="4695765" y="3937809"/>
              <a:ext cx="315686" cy="315686"/>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prstClr val="white"/>
                </a:solidFill>
              </a:endParaRPr>
            </a:p>
          </p:txBody>
        </p:sp>
        <p:pic>
          <p:nvPicPr>
            <p:cNvPr id="10270" name="Picture 30" descr="hovel, indian, wigwam icon"/>
            <p:cNvPicPr>
              <a:picLocks noChangeAspect="1" noChangeArrowheads="1"/>
            </p:cNvPicPr>
            <p:nvPr/>
          </p:nvPicPr>
          <p:blipFill>
            <a:blip r:embed="rId14" cstate="print">
              <a:lum bright="70000" contrast="-70000"/>
              <a:extLst>
                <a:ext uri="{28A0092B-C50C-407E-A947-70E740481C1C}">
                  <a14:useLocalDpi xmlns:a14="http://schemas.microsoft.com/office/drawing/2010/main" val="0"/>
                </a:ext>
              </a:extLst>
            </a:blip>
            <a:srcRect/>
            <a:stretch>
              <a:fillRect/>
            </a:stretch>
          </p:blipFill>
          <p:spPr bwMode="auto">
            <a:xfrm>
              <a:off x="4732270" y="3967623"/>
              <a:ext cx="233819" cy="233819"/>
            </a:xfrm>
            <a:prstGeom prst="rect">
              <a:avLst/>
            </a:prstGeom>
            <a:noFill/>
            <a:extLst>
              <a:ext uri="{909E8E84-426E-40DD-AFC4-6F175D3DCCD1}">
                <a14:hiddenFill xmlns:a14="http://schemas.microsoft.com/office/drawing/2010/main">
                  <a:solidFill>
                    <a:srgbClr val="FFFFFF"/>
                  </a:solidFill>
                </a14:hiddenFill>
              </a:ext>
            </a:extLst>
          </p:spPr>
        </p:pic>
        <p:sp>
          <p:nvSpPr>
            <p:cNvPr id="153" name="Elipse 9">
              <a:extLst>
                <a:ext uri="{FF2B5EF4-FFF2-40B4-BE49-F238E27FC236}">
                  <a16:creationId xmlns:a16="http://schemas.microsoft.com/office/drawing/2014/main" id="{B573135B-EB52-45D6-B3B4-63481B8D5E62}"/>
                </a:ext>
              </a:extLst>
            </p:cNvPr>
            <p:cNvSpPr/>
            <p:nvPr/>
          </p:nvSpPr>
          <p:spPr>
            <a:xfrm>
              <a:off x="4635076" y="4411200"/>
              <a:ext cx="448648" cy="44805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prstClr val="white"/>
                </a:solidFill>
              </a:endParaRPr>
            </a:p>
          </p:txBody>
        </p:sp>
        <p:pic>
          <p:nvPicPr>
            <p:cNvPr id="10268" name="Picture 28" descr="ethnic, mysticism, paganism, religion, talisman icon"/>
            <p:cNvPicPr>
              <a:picLocks noChangeAspect="1" noChangeArrowheads="1"/>
            </p:cNvPicPr>
            <p:nvPr/>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41990" y="4409734"/>
              <a:ext cx="441478" cy="441478"/>
            </a:xfrm>
            <a:prstGeom prst="rect">
              <a:avLst/>
            </a:prstGeom>
            <a:noFill/>
            <a:extLst>
              <a:ext uri="{909E8E84-426E-40DD-AFC4-6F175D3DCCD1}">
                <a14:hiddenFill xmlns:a14="http://schemas.microsoft.com/office/drawing/2010/main">
                  <a:solidFill>
                    <a:srgbClr val="FFFFFF"/>
                  </a:solidFill>
                </a14:hiddenFill>
              </a:ext>
            </a:extLst>
          </p:spPr>
        </p:pic>
        <p:sp>
          <p:nvSpPr>
            <p:cNvPr id="154" name="Elipse 16">
              <a:extLst>
                <a:ext uri="{FF2B5EF4-FFF2-40B4-BE49-F238E27FC236}">
                  <a16:creationId xmlns:a16="http://schemas.microsoft.com/office/drawing/2014/main" id="{D20ED195-329A-4CA8-9A54-E5EFAFEC6BA6}"/>
                </a:ext>
              </a:extLst>
            </p:cNvPr>
            <p:cNvSpPr/>
            <p:nvPr/>
          </p:nvSpPr>
          <p:spPr>
            <a:xfrm>
              <a:off x="4592235" y="3330767"/>
              <a:ext cx="466344" cy="462728"/>
            </a:xfrm>
            <a:prstGeom prst="ellipse">
              <a:avLst/>
            </a:prstGeom>
            <a:solidFill>
              <a:schemeClr val="tx2">
                <a:lumMod val="75000"/>
                <a:lumOff val="25000"/>
              </a:schemeClr>
            </a:solidFill>
            <a:ln>
              <a:solidFill>
                <a:schemeClr val="tx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pic>
          <p:nvPicPr>
            <p:cNvPr id="10262" name="Picture 22" descr="chapel, church, map, place, religion icon"/>
            <p:cNvPicPr>
              <a:picLocks noChangeAspect="1" noChangeArrowheads="1"/>
            </p:cNvPicPr>
            <p:nvPr/>
          </p:nvPicPr>
          <p:blipFill>
            <a:blip r:embed="rId16" cstate="print">
              <a:lum bright="70000" contrast="-70000"/>
              <a:extLst>
                <a:ext uri="{28A0092B-C50C-407E-A947-70E740481C1C}">
                  <a14:useLocalDpi xmlns:a14="http://schemas.microsoft.com/office/drawing/2010/main" val="0"/>
                </a:ext>
              </a:extLst>
            </a:blip>
            <a:srcRect/>
            <a:stretch>
              <a:fillRect/>
            </a:stretch>
          </p:blipFill>
          <p:spPr bwMode="auto">
            <a:xfrm>
              <a:off x="4667879" y="3398486"/>
              <a:ext cx="324033" cy="324033"/>
            </a:xfrm>
            <a:prstGeom prst="rect">
              <a:avLst/>
            </a:prstGeom>
            <a:noFill/>
            <a:extLst>
              <a:ext uri="{909E8E84-426E-40DD-AFC4-6F175D3DCCD1}">
                <a14:hiddenFill xmlns:a14="http://schemas.microsoft.com/office/drawing/2010/main">
                  <a:solidFill>
                    <a:srgbClr val="FFFFFF"/>
                  </a:solidFill>
                </a14:hiddenFill>
              </a:ext>
            </a:extLst>
          </p:spPr>
        </p:pic>
        <p:sp>
          <p:nvSpPr>
            <p:cNvPr id="137" name="Rectangle 136"/>
            <p:cNvSpPr/>
            <p:nvPr/>
          </p:nvSpPr>
          <p:spPr>
            <a:xfrm>
              <a:off x="5062662" y="3606182"/>
              <a:ext cx="923165" cy="839172"/>
            </a:xfrm>
            <a:prstGeom prst="rect">
              <a:avLst/>
            </a:prstGeom>
          </p:spPr>
          <p:txBody>
            <a:bodyPr wrap="square">
              <a:spAutoFit/>
            </a:bodyPr>
            <a:lstStyle/>
            <a:p>
              <a:r>
                <a:rPr lang="es-ES_tradnl" sz="667" dirty="0"/>
                <a:t>Etnicidad  </a:t>
              </a:r>
            </a:p>
            <a:p>
              <a:endParaRPr lang="en-US" sz="667" dirty="0"/>
            </a:p>
            <a:p>
              <a:pPr algn="ctr"/>
              <a:r>
                <a:rPr lang="es-ES_tradnl" sz="667" dirty="0"/>
                <a:t>Religión </a:t>
              </a:r>
              <a:endParaRPr lang="en-US" sz="667" dirty="0"/>
            </a:p>
            <a:p>
              <a:pPr algn="r"/>
              <a:endParaRPr lang="es-ES_tradnl" sz="667" dirty="0"/>
            </a:p>
            <a:p>
              <a:pPr algn="r"/>
              <a:r>
                <a:rPr lang="es-ES_tradnl" sz="667" dirty="0"/>
                <a:t>Creencias </a:t>
              </a:r>
              <a:endParaRPr lang="en-US" sz="667" dirty="0"/>
            </a:p>
            <a:p>
              <a:endParaRPr lang="es-ES_tradnl" sz="667" dirty="0"/>
            </a:p>
            <a:p>
              <a:r>
                <a:rPr lang="es-ES_tradnl" sz="667" dirty="0"/>
                <a:t>Elección personal </a:t>
              </a:r>
              <a:endParaRPr lang="en-US" sz="667" dirty="0"/>
            </a:p>
            <a:p>
              <a:endParaRPr lang="es-ES_tradnl" sz="667" dirty="0"/>
            </a:p>
            <a:p>
              <a:pPr algn="ctr"/>
              <a:r>
                <a:rPr lang="es-ES_tradnl" sz="667" dirty="0"/>
                <a:t>Valores</a:t>
              </a:r>
            </a:p>
            <a:p>
              <a:pPr algn="r"/>
              <a:r>
                <a:rPr lang="es-ES_tradnl" sz="667" dirty="0"/>
                <a:t>Cultura </a:t>
              </a:r>
              <a:endParaRPr lang="en-US" sz="667" dirty="0"/>
            </a:p>
          </p:txBody>
        </p:sp>
        <p:sp>
          <p:nvSpPr>
            <p:cNvPr id="158" name="Elipse 16">
              <a:extLst>
                <a:ext uri="{FF2B5EF4-FFF2-40B4-BE49-F238E27FC236}">
                  <a16:creationId xmlns:a16="http://schemas.microsoft.com/office/drawing/2014/main" id="{D20ED195-329A-4CA8-9A54-E5EFAFEC6BA6}"/>
                </a:ext>
              </a:extLst>
            </p:cNvPr>
            <p:cNvSpPr/>
            <p:nvPr/>
          </p:nvSpPr>
          <p:spPr>
            <a:xfrm>
              <a:off x="3676327" y="4678115"/>
              <a:ext cx="391110" cy="357348"/>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pic>
          <p:nvPicPr>
            <p:cNvPr id="10266" name="Picture 26" descr="element, love, married, romance, valentine icon"/>
            <p:cNvPicPr>
              <a:picLocks noChangeAspect="1" noChangeArrowheads="1"/>
            </p:cNvPicPr>
            <p:nvPr/>
          </p:nvPicPr>
          <p:blipFill>
            <a:blip r:embed="rId17" cstate="print">
              <a:lum bright="70000" contrast="-70000"/>
              <a:extLst>
                <a:ext uri="{28A0092B-C50C-407E-A947-70E740481C1C}">
                  <a14:useLocalDpi xmlns:a14="http://schemas.microsoft.com/office/drawing/2010/main" val="0"/>
                </a:ext>
              </a:extLst>
            </a:blip>
            <a:srcRect/>
            <a:stretch>
              <a:fillRect/>
            </a:stretch>
          </p:blipFill>
          <p:spPr bwMode="auto">
            <a:xfrm>
              <a:off x="3742683" y="4745810"/>
              <a:ext cx="263549" cy="263549"/>
            </a:xfrm>
            <a:prstGeom prst="rect">
              <a:avLst/>
            </a:prstGeom>
            <a:noFill/>
            <a:extLst>
              <a:ext uri="{909E8E84-426E-40DD-AFC4-6F175D3DCCD1}">
                <a14:hiddenFill xmlns:a14="http://schemas.microsoft.com/office/drawing/2010/main">
                  <a:solidFill>
                    <a:srgbClr val="FFFFFF"/>
                  </a:solidFill>
                </a14:hiddenFill>
              </a:ext>
            </a:extLst>
          </p:spPr>
        </p:pic>
        <p:sp>
          <p:nvSpPr>
            <p:cNvPr id="159" name="Elipse 7">
              <a:extLst>
                <a:ext uri="{FF2B5EF4-FFF2-40B4-BE49-F238E27FC236}">
                  <a16:creationId xmlns:a16="http://schemas.microsoft.com/office/drawing/2014/main" id="{1841F15D-8BD7-4A8D-AB61-F33DF7DE8731}"/>
                </a:ext>
              </a:extLst>
            </p:cNvPr>
            <p:cNvSpPr/>
            <p:nvPr/>
          </p:nvSpPr>
          <p:spPr>
            <a:xfrm>
              <a:off x="3830838" y="3808730"/>
              <a:ext cx="489741" cy="49971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prstClr val="white"/>
                </a:solidFill>
              </a:endParaRPr>
            </a:p>
          </p:txBody>
        </p:sp>
        <p:pic>
          <p:nvPicPr>
            <p:cNvPr id="10264" name="Picture 24" descr="childen, family icon"/>
            <p:cNvPicPr>
              <a:picLocks noChangeAspect="1" noChangeArrowheads="1"/>
            </p:cNvPicPr>
            <p:nvPr/>
          </p:nvPicPr>
          <p:blipFill>
            <a:blip r:embed="rId18" cstate="print">
              <a:lum bright="70000" contrast="-70000"/>
              <a:extLst>
                <a:ext uri="{28A0092B-C50C-407E-A947-70E740481C1C}">
                  <a14:useLocalDpi xmlns:a14="http://schemas.microsoft.com/office/drawing/2010/main" val="0"/>
                </a:ext>
              </a:extLst>
            </a:blip>
            <a:srcRect/>
            <a:stretch>
              <a:fillRect/>
            </a:stretch>
          </p:blipFill>
          <p:spPr bwMode="auto">
            <a:xfrm>
              <a:off x="3924114" y="3913914"/>
              <a:ext cx="321594" cy="321594"/>
            </a:xfrm>
            <a:prstGeom prst="rect">
              <a:avLst/>
            </a:prstGeom>
            <a:noFill/>
            <a:extLst>
              <a:ext uri="{909E8E84-426E-40DD-AFC4-6F175D3DCCD1}">
                <a14:hiddenFill xmlns:a14="http://schemas.microsoft.com/office/drawing/2010/main">
                  <a:solidFill>
                    <a:srgbClr val="FFFFFF"/>
                  </a:solidFill>
                </a14:hiddenFill>
              </a:ext>
            </a:extLst>
          </p:spPr>
        </p:pic>
        <p:sp>
          <p:nvSpPr>
            <p:cNvPr id="160" name="Elipse 8">
              <a:extLst>
                <a:ext uri="{FF2B5EF4-FFF2-40B4-BE49-F238E27FC236}">
                  <a16:creationId xmlns:a16="http://schemas.microsoft.com/office/drawing/2014/main" id="{E49E4747-E56E-47A7-92D7-38627A55DB73}"/>
                </a:ext>
              </a:extLst>
            </p:cNvPr>
            <p:cNvSpPr/>
            <p:nvPr/>
          </p:nvSpPr>
          <p:spPr>
            <a:xfrm>
              <a:off x="2687921" y="3885756"/>
              <a:ext cx="631372" cy="631372"/>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prstClr val="white"/>
                </a:solidFill>
              </a:endParaRPr>
            </a:p>
          </p:txBody>
        </p:sp>
        <p:pic>
          <p:nvPicPr>
            <p:cNvPr id="10258" name="Picture 18" descr="education, student, study icon"/>
            <p:cNvPicPr>
              <a:picLocks noChangeAspect="1" noChangeArrowheads="1"/>
            </p:cNvPicPr>
            <p:nvPr/>
          </p:nvPicPr>
          <p:blipFill>
            <a:blip r:embed="rId19" cstate="print">
              <a:lum bright="70000" contrast="-70000"/>
              <a:extLst>
                <a:ext uri="{28A0092B-C50C-407E-A947-70E740481C1C}">
                  <a14:useLocalDpi xmlns:a14="http://schemas.microsoft.com/office/drawing/2010/main" val="0"/>
                </a:ext>
              </a:extLst>
            </a:blip>
            <a:srcRect/>
            <a:stretch>
              <a:fillRect/>
            </a:stretch>
          </p:blipFill>
          <p:spPr bwMode="auto">
            <a:xfrm>
              <a:off x="2729514" y="3945749"/>
              <a:ext cx="511385" cy="511385"/>
            </a:xfrm>
            <a:prstGeom prst="rect">
              <a:avLst/>
            </a:prstGeom>
            <a:noFill/>
            <a:extLst>
              <a:ext uri="{909E8E84-426E-40DD-AFC4-6F175D3DCCD1}">
                <a14:hiddenFill xmlns:a14="http://schemas.microsoft.com/office/drawing/2010/main">
                  <a:solidFill>
                    <a:srgbClr val="FFFFFF"/>
                  </a:solidFill>
                </a14:hiddenFill>
              </a:ext>
            </a:extLst>
          </p:spPr>
        </p:pic>
        <p:sp>
          <p:nvSpPr>
            <p:cNvPr id="170" name="Elipse 16">
              <a:extLst>
                <a:ext uri="{FF2B5EF4-FFF2-40B4-BE49-F238E27FC236}">
                  <a16:creationId xmlns:a16="http://schemas.microsoft.com/office/drawing/2014/main" id="{D20ED195-329A-4CA8-9A54-E5EFAFEC6BA6}"/>
                </a:ext>
              </a:extLst>
            </p:cNvPr>
            <p:cNvSpPr/>
            <p:nvPr/>
          </p:nvSpPr>
          <p:spPr>
            <a:xfrm>
              <a:off x="2631320" y="3122947"/>
              <a:ext cx="466344" cy="462728"/>
            </a:xfrm>
            <a:prstGeom prst="ellipse">
              <a:avLst/>
            </a:prstGeom>
            <a:solidFill>
              <a:schemeClr val="tx1">
                <a:lumMod val="65000"/>
                <a:lumOff val="35000"/>
              </a:schemeClr>
            </a:solid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pic>
          <p:nvPicPr>
            <p:cNvPr id="10274" name="Picture 34" descr="applicant, employment, job search icon"/>
            <p:cNvPicPr>
              <a:picLocks noChangeAspect="1" noChangeArrowheads="1"/>
            </p:cNvPicPr>
            <p:nvPr/>
          </p:nvPicPr>
          <p:blipFill>
            <a:blip r:embed="rId20" cstate="print">
              <a:lum bright="70000" contrast="-70000"/>
              <a:extLst>
                <a:ext uri="{28A0092B-C50C-407E-A947-70E740481C1C}">
                  <a14:useLocalDpi xmlns:a14="http://schemas.microsoft.com/office/drawing/2010/main" val="0"/>
                </a:ext>
              </a:extLst>
            </a:blip>
            <a:srcRect/>
            <a:stretch>
              <a:fillRect/>
            </a:stretch>
          </p:blipFill>
          <p:spPr bwMode="auto">
            <a:xfrm>
              <a:off x="2686537" y="3195223"/>
              <a:ext cx="336524" cy="336524"/>
            </a:xfrm>
            <a:prstGeom prst="rect">
              <a:avLst/>
            </a:prstGeom>
            <a:noFill/>
            <a:extLst>
              <a:ext uri="{909E8E84-426E-40DD-AFC4-6F175D3DCCD1}">
                <a14:hiddenFill xmlns:a14="http://schemas.microsoft.com/office/drawing/2010/main">
                  <a:solidFill>
                    <a:srgbClr val="FFFFFF"/>
                  </a:solidFill>
                </a14:hiddenFill>
              </a:ext>
            </a:extLst>
          </p:spPr>
        </p:pic>
        <p:cxnSp>
          <p:nvCxnSpPr>
            <p:cNvPr id="10242" name="Straight Connector 10241"/>
            <p:cNvCxnSpPr/>
            <p:nvPr/>
          </p:nvCxnSpPr>
          <p:spPr>
            <a:xfrm>
              <a:off x="2090534" y="2413566"/>
              <a:ext cx="64113" cy="820280"/>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a:off x="2034339" y="2775916"/>
              <a:ext cx="422771" cy="892738"/>
            </a:xfrm>
            <a:prstGeom prst="line">
              <a:avLst/>
            </a:prstGeom>
            <a:ln w="76200">
              <a:solidFill>
                <a:schemeClr val="bg1"/>
              </a:solidFill>
            </a:ln>
          </p:spPr>
          <p:style>
            <a:lnRef idx="1">
              <a:schemeClr val="accent1"/>
            </a:lnRef>
            <a:fillRef idx="0">
              <a:schemeClr val="accent1"/>
            </a:fillRef>
            <a:effectRef idx="0">
              <a:schemeClr val="accent1"/>
            </a:effectRef>
            <a:fontRef idx="minor">
              <a:schemeClr val="tx1"/>
            </a:fontRef>
          </p:style>
        </p:cxnSp>
        <p:sp>
          <p:nvSpPr>
            <p:cNvPr id="10248" name="Rectangle 10247"/>
            <p:cNvSpPr/>
            <p:nvPr/>
          </p:nvSpPr>
          <p:spPr>
            <a:xfrm>
              <a:off x="2968580" y="2760694"/>
              <a:ext cx="223959" cy="3076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251" name="Straight Connector 10250"/>
            <p:cNvCxnSpPr/>
            <p:nvPr/>
          </p:nvCxnSpPr>
          <p:spPr>
            <a:xfrm flipH="1">
              <a:off x="2086720" y="2744068"/>
              <a:ext cx="936341" cy="19420"/>
            </a:xfrm>
            <a:prstGeom prst="line">
              <a:avLst/>
            </a:prstGeom>
            <a:ln>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257" name="Rectangle 10256"/>
            <p:cNvSpPr/>
            <p:nvPr/>
          </p:nvSpPr>
          <p:spPr>
            <a:xfrm>
              <a:off x="2999505" y="3596985"/>
              <a:ext cx="1358274" cy="685187"/>
            </a:xfrm>
            <a:prstGeom prst="rect">
              <a:avLst/>
            </a:prstGeom>
          </p:spPr>
          <p:txBody>
            <a:bodyPr wrap="square">
              <a:spAutoFit/>
            </a:bodyPr>
            <a:lstStyle/>
            <a:p>
              <a:pPr algn="r"/>
              <a:r>
                <a:rPr lang="es-ES_tradnl" sz="667" dirty="0"/>
                <a:t>Edad</a:t>
              </a:r>
              <a:endParaRPr lang="en-US" sz="667" dirty="0"/>
            </a:p>
            <a:p>
              <a:endParaRPr lang="en-US" sz="667" dirty="0"/>
            </a:p>
            <a:p>
              <a:pPr algn="ctr"/>
              <a:r>
                <a:rPr lang="es-ES_tradnl" sz="667" dirty="0"/>
                <a:t>Educación </a:t>
              </a:r>
              <a:endParaRPr lang="en-US" sz="667" dirty="0"/>
            </a:p>
            <a:p>
              <a:endParaRPr lang="es-ES_tradnl" sz="667" dirty="0"/>
            </a:p>
            <a:p>
              <a:r>
                <a:rPr lang="es-ES_tradnl" sz="667" dirty="0"/>
                <a:t>               </a:t>
              </a:r>
            </a:p>
            <a:p>
              <a:r>
                <a:rPr lang="es-ES_tradnl" sz="667" dirty="0"/>
                <a:t>                  Estado marital </a:t>
              </a:r>
              <a:endParaRPr lang="en-US" sz="667" dirty="0"/>
            </a:p>
            <a:p>
              <a:endParaRPr lang="es-ES_tradnl" sz="667" dirty="0"/>
            </a:p>
            <a:p>
              <a:r>
                <a:rPr lang="es-ES_tradnl" sz="667" dirty="0"/>
                <a:t>                         Hijos </a:t>
              </a:r>
              <a:endParaRPr lang="en-US" sz="667" dirty="0"/>
            </a:p>
          </p:txBody>
        </p:sp>
        <p:sp>
          <p:nvSpPr>
            <p:cNvPr id="10259" name="Rectangle 10258"/>
            <p:cNvSpPr/>
            <p:nvPr/>
          </p:nvSpPr>
          <p:spPr>
            <a:xfrm>
              <a:off x="2729340" y="3589556"/>
              <a:ext cx="552953" cy="300227"/>
            </a:xfrm>
            <a:prstGeom prst="rect">
              <a:avLst/>
            </a:prstGeom>
          </p:spPr>
          <p:txBody>
            <a:bodyPr wrap="square">
              <a:spAutoFit/>
            </a:bodyPr>
            <a:lstStyle/>
            <a:p>
              <a:r>
                <a:rPr lang="es-ES_tradnl" sz="667" dirty="0"/>
                <a:t>Sexo</a:t>
              </a:r>
              <a:endParaRPr lang="en-US" sz="667" dirty="0"/>
            </a:p>
            <a:p>
              <a:endParaRPr lang="es-ES_tradnl" sz="667" dirty="0"/>
            </a:p>
            <a:p>
              <a:pPr algn="r"/>
              <a:r>
                <a:rPr lang="es-ES_tradnl" sz="667" dirty="0"/>
                <a:t>Empleo </a:t>
              </a:r>
              <a:endParaRPr lang="en-US" sz="667" dirty="0"/>
            </a:p>
          </p:txBody>
        </p:sp>
        <p:sp>
          <p:nvSpPr>
            <p:cNvPr id="10265" name="Rectangle 10264"/>
            <p:cNvSpPr/>
            <p:nvPr/>
          </p:nvSpPr>
          <p:spPr>
            <a:xfrm>
              <a:off x="3924114" y="1493670"/>
              <a:ext cx="1324848" cy="1552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0269" name="Straight Connector 10268"/>
            <p:cNvCxnSpPr/>
            <p:nvPr/>
          </p:nvCxnSpPr>
          <p:spPr>
            <a:xfrm flipH="1" flipV="1">
              <a:off x="3668235" y="615697"/>
              <a:ext cx="247787" cy="996034"/>
            </a:xfrm>
            <a:prstGeom prst="line">
              <a:avLst/>
            </a:prstGeom>
            <a:ln>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9" name="Elipse 16">
              <a:extLst>
                <a:ext uri="{FF2B5EF4-FFF2-40B4-BE49-F238E27FC236}">
                  <a16:creationId xmlns:a16="http://schemas.microsoft.com/office/drawing/2014/main" id="{D20ED195-329A-4CA8-9A54-E5EFAFEC6BA6}"/>
                </a:ext>
              </a:extLst>
            </p:cNvPr>
            <p:cNvSpPr/>
            <p:nvPr/>
          </p:nvSpPr>
          <p:spPr>
            <a:xfrm>
              <a:off x="3907070" y="839861"/>
              <a:ext cx="466344" cy="462728"/>
            </a:xfrm>
            <a:prstGeom prst="ellipse">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sp>
          <p:nvSpPr>
            <p:cNvPr id="200" name="Elipse 16">
              <a:extLst>
                <a:ext uri="{FF2B5EF4-FFF2-40B4-BE49-F238E27FC236}">
                  <a16:creationId xmlns:a16="http://schemas.microsoft.com/office/drawing/2014/main" id="{D20ED195-329A-4CA8-9A54-E5EFAFEC6BA6}"/>
                </a:ext>
              </a:extLst>
            </p:cNvPr>
            <p:cNvSpPr/>
            <p:nvPr/>
          </p:nvSpPr>
          <p:spPr>
            <a:xfrm>
              <a:off x="3821886" y="60112"/>
              <a:ext cx="466344" cy="462728"/>
            </a:xfrm>
            <a:prstGeom prst="ellipse">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3600" dirty="0">
                <a:solidFill>
                  <a:prstClr val="white"/>
                </a:solidFill>
              </a:endParaRPr>
            </a:p>
          </p:txBody>
        </p:sp>
        <p:sp>
          <p:nvSpPr>
            <p:cNvPr id="163" name="Rounded Rectangle 162"/>
            <p:cNvSpPr/>
            <p:nvPr/>
          </p:nvSpPr>
          <p:spPr>
            <a:xfrm>
              <a:off x="3963739" y="984578"/>
              <a:ext cx="364931" cy="16562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67" dirty="0"/>
            </a:p>
          </p:txBody>
        </p:sp>
        <p:pic>
          <p:nvPicPr>
            <p:cNvPr id="10256" name="Picture 16" descr="health, sources icon"/>
            <p:cNvPicPr>
              <a:picLocks noChangeAspect="1" noChangeArrowheads="1"/>
            </p:cNvPicPr>
            <p:nvPr/>
          </p:nvPicPr>
          <p:blipFill>
            <a:blip r:embed="rId21" cstate="print">
              <a:lum bright="70000" contrast="-70000"/>
              <a:extLst>
                <a:ext uri="{28A0092B-C50C-407E-A947-70E740481C1C}">
                  <a14:useLocalDpi xmlns:a14="http://schemas.microsoft.com/office/drawing/2010/main" val="0"/>
                </a:ext>
              </a:extLst>
            </a:blip>
            <a:srcRect/>
            <a:stretch>
              <a:fillRect/>
            </a:stretch>
          </p:blipFill>
          <p:spPr bwMode="auto">
            <a:xfrm>
              <a:off x="3885559" y="142775"/>
              <a:ext cx="324318" cy="324318"/>
            </a:xfrm>
            <a:prstGeom prst="rect">
              <a:avLst/>
            </a:prstGeom>
            <a:noFill/>
            <a:extLst>
              <a:ext uri="{909E8E84-426E-40DD-AFC4-6F175D3DCCD1}">
                <a14:hiddenFill xmlns:a14="http://schemas.microsoft.com/office/drawing/2010/main">
                  <a:solidFill>
                    <a:srgbClr val="FFFFFF"/>
                  </a:solidFill>
                </a14:hiddenFill>
              </a:ext>
            </a:extLst>
          </p:spPr>
        </p:pic>
        <p:sp>
          <p:nvSpPr>
            <p:cNvPr id="164" name="TextBox 163"/>
            <p:cNvSpPr txBox="1"/>
            <p:nvPr/>
          </p:nvSpPr>
          <p:spPr>
            <a:xfrm>
              <a:off x="3889486" y="979744"/>
              <a:ext cx="618614" cy="161583"/>
            </a:xfrm>
            <a:prstGeom prst="rect">
              <a:avLst/>
            </a:prstGeom>
            <a:noFill/>
          </p:spPr>
          <p:txBody>
            <a:bodyPr wrap="square" rtlCol="0">
              <a:spAutoFit/>
            </a:bodyPr>
            <a:lstStyle/>
            <a:p>
              <a:r>
                <a:rPr lang="en-US" sz="800" b="1" dirty="0" err="1">
                  <a:solidFill>
                    <a:schemeClr val="tx2">
                      <a:lumMod val="60000"/>
                      <a:lumOff val="40000"/>
                    </a:schemeClr>
                  </a:solidFill>
                </a:rPr>
                <a:t>Necesidad</a:t>
              </a:r>
              <a:endParaRPr lang="en-US" sz="800" b="1" dirty="0">
                <a:solidFill>
                  <a:schemeClr val="tx2">
                    <a:lumMod val="60000"/>
                    <a:lumOff val="40000"/>
                  </a:schemeClr>
                </a:solidFill>
              </a:endParaRPr>
            </a:p>
          </p:txBody>
        </p:sp>
        <p:sp>
          <p:nvSpPr>
            <p:cNvPr id="165" name="Rectangle 164"/>
            <p:cNvSpPr/>
            <p:nvPr/>
          </p:nvSpPr>
          <p:spPr>
            <a:xfrm>
              <a:off x="4158632" y="620737"/>
              <a:ext cx="994747" cy="300227"/>
            </a:xfrm>
            <a:prstGeom prst="rect">
              <a:avLst/>
            </a:prstGeom>
          </p:spPr>
          <p:txBody>
            <a:bodyPr wrap="square">
              <a:spAutoFit/>
            </a:bodyPr>
            <a:lstStyle/>
            <a:p>
              <a:r>
                <a:rPr lang="es-ES_tradnl" sz="667" dirty="0"/>
                <a:t>Estado de salud </a:t>
              </a:r>
            </a:p>
            <a:p>
              <a:endParaRPr lang="es-ES_tradnl" sz="667" dirty="0"/>
            </a:p>
            <a:p>
              <a:pPr algn="ctr"/>
              <a:r>
                <a:rPr lang="es-ES_tradnl" sz="667" dirty="0"/>
                <a:t>Comorbilidad</a:t>
              </a:r>
              <a:endParaRPr lang="en-US" sz="667" dirty="0"/>
            </a:p>
          </p:txBody>
        </p:sp>
        <p:sp>
          <p:nvSpPr>
            <p:cNvPr id="166" name="Rectangle 165"/>
            <p:cNvSpPr/>
            <p:nvPr/>
          </p:nvSpPr>
          <p:spPr>
            <a:xfrm>
              <a:off x="3048191" y="918655"/>
              <a:ext cx="662123" cy="839172"/>
            </a:xfrm>
            <a:prstGeom prst="rect">
              <a:avLst/>
            </a:prstGeom>
          </p:spPr>
          <p:txBody>
            <a:bodyPr wrap="square">
              <a:spAutoFit/>
            </a:bodyPr>
            <a:lstStyle/>
            <a:p>
              <a:r>
                <a:rPr lang="es-ES_tradnl" sz="667" dirty="0"/>
                <a:t>Percepción</a:t>
              </a:r>
            </a:p>
            <a:p>
              <a:endParaRPr lang="es-ES_tradnl" sz="667" dirty="0"/>
            </a:p>
            <a:p>
              <a:endParaRPr lang="es-ES_tradnl" sz="667" dirty="0"/>
            </a:p>
            <a:p>
              <a:endParaRPr lang="es-ES_tradnl" sz="667" dirty="0"/>
            </a:p>
            <a:p>
              <a:pPr algn="r"/>
              <a:endParaRPr lang="es-ES_tradnl" sz="667" dirty="0"/>
            </a:p>
            <a:p>
              <a:endParaRPr lang="es-ES_tradnl" sz="667" dirty="0"/>
            </a:p>
            <a:p>
              <a:endParaRPr lang="es-ES_tradnl" sz="667" dirty="0"/>
            </a:p>
            <a:p>
              <a:endParaRPr lang="es-ES_tradnl" sz="667" dirty="0"/>
            </a:p>
            <a:p>
              <a:endParaRPr lang="es-ES_tradnl" sz="667" dirty="0"/>
            </a:p>
            <a:p>
              <a:pPr algn="r"/>
              <a:r>
                <a:rPr lang="es-ES_tradnl" sz="667" dirty="0"/>
                <a:t>Autonomía </a:t>
              </a:r>
              <a:endParaRPr lang="en-US" sz="667" dirty="0"/>
            </a:p>
          </p:txBody>
        </p:sp>
        <p:sp>
          <p:nvSpPr>
            <p:cNvPr id="210" name="Elipse 9">
              <a:extLst>
                <a:ext uri="{FF2B5EF4-FFF2-40B4-BE49-F238E27FC236}">
                  <a16:creationId xmlns:a16="http://schemas.microsoft.com/office/drawing/2014/main" id="{B573135B-EB52-45D6-B3B4-63481B8D5E62}"/>
                </a:ext>
              </a:extLst>
            </p:cNvPr>
            <p:cNvSpPr/>
            <p:nvPr/>
          </p:nvSpPr>
          <p:spPr>
            <a:xfrm>
              <a:off x="2703386" y="457287"/>
              <a:ext cx="364437" cy="337429"/>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prstClr val="white"/>
                </a:solidFill>
              </a:endParaRPr>
            </a:p>
          </p:txBody>
        </p:sp>
        <p:pic>
          <p:nvPicPr>
            <p:cNvPr id="46" name="Imagen 26">
              <a:extLst>
                <a:ext uri="{FF2B5EF4-FFF2-40B4-BE49-F238E27FC236}">
                  <a16:creationId xmlns:a16="http://schemas.microsoft.com/office/drawing/2014/main" id="{CC6869D5-6557-4E80-A5BD-D00C695D313D}"/>
                </a:ext>
              </a:extLst>
            </p:cNvPr>
            <p:cNvPicPr>
              <a:picLocks noChangeAspect="1"/>
            </p:cNvPicPr>
            <p:nvPr/>
          </p:nvPicPr>
          <p:blipFill>
            <a:blip r:embed="rId22">
              <a:lum bright="70000" contrast="-70000"/>
            </a:blip>
            <a:stretch>
              <a:fillRect/>
            </a:stretch>
          </p:blipFill>
          <p:spPr>
            <a:xfrm>
              <a:off x="2771322" y="497693"/>
              <a:ext cx="233342" cy="260094"/>
            </a:xfrm>
            <a:prstGeom prst="rect">
              <a:avLst/>
            </a:prstGeom>
          </p:spPr>
        </p:pic>
        <p:grpSp>
          <p:nvGrpSpPr>
            <p:cNvPr id="91" name="Group 22"/>
            <p:cNvGrpSpPr>
              <a:grpSpLocks noChangeAspect="1"/>
            </p:cNvGrpSpPr>
            <p:nvPr/>
          </p:nvGrpSpPr>
          <p:grpSpPr bwMode="auto">
            <a:xfrm>
              <a:off x="6825564" y="3260433"/>
              <a:ext cx="303016" cy="304137"/>
              <a:chOff x="1676" y="-11"/>
              <a:chExt cx="4326" cy="4342"/>
            </a:xfrm>
            <a:solidFill>
              <a:srgbClr val="FFFFFF"/>
            </a:solidFill>
          </p:grpSpPr>
          <p:sp>
            <p:nvSpPr>
              <p:cNvPr id="92" name="Freeform 23"/>
              <p:cNvSpPr>
                <a:spLocks/>
              </p:cNvSpPr>
              <p:nvPr/>
            </p:nvSpPr>
            <p:spPr bwMode="auto">
              <a:xfrm>
                <a:off x="2682" y="-11"/>
                <a:ext cx="2846" cy="1410"/>
              </a:xfrm>
              <a:custGeom>
                <a:avLst/>
                <a:gdLst>
                  <a:gd name="T0" fmla="*/ 700 w 1262"/>
                  <a:gd name="T1" fmla="*/ 321 h 626"/>
                  <a:gd name="T2" fmla="*/ 437 w 1262"/>
                  <a:gd name="T3" fmla="*/ 265 h 626"/>
                  <a:gd name="T4" fmla="*/ 322 w 1262"/>
                  <a:gd name="T5" fmla="*/ 280 h 626"/>
                  <a:gd name="T6" fmla="*/ 213 w 1262"/>
                  <a:gd name="T7" fmla="*/ 338 h 626"/>
                  <a:gd name="T8" fmla="*/ 80 w 1262"/>
                  <a:gd name="T9" fmla="*/ 394 h 626"/>
                  <a:gd name="T10" fmla="*/ 46 w 1262"/>
                  <a:gd name="T11" fmla="*/ 387 h 626"/>
                  <a:gd name="T12" fmla="*/ 28 w 1262"/>
                  <a:gd name="T13" fmla="*/ 312 h 626"/>
                  <a:gd name="T14" fmla="*/ 37 w 1262"/>
                  <a:gd name="T15" fmla="*/ 301 h 626"/>
                  <a:gd name="T16" fmla="*/ 27 w 1262"/>
                  <a:gd name="T17" fmla="*/ 236 h 626"/>
                  <a:gd name="T18" fmla="*/ 83 w 1262"/>
                  <a:gd name="T19" fmla="*/ 185 h 626"/>
                  <a:gd name="T20" fmla="*/ 231 w 1262"/>
                  <a:gd name="T21" fmla="*/ 84 h 626"/>
                  <a:gd name="T22" fmla="*/ 353 w 1262"/>
                  <a:gd name="T23" fmla="*/ 48 h 626"/>
                  <a:gd name="T24" fmla="*/ 605 w 1262"/>
                  <a:gd name="T25" fmla="*/ 10 h 626"/>
                  <a:gd name="T26" fmla="*/ 776 w 1262"/>
                  <a:gd name="T27" fmla="*/ 30 h 626"/>
                  <a:gd name="T28" fmla="*/ 1098 w 1262"/>
                  <a:gd name="T29" fmla="*/ 181 h 626"/>
                  <a:gd name="T30" fmla="*/ 1229 w 1262"/>
                  <a:gd name="T31" fmla="*/ 220 h 626"/>
                  <a:gd name="T32" fmla="*/ 1261 w 1262"/>
                  <a:gd name="T33" fmla="*/ 256 h 626"/>
                  <a:gd name="T34" fmla="*/ 1261 w 1262"/>
                  <a:gd name="T35" fmla="*/ 542 h 626"/>
                  <a:gd name="T36" fmla="*/ 1236 w 1262"/>
                  <a:gd name="T37" fmla="*/ 575 h 626"/>
                  <a:gd name="T38" fmla="*/ 903 w 1262"/>
                  <a:gd name="T39" fmla="*/ 615 h 626"/>
                  <a:gd name="T40" fmla="*/ 709 w 1262"/>
                  <a:gd name="T41" fmla="*/ 552 h 626"/>
                  <a:gd name="T42" fmla="*/ 560 w 1262"/>
                  <a:gd name="T43" fmla="*/ 514 h 626"/>
                  <a:gd name="T44" fmla="*/ 346 w 1262"/>
                  <a:gd name="T45" fmla="*/ 478 h 626"/>
                  <a:gd name="T46" fmla="*/ 327 w 1262"/>
                  <a:gd name="T47" fmla="*/ 471 h 626"/>
                  <a:gd name="T48" fmla="*/ 268 w 1262"/>
                  <a:gd name="T49" fmla="*/ 394 h 626"/>
                  <a:gd name="T50" fmla="*/ 363 w 1262"/>
                  <a:gd name="T51" fmla="*/ 311 h 626"/>
                  <a:gd name="T52" fmla="*/ 596 w 1262"/>
                  <a:gd name="T53" fmla="*/ 326 h 626"/>
                  <a:gd name="T54" fmla="*/ 700 w 1262"/>
                  <a:gd name="T55" fmla="*/ 327 h 626"/>
                  <a:gd name="T56" fmla="*/ 700 w 1262"/>
                  <a:gd name="T57" fmla="*/ 321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62" h="626">
                    <a:moveTo>
                      <a:pt x="700" y="321"/>
                    </a:moveTo>
                    <a:cubicBezTo>
                      <a:pt x="617" y="279"/>
                      <a:pt x="532" y="252"/>
                      <a:pt x="437" y="265"/>
                    </a:cubicBezTo>
                    <a:cubicBezTo>
                      <a:pt x="399" y="271"/>
                      <a:pt x="360" y="273"/>
                      <a:pt x="322" y="280"/>
                    </a:cubicBezTo>
                    <a:cubicBezTo>
                      <a:pt x="280" y="288"/>
                      <a:pt x="244" y="309"/>
                      <a:pt x="213" y="338"/>
                    </a:cubicBezTo>
                    <a:cubicBezTo>
                      <a:pt x="176" y="372"/>
                      <a:pt x="133" y="396"/>
                      <a:pt x="80" y="394"/>
                    </a:cubicBezTo>
                    <a:cubicBezTo>
                      <a:pt x="69" y="394"/>
                      <a:pt x="57" y="391"/>
                      <a:pt x="46" y="387"/>
                    </a:cubicBezTo>
                    <a:cubicBezTo>
                      <a:pt x="13" y="374"/>
                      <a:pt x="0" y="339"/>
                      <a:pt x="28" y="312"/>
                    </a:cubicBezTo>
                    <a:cubicBezTo>
                      <a:pt x="31" y="309"/>
                      <a:pt x="34" y="305"/>
                      <a:pt x="37" y="301"/>
                    </a:cubicBezTo>
                    <a:cubicBezTo>
                      <a:pt x="9" y="282"/>
                      <a:pt x="5" y="262"/>
                      <a:pt x="27" y="236"/>
                    </a:cubicBezTo>
                    <a:cubicBezTo>
                      <a:pt x="43" y="217"/>
                      <a:pt x="63" y="200"/>
                      <a:pt x="83" y="185"/>
                    </a:cubicBezTo>
                    <a:cubicBezTo>
                      <a:pt x="132" y="150"/>
                      <a:pt x="182" y="118"/>
                      <a:pt x="231" y="84"/>
                    </a:cubicBezTo>
                    <a:cubicBezTo>
                      <a:pt x="268" y="59"/>
                      <a:pt x="310" y="54"/>
                      <a:pt x="353" y="48"/>
                    </a:cubicBezTo>
                    <a:cubicBezTo>
                      <a:pt x="437" y="36"/>
                      <a:pt x="521" y="23"/>
                      <a:pt x="605" y="10"/>
                    </a:cubicBezTo>
                    <a:cubicBezTo>
                      <a:pt x="664" y="0"/>
                      <a:pt x="721" y="3"/>
                      <a:pt x="776" y="30"/>
                    </a:cubicBezTo>
                    <a:cubicBezTo>
                      <a:pt x="883" y="82"/>
                      <a:pt x="991" y="131"/>
                      <a:pt x="1098" y="181"/>
                    </a:cubicBezTo>
                    <a:cubicBezTo>
                      <a:pt x="1140" y="201"/>
                      <a:pt x="1182" y="218"/>
                      <a:pt x="1229" y="220"/>
                    </a:cubicBezTo>
                    <a:cubicBezTo>
                      <a:pt x="1251" y="221"/>
                      <a:pt x="1261" y="234"/>
                      <a:pt x="1261" y="256"/>
                    </a:cubicBezTo>
                    <a:cubicBezTo>
                      <a:pt x="1262" y="351"/>
                      <a:pt x="1261" y="446"/>
                      <a:pt x="1261" y="542"/>
                    </a:cubicBezTo>
                    <a:cubicBezTo>
                      <a:pt x="1261" y="560"/>
                      <a:pt x="1253" y="570"/>
                      <a:pt x="1236" y="575"/>
                    </a:cubicBezTo>
                    <a:cubicBezTo>
                      <a:pt x="1127" y="605"/>
                      <a:pt x="1017" y="626"/>
                      <a:pt x="903" y="615"/>
                    </a:cubicBezTo>
                    <a:cubicBezTo>
                      <a:pt x="834" y="608"/>
                      <a:pt x="769" y="586"/>
                      <a:pt x="709" y="552"/>
                    </a:cubicBezTo>
                    <a:cubicBezTo>
                      <a:pt x="662" y="526"/>
                      <a:pt x="612" y="517"/>
                      <a:pt x="560" y="514"/>
                    </a:cubicBezTo>
                    <a:cubicBezTo>
                      <a:pt x="487" y="510"/>
                      <a:pt x="415" y="499"/>
                      <a:pt x="346" y="478"/>
                    </a:cubicBezTo>
                    <a:cubicBezTo>
                      <a:pt x="339" y="476"/>
                      <a:pt x="333" y="474"/>
                      <a:pt x="327" y="471"/>
                    </a:cubicBezTo>
                    <a:cubicBezTo>
                      <a:pt x="286" y="456"/>
                      <a:pt x="261" y="423"/>
                      <a:pt x="268" y="394"/>
                    </a:cubicBezTo>
                    <a:cubicBezTo>
                      <a:pt x="279" y="341"/>
                      <a:pt x="316" y="309"/>
                      <a:pt x="363" y="311"/>
                    </a:cubicBezTo>
                    <a:cubicBezTo>
                      <a:pt x="441" y="316"/>
                      <a:pt x="518" y="322"/>
                      <a:pt x="596" y="326"/>
                    </a:cubicBezTo>
                    <a:cubicBezTo>
                      <a:pt x="631" y="328"/>
                      <a:pt x="665" y="327"/>
                      <a:pt x="700" y="327"/>
                    </a:cubicBezTo>
                    <a:cubicBezTo>
                      <a:pt x="700" y="325"/>
                      <a:pt x="700" y="323"/>
                      <a:pt x="700" y="3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93" name="Freeform 24"/>
              <p:cNvSpPr>
                <a:spLocks/>
              </p:cNvSpPr>
              <p:nvPr/>
            </p:nvSpPr>
            <p:spPr bwMode="auto">
              <a:xfrm>
                <a:off x="2150" y="2916"/>
                <a:ext cx="2835" cy="1415"/>
              </a:xfrm>
              <a:custGeom>
                <a:avLst/>
                <a:gdLst>
                  <a:gd name="T0" fmla="*/ 561 w 1257"/>
                  <a:gd name="T1" fmla="*/ 300 h 628"/>
                  <a:gd name="T2" fmla="*/ 814 w 1257"/>
                  <a:gd name="T3" fmla="*/ 363 h 628"/>
                  <a:gd name="T4" fmla="*/ 929 w 1257"/>
                  <a:gd name="T5" fmla="*/ 349 h 628"/>
                  <a:gd name="T6" fmla="*/ 1048 w 1257"/>
                  <a:gd name="T7" fmla="*/ 290 h 628"/>
                  <a:gd name="T8" fmla="*/ 1183 w 1257"/>
                  <a:gd name="T9" fmla="*/ 233 h 628"/>
                  <a:gd name="T10" fmla="*/ 1222 w 1257"/>
                  <a:gd name="T11" fmla="*/ 243 h 628"/>
                  <a:gd name="T12" fmla="*/ 1236 w 1257"/>
                  <a:gd name="T13" fmla="*/ 312 h 628"/>
                  <a:gd name="T14" fmla="*/ 1226 w 1257"/>
                  <a:gd name="T15" fmla="*/ 324 h 628"/>
                  <a:gd name="T16" fmla="*/ 1230 w 1257"/>
                  <a:gd name="T17" fmla="*/ 398 h 628"/>
                  <a:gd name="T18" fmla="*/ 1191 w 1257"/>
                  <a:gd name="T19" fmla="*/ 433 h 628"/>
                  <a:gd name="T20" fmla="*/ 1023 w 1257"/>
                  <a:gd name="T21" fmla="*/ 548 h 628"/>
                  <a:gd name="T22" fmla="*/ 908 w 1257"/>
                  <a:gd name="T23" fmla="*/ 579 h 628"/>
                  <a:gd name="T24" fmla="*/ 656 w 1257"/>
                  <a:gd name="T25" fmla="*/ 617 h 628"/>
                  <a:gd name="T26" fmla="*/ 479 w 1257"/>
                  <a:gd name="T27" fmla="*/ 594 h 628"/>
                  <a:gd name="T28" fmla="*/ 130 w 1257"/>
                  <a:gd name="T29" fmla="*/ 431 h 628"/>
                  <a:gd name="T30" fmla="*/ 38 w 1257"/>
                  <a:gd name="T31" fmla="*/ 408 h 628"/>
                  <a:gd name="T32" fmla="*/ 0 w 1257"/>
                  <a:gd name="T33" fmla="*/ 368 h 628"/>
                  <a:gd name="T34" fmla="*/ 0 w 1257"/>
                  <a:gd name="T35" fmla="*/ 86 h 628"/>
                  <a:gd name="T36" fmla="*/ 25 w 1257"/>
                  <a:gd name="T37" fmla="*/ 52 h 628"/>
                  <a:gd name="T38" fmla="*/ 360 w 1257"/>
                  <a:gd name="T39" fmla="*/ 12 h 628"/>
                  <a:gd name="T40" fmla="*/ 520 w 1257"/>
                  <a:gd name="T41" fmla="*/ 59 h 628"/>
                  <a:gd name="T42" fmla="*/ 747 w 1257"/>
                  <a:gd name="T43" fmla="*/ 118 h 628"/>
                  <a:gd name="T44" fmla="*/ 923 w 1257"/>
                  <a:gd name="T45" fmla="*/ 151 h 628"/>
                  <a:gd name="T46" fmla="*/ 935 w 1257"/>
                  <a:gd name="T47" fmla="*/ 155 h 628"/>
                  <a:gd name="T48" fmla="*/ 994 w 1257"/>
                  <a:gd name="T49" fmla="*/ 233 h 628"/>
                  <a:gd name="T50" fmla="*/ 898 w 1257"/>
                  <a:gd name="T51" fmla="*/ 316 h 628"/>
                  <a:gd name="T52" fmla="*/ 666 w 1257"/>
                  <a:gd name="T53" fmla="*/ 301 h 628"/>
                  <a:gd name="T54" fmla="*/ 561 w 1257"/>
                  <a:gd name="T55" fmla="*/ 300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57" h="628">
                    <a:moveTo>
                      <a:pt x="561" y="300"/>
                    </a:moveTo>
                    <a:cubicBezTo>
                      <a:pt x="641" y="346"/>
                      <a:pt x="723" y="373"/>
                      <a:pt x="814" y="363"/>
                    </a:cubicBezTo>
                    <a:cubicBezTo>
                      <a:pt x="852" y="359"/>
                      <a:pt x="890" y="355"/>
                      <a:pt x="929" y="349"/>
                    </a:cubicBezTo>
                    <a:cubicBezTo>
                      <a:pt x="975" y="342"/>
                      <a:pt x="1014" y="321"/>
                      <a:pt x="1048" y="290"/>
                    </a:cubicBezTo>
                    <a:cubicBezTo>
                      <a:pt x="1086" y="255"/>
                      <a:pt x="1129" y="230"/>
                      <a:pt x="1183" y="233"/>
                    </a:cubicBezTo>
                    <a:cubicBezTo>
                      <a:pt x="1196" y="233"/>
                      <a:pt x="1210" y="237"/>
                      <a:pt x="1222" y="243"/>
                    </a:cubicBezTo>
                    <a:cubicBezTo>
                      <a:pt x="1253" y="259"/>
                      <a:pt x="1257" y="286"/>
                      <a:pt x="1236" y="312"/>
                    </a:cubicBezTo>
                    <a:cubicBezTo>
                      <a:pt x="1232" y="316"/>
                      <a:pt x="1229" y="320"/>
                      <a:pt x="1226" y="324"/>
                    </a:cubicBezTo>
                    <a:cubicBezTo>
                      <a:pt x="1254" y="348"/>
                      <a:pt x="1256" y="370"/>
                      <a:pt x="1230" y="398"/>
                    </a:cubicBezTo>
                    <a:cubicBezTo>
                      <a:pt x="1218" y="411"/>
                      <a:pt x="1205" y="423"/>
                      <a:pt x="1191" y="433"/>
                    </a:cubicBezTo>
                    <a:cubicBezTo>
                      <a:pt x="1135" y="471"/>
                      <a:pt x="1079" y="509"/>
                      <a:pt x="1023" y="548"/>
                    </a:cubicBezTo>
                    <a:cubicBezTo>
                      <a:pt x="988" y="571"/>
                      <a:pt x="948" y="573"/>
                      <a:pt x="908" y="579"/>
                    </a:cubicBezTo>
                    <a:cubicBezTo>
                      <a:pt x="824" y="591"/>
                      <a:pt x="740" y="603"/>
                      <a:pt x="656" y="617"/>
                    </a:cubicBezTo>
                    <a:cubicBezTo>
                      <a:pt x="594" y="628"/>
                      <a:pt x="536" y="621"/>
                      <a:pt x="479" y="594"/>
                    </a:cubicBezTo>
                    <a:cubicBezTo>
                      <a:pt x="363" y="538"/>
                      <a:pt x="247" y="484"/>
                      <a:pt x="130" y="431"/>
                    </a:cubicBezTo>
                    <a:cubicBezTo>
                      <a:pt x="101" y="419"/>
                      <a:pt x="69" y="414"/>
                      <a:pt x="38" y="408"/>
                    </a:cubicBezTo>
                    <a:cubicBezTo>
                      <a:pt x="11" y="403"/>
                      <a:pt x="1" y="395"/>
                      <a:pt x="0" y="368"/>
                    </a:cubicBezTo>
                    <a:cubicBezTo>
                      <a:pt x="0" y="274"/>
                      <a:pt x="1" y="180"/>
                      <a:pt x="0" y="86"/>
                    </a:cubicBezTo>
                    <a:cubicBezTo>
                      <a:pt x="0" y="68"/>
                      <a:pt x="8" y="57"/>
                      <a:pt x="25" y="52"/>
                    </a:cubicBezTo>
                    <a:cubicBezTo>
                      <a:pt x="135" y="22"/>
                      <a:pt x="245" y="0"/>
                      <a:pt x="360" y="12"/>
                    </a:cubicBezTo>
                    <a:cubicBezTo>
                      <a:pt x="416" y="18"/>
                      <a:pt x="471" y="31"/>
                      <a:pt x="520" y="59"/>
                    </a:cubicBezTo>
                    <a:cubicBezTo>
                      <a:pt x="591" y="101"/>
                      <a:pt x="668" y="110"/>
                      <a:pt x="747" y="118"/>
                    </a:cubicBezTo>
                    <a:cubicBezTo>
                      <a:pt x="806" y="123"/>
                      <a:pt x="865" y="140"/>
                      <a:pt x="923" y="151"/>
                    </a:cubicBezTo>
                    <a:cubicBezTo>
                      <a:pt x="927" y="152"/>
                      <a:pt x="931" y="154"/>
                      <a:pt x="935" y="155"/>
                    </a:cubicBezTo>
                    <a:cubicBezTo>
                      <a:pt x="975" y="171"/>
                      <a:pt x="1000" y="204"/>
                      <a:pt x="994" y="233"/>
                    </a:cubicBezTo>
                    <a:cubicBezTo>
                      <a:pt x="983" y="285"/>
                      <a:pt x="945" y="319"/>
                      <a:pt x="898" y="316"/>
                    </a:cubicBezTo>
                    <a:cubicBezTo>
                      <a:pt x="820" y="311"/>
                      <a:pt x="743" y="305"/>
                      <a:pt x="666" y="301"/>
                    </a:cubicBezTo>
                    <a:cubicBezTo>
                      <a:pt x="631" y="299"/>
                      <a:pt x="596" y="300"/>
                      <a:pt x="561" y="3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94" name="Freeform 25"/>
              <p:cNvSpPr>
                <a:spLocks/>
              </p:cNvSpPr>
              <p:nvPr/>
            </p:nvSpPr>
            <p:spPr bwMode="auto">
              <a:xfrm>
                <a:off x="2743" y="2287"/>
                <a:ext cx="2258" cy="994"/>
              </a:xfrm>
              <a:custGeom>
                <a:avLst/>
                <a:gdLst>
                  <a:gd name="T0" fmla="*/ 0 w 1001"/>
                  <a:gd name="T1" fmla="*/ 236 h 441"/>
                  <a:gd name="T2" fmla="*/ 115 w 1001"/>
                  <a:gd name="T3" fmla="*/ 89 h 441"/>
                  <a:gd name="T4" fmla="*/ 310 w 1001"/>
                  <a:gd name="T5" fmla="*/ 1 h 441"/>
                  <a:gd name="T6" fmla="*/ 486 w 1001"/>
                  <a:gd name="T7" fmla="*/ 102 h 441"/>
                  <a:gd name="T8" fmla="*/ 662 w 1001"/>
                  <a:gd name="T9" fmla="*/ 0 h 441"/>
                  <a:gd name="T10" fmla="*/ 861 w 1001"/>
                  <a:gd name="T11" fmla="*/ 92 h 441"/>
                  <a:gd name="T12" fmla="*/ 989 w 1001"/>
                  <a:gd name="T13" fmla="*/ 287 h 441"/>
                  <a:gd name="T14" fmla="*/ 999 w 1001"/>
                  <a:gd name="T15" fmla="*/ 364 h 441"/>
                  <a:gd name="T16" fmla="*/ 983 w 1001"/>
                  <a:gd name="T17" fmla="*/ 391 h 441"/>
                  <a:gd name="T18" fmla="*/ 770 w 1001"/>
                  <a:gd name="T19" fmla="*/ 440 h 441"/>
                  <a:gd name="T20" fmla="*/ 758 w 1001"/>
                  <a:gd name="T21" fmla="*/ 436 h 441"/>
                  <a:gd name="T22" fmla="*/ 626 w 1001"/>
                  <a:gd name="T23" fmla="*/ 368 h 441"/>
                  <a:gd name="T24" fmla="*/ 446 w 1001"/>
                  <a:gd name="T25" fmla="*/ 343 h 441"/>
                  <a:gd name="T26" fmla="*/ 290 w 1001"/>
                  <a:gd name="T27" fmla="*/ 298 h 441"/>
                  <a:gd name="T28" fmla="*/ 34 w 1001"/>
                  <a:gd name="T29" fmla="*/ 238 h 441"/>
                  <a:gd name="T30" fmla="*/ 2 w 1001"/>
                  <a:gd name="T31" fmla="*/ 237 h 441"/>
                  <a:gd name="T32" fmla="*/ 0 w 1001"/>
                  <a:gd name="T33" fmla="*/ 236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01" h="441">
                    <a:moveTo>
                      <a:pt x="0" y="236"/>
                    </a:moveTo>
                    <a:cubicBezTo>
                      <a:pt x="22" y="174"/>
                      <a:pt x="56" y="120"/>
                      <a:pt x="115" y="89"/>
                    </a:cubicBezTo>
                    <a:cubicBezTo>
                      <a:pt x="178" y="57"/>
                      <a:pt x="245" y="30"/>
                      <a:pt x="310" y="1"/>
                    </a:cubicBezTo>
                    <a:cubicBezTo>
                      <a:pt x="355" y="61"/>
                      <a:pt x="411" y="102"/>
                      <a:pt x="486" y="102"/>
                    </a:cubicBezTo>
                    <a:cubicBezTo>
                      <a:pt x="561" y="102"/>
                      <a:pt x="616" y="62"/>
                      <a:pt x="662" y="0"/>
                    </a:cubicBezTo>
                    <a:cubicBezTo>
                      <a:pt x="729" y="31"/>
                      <a:pt x="797" y="58"/>
                      <a:pt x="861" y="92"/>
                    </a:cubicBezTo>
                    <a:cubicBezTo>
                      <a:pt x="937" y="134"/>
                      <a:pt x="969" y="208"/>
                      <a:pt x="989" y="287"/>
                    </a:cubicBezTo>
                    <a:cubicBezTo>
                      <a:pt x="995" y="312"/>
                      <a:pt x="996" y="339"/>
                      <a:pt x="999" y="364"/>
                    </a:cubicBezTo>
                    <a:cubicBezTo>
                      <a:pt x="1001" y="377"/>
                      <a:pt x="996" y="385"/>
                      <a:pt x="983" y="391"/>
                    </a:cubicBezTo>
                    <a:cubicBezTo>
                      <a:pt x="915" y="418"/>
                      <a:pt x="843" y="431"/>
                      <a:pt x="770" y="440"/>
                    </a:cubicBezTo>
                    <a:cubicBezTo>
                      <a:pt x="766" y="441"/>
                      <a:pt x="760" y="439"/>
                      <a:pt x="758" y="436"/>
                    </a:cubicBezTo>
                    <a:cubicBezTo>
                      <a:pt x="724" y="393"/>
                      <a:pt x="675" y="378"/>
                      <a:pt x="626" y="368"/>
                    </a:cubicBezTo>
                    <a:cubicBezTo>
                      <a:pt x="566" y="356"/>
                      <a:pt x="506" y="349"/>
                      <a:pt x="446" y="343"/>
                    </a:cubicBezTo>
                    <a:cubicBezTo>
                      <a:pt x="391" y="337"/>
                      <a:pt x="339" y="326"/>
                      <a:pt x="290" y="298"/>
                    </a:cubicBezTo>
                    <a:cubicBezTo>
                      <a:pt x="211" y="254"/>
                      <a:pt x="124" y="238"/>
                      <a:pt x="34" y="238"/>
                    </a:cubicBezTo>
                    <a:cubicBezTo>
                      <a:pt x="24" y="238"/>
                      <a:pt x="13" y="238"/>
                      <a:pt x="2" y="237"/>
                    </a:cubicBezTo>
                    <a:cubicBezTo>
                      <a:pt x="2" y="237"/>
                      <a:pt x="1" y="237"/>
                      <a:pt x="0" y="2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95" name="Freeform 26"/>
              <p:cNvSpPr>
                <a:spLocks/>
              </p:cNvSpPr>
              <p:nvPr/>
            </p:nvSpPr>
            <p:spPr bwMode="auto">
              <a:xfrm>
                <a:off x="3275" y="1181"/>
                <a:ext cx="1137" cy="1280"/>
              </a:xfrm>
              <a:custGeom>
                <a:avLst/>
                <a:gdLst>
                  <a:gd name="T0" fmla="*/ 475 w 504"/>
                  <a:gd name="T1" fmla="*/ 154 h 568"/>
                  <a:gd name="T2" fmla="*/ 487 w 504"/>
                  <a:gd name="T3" fmla="*/ 219 h 568"/>
                  <a:gd name="T4" fmla="*/ 487 w 504"/>
                  <a:gd name="T5" fmla="*/ 312 h 568"/>
                  <a:gd name="T6" fmla="*/ 462 w 504"/>
                  <a:gd name="T7" fmla="*/ 364 h 568"/>
                  <a:gd name="T8" fmla="*/ 413 w 504"/>
                  <a:gd name="T9" fmla="*/ 449 h 568"/>
                  <a:gd name="T10" fmla="*/ 237 w 504"/>
                  <a:gd name="T11" fmla="*/ 562 h 568"/>
                  <a:gd name="T12" fmla="*/ 93 w 504"/>
                  <a:gd name="T13" fmla="*/ 461 h 568"/>
                  <a:gd name="T14" fmla="*/ 32 w 504"/>
                  <a:gd name="T15" fmla="*/ 354 h 568"/>
                  <a:gd name="T16" fmla="*/ 6 w 504"/>
                  <a:gd name="T17" fmla="*/ 236 h 568"/>
                  <a:gd name="T18" fmla="*/ 14 w 504"/>
                  <a:gd name="T19" fmla="*/ 214 h 568"/>
                  <a:gd name="T20" fmla="*/ 27 w 504"/>
                  <a:gd name="T21" fmla="*/ 170 h 568"/>
                  <a:gd name="T22" fmla="*/ 45 w 504"/>
                  <a:gd name="T23" fmla="*/ 39 h 568"/>
                  <a:gd name="T24" fmla="*/ 55 w 504"/>
                  <a:gd name="T25" fmla="*/ 19 h 568"/>
                  <a:gd name="T26" fmla="*/ 90 w 504"/>
                  <a:gd name="T27" fmla="*/ 4 h 568"/>
                  <a:gd name="T28" fmla="*/ 285 w 504"/>
                  <a:gd name="T29" fmla="*/ 34 h 568"/>
                  <a:gd name="T30" fmla="*/ 454 w 504"/>
                  <a:gd name="T31" fmla="*/ 83 h 568"/>
                  <a:gd name="T32" fmla="*/ 469 w 504"/>
                  <a:gd name="T33" fmla="*/ 104 h 568"/>
                  <a:gd name="T34" fmla="*/ 475 w 504"/>
                  <a:gd name="T35" fmla="*/ 154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4" h="568">
                    <a:moveTo>
                      <a:pt x="475" y="154"/>
                    </a:moveTo>
                    <a:cubicBezTo>
                      <a:pt x="474" y="180"/>
                      <a:pt x="475" y="198"/>
                      <a:pt x="487" y="219"/>
                    </a:cubicBezTo>
                    <a:cubicBezTo>
                      <a:pt x="504" y="247"/>
                      <a:pt x="497" y="281"/>
                      <a:pt x="487" y="312"/>
                    </a:cubicBezTo>
                    <a:cubicBezTo>
                      <a:pt x="481" y="330"/>
                      <a:pt x="473" y="349"/>
                      <a:pt x="462" y="364"/>
                    </a:cubicBezTo>
                    <a:cubicBezTo>
                      <a:pt x="441" y="390"/>
                      <a:pt x="427" y="419"/>
                      <a:pt x="413" y="449"/>
                    </a:cubicBezTo>
                    <a:cubicBezTo>
                      <a:pt x="378" y="524"/>
                      <a:pt x="308" y="568"/>
                      <a:pt x="237" y="562"/>
                    </a:cubicBezTo>
                    <a:cubicBezTo>
                      <a:pt x="171" y="555"/>
                      <a:pt x="124" y="517"/>
                      <a:pt x="93" y="461"/>
                    </a:cubicBezTo>
                    <a:cubicBezTo>
                      <a:pt x="74" y="425"/>
                      <a:pt x="56" y="388"/>
                      <a:pt x="32" y="354"/>
                    </a:cubicBezTo>
                    <a:cubicBezTo>
                      <a:pt x="8" y="319"/>
                      <a:pt x="0" y="278"/>
                      <a:pt x="6" y="236"/>
                    </a:cubicBezTo>
                    <a:cubicBezTo>
                      <a:pt x="7" y="228"/>
                      <a:pt x="9" y="218"/>
                      <a:pt x="14" y="214"/>
                    </a:cubicBezTo>
                    <a:cubicBezTo>
                      <a:pt x="29" y="202"/>
                      <a:pt x="27" y="186"/>
                      <a:pt x="27" y="170"/>
                    </a:cubicBezTo>
                    <a:cubicBezTo>
                      <a:pt x="27" y="126"/>
                      <a:pt x="26" y="81"/>
                      <a:pt x="45" y="39"/>
                    </a:cubicBezTo>
                    <a:cubicBezTo>
                      <a:pt x="48" y="32"/>
                      <a:pt x="52" y="26"/>
                      <a:pt x="55" y="19"/>
                    </a:cubicBezTo>
                    <a:cubicBezTo>
                      <a:pt x="62" y="3"/>
                      <a:pt x="71" y="0"/>
                      <a:pt x="90" y="4"/>
                    </a:cubicBezTo>
                    <a:cubicBezTo>
                      <a:pt x="155" y="16"/>
                      <a:pt x="220" y="27"/>
                      <a:pt x="285" y="34"/>
                    </a:cubicBezTo>
                    <a:cubicBezTo>
                      <a:pt x="345" y="41"/>
                      <a:pt x="402" y="52"/>
                      <a:pt x="454" y="83"/>
                    </a:cubicBezTo>
                    <a:cubicBezTo>
                      <a:pt x="461" y="87"/>
                      <a:pt x="467" y="96"/>
                      <a:pt x="469" y="104"/>
                    </a:cubicBezTo>
                    <a:cubicBezTo>
                      <a:pt x="473" y="122"/>
                      <a:pt x="474" y="141"/>
                      <a:pt x="475"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96" name="Freeform 27"/>
              <p:cNvSpPr>
                <a:spLocks/>
              </p:cNvSpPr>
              <p:nvPr/>
            </p:nvSpPr>
            <p:spPr bwMode="auto">
              <a:xfrm>
                <a:off x="1676" y="2876"/>
                <a:ext cx="374" cy="1111"/>
              </a:xfrm>
              <a:custGeom>
                <a:avLst/>
                <a:gdLst>
                  <a:gd name="T0" fmla="*/ 166 w 166"/>
                  <a:gd name="T1" fmla="*/ 248 h 493"/>
                  <a:gd name="T2" fmla="*/ 166 w 166"/>
                  <a:gd name="T3" fmla="*/ 452 h 493"/>
                  <a:gd name="T4" fmla="*/ 124 w 166"/>
                  <a:gd name="T5" fmla="*/ 493 h 493"/>
                  <a:gd name="T6" fmla="*/ 36 w 166"/>
                  <a:gd name="T7" fmla="*/ 493 h 493"/>
                  <a:gd name="T8" fmla="*/ 0 w 166"/>
                  <a:gd name="T9" fmla="*/ 458 h 493"/>
                  <a:gd name="T10" fmla="*/ 0 w 166"/>
                  <a:gd name="T11" fmla="*/ 34 h 493"/>
                  <a:gd name="T12" fmla="*/ 33 w 166"/>
                  <a:gd name="T13" fmla="*/ 0 h 493"/>
                  <a:gd name="T14" fmla="*/ 133 w 166"/>
                  <a:gd name="T15" fmla="*/ 1 h 493"/>
                  <a:gd name="T16" fmla="*/ 166 w 166"/>
                  <a:gd name="T17" fmla="*/ 36 h 493"/>
                  <a:gd name="T18" fmla="*/ 166 w 166"/>
                  <a:gd name="T19" fmla="*/ 248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493">
                    <a:moveTo>
                      <a:pt x="166" y="248"/>
                    </a:moveTo>
                    <a:cubicBezTo>
                      <a:pt x="166" y="316"/>
                      <a:pt x="166" y="384"/>
                      <a:pt x="166" y="452"/>
                    </a:cubicBezTo>
                    <a:cubicBezTo>
                      <a:pt x="166" y="484"/>
                      <a:pt x="157" y="493"/>
                      <a:pt x="124" y="493"/>
                    </a:cubicBezTo>
                    <a:cubicBezTo>
                      <a:pt x="95" y="493"/>
                      <a:pt x="65" y="493"/>
                      <a:pt x="36" y="493"/>
                    </a:cubicBezTo>
                    <a:cubicBezTo>
                      <a:pt x="11" y="493"/>
                      <a:pt x="0" y="483"/>
                      <a:pt x="0" y="458"/>
                    </a:cubicBezTo>
                    <a:cubicBezTo>
                      <a:pt x="0" y="317"/>
                      <a:pt x="0" y="176"/>
                      <a:pt x="0" y="34"/>
                    </a:cubicBezTo>
                    <a:cubicBezTo>
                      <a:pt x="0" y="12"/>
                      <a:pt x="10" y="1"/>
                      <a:pt x="33" y="0"/>
                    </a:cubicBezTo>
                    <a:cubicBezTo>
                      <a:pt x="66" y="0"/>
                      <a:pt x="99" y="0"/>
                      <a:pt x="133" y="1"/>
                    </a:cubicBezTo>
                    <a:cubicBezTo>
                      <a:pt x="157" y="1"/>
                      <a:pt x="166" y="12"/>
                      <a:pt x="166" y="36"/>
                    </a:cubicBezTo>
                    <a:cubicBezTo>
                      <a:pt x="166" y="107"/>
                      <a:pt x="166" y="177"/>
                      <a:pt x="166" y="2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sp>
            <p:nvSpPr>
              <p:cNvPr id="97" name="Freeform 28"/>
              <p:cNvSpPr>
                <a:spLocks/>
              </p:cNvSpPr>
              <p:nvPr/>
            </p:nvSpPr>
            <p:spPr bwMode="auto">
              <a:xfrm>
                <a:off x="5628" y="331"/>
                <a:ext cx="374" cy="1111"/>
              </a:xfrm>
              <a:custGeom>
                <a:avLst/>
                <a:gdLst>
                  <a:gd name="T0" fmla="*/ 166 w 166"/>
                  <a:gd name="T1" fmla="*/ 246 h 493"/>
                  <a:gd name="T2" fmla="*/ 166 w 166"/>
                  <a:gd name="T3" fmla="*/ 452 h 493"/>
                  <a:gd name="T4" fmla="*/ 127 w 166"/>
                  <a:gd name="T5" fmla="*/ 492 h 493"/>
                  <a:gd name="T6" fmla="*/ 35 w 166"/>
                  <a:gd name="T7" fmla="*/ 492 h 493"/>
                  <a:gd name="T8" fmla="*/ 0 w 166"/>
                  <a:gd name="T9" fmla="*/ 457 h 493"/>
                  <a:gd name="T10" fmla="*/ 0 w 166"/>
                  <a:gd name="T11" fmla="*/ 35 h 493"/>
                  <a:gd name="T12" fmla="*/ 36 w 166"/>
                  <a:gd name="T13" fmla="*/ 0 h 493"/>
                  <a:gd name="T14" fmla="*/ 130 w 166"/>
                  <a:gd name="T15" fmla="*/ 0 h 493"/>
                  <a:gd name="T16" fmla="*/ 166 w 166"/>
                  <a:gd name="T17" fmla="*/ 36 h 493"/>
                  <a:gd name="T18" fmla="*/ 166 w 166"/>
                  <a:gd name="T19" fmla="*/ 24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493">
                    <a:moveTo>
                      <a:pt x="166" y="246"/>
                    </a:moveTo>
                    <a:cubicBezTo>
                      <a:pt x="166" y="315"/>
                      <a:pt x="166" y="384"/>
                      <a:pt x="166" y="452"/>
                    </a:cubicBezTo>
                    <a:cubicBezTo>
                      <a:pt x="166" y="483"/>
                      <a:pt x="157" y="492"/>
                      <a:pt x="127" y="492"/>
                    </a:cubicBezTo>
                    <a:cubicBezTo>
                      <a:pt x="97" y="493"/>
                      <a:pt x="66" y="493"/>
                      <a:pt x="35" y="492"/>
                    </a:cubicBezTo>
                    <a:cubicBezTo>
                      <a:pt x="10" y="492"/>
                      <a:pt x="0" y="482"/>
                      <a:pt x="0" y="457"/>
                    </a:cubicBezTo>
                    <a:cubicBezTo>
                      <a:pt x="0" y="316"/>
                      <a:pt x="0" y="176"/>
                      <a:pt x="0" y="35"/>
                    </a:cubicBezTo>
                    <a:cubicBezTo>
                      <a:pt x="0" y="11"/>
                      <a:pt x="11" y="0"/>
                      <a:pt x="36" y="0"/>
                    </a:cubicBezTo>
                    <a:cubicBezTo>
                      <a:pt x="67" y="0"/>
                      <a:pt x="98" y="0"/>
                      <a:pt x="130" y="0"/>
                    </a:cubicBezTo>
                    <a:cubicBezTo>
                      <a:pt x="155" y="0"/>
                      <a:pt x="166" y="11"/>
                      <a:pt x="166" y="36"/>
                    </a:cubicBezTo>
                    <a:cubicBezTo>
                      <a:pt x="166" y="106"/>
                      <a:pt x="166" y="176"/>
                      <a:pt x="166" y="2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2400"/>
              </a:p>
            </p:txBody>
          </p:sp>
        </p:grpSp>
      </p:grpSp>
      <p:sp>
        <p:nvSpPr>
          <p:cNvPr id="172" name="TextBox 171"/>
          <p:cNvSpPr txBox="1"/>
          <p:nvPr/>
        </p:nvSpPr>
        <p:spPr>
          <a:xfrm>
            <a:off x="8725844" y="6430169"/>
            <a:ext cx="3362049" cy="256545"/>
          </a:xfrm>
          <a:prstGeom prst="rect">
            <a:avLst/>
          </a:prstGeom>
          <a:noFill/>
        </p:spPr>
        <p:txBody>
          <a:bodyPr wrap="square" rtlCol="0">
            <a:spAutoFit/>
          </a:bodyPr>
          <a:lstStyle/>
          <a:p>
            <a:pPr algn="r"/>
            <a:r>
              <a:rPr lang="en-US" sz="1067" dirty="0">
                <a:solidFill>
                  <a:schemeClr val="bg1">
                    <a:lumMod val="50000"/>
                  </a:schemeClr>
                </a:solidFill>
              </a:rPr>
              <a:t>Fuente: </a:t>
            </a:r>
            <a:r>
              <a:rPr lang="en-US" sz="1067" dirty="0" err="1">
                <a:solidFill>
                  <a:schemeClr val="bg1">
                    <a:lumMod val="50000"/>
                  </a:schemeClr>
                </a:solidFill>
              </a:rPr>
              <a:t>Elaboración</a:t>
            </a:r>
            <a:r>
              <a:rPr lang="en-US" sz="1067" dirty="0">
                <a:solidFill>
                  <a:schemeClr val="bg1">
                    <a:lumMod val="50000"/>
                  </a:schemeClr>
                </a:solidFill>
              </a:rPr>
              <a:t> </a:t>
            </a:r>
            <a:r>
              <a:rPr lang="en-US" sz="1067" dirty="0" err="1">
                <a:solidFill>
                  <a:schemeClr val="bg1">
                    <a:lumMod val="50000"/>
                  </a:schemeClr>
                </a:solidFill>
              </a:rPr>
              <a:t>propia</a:t>
            </a:r>
            <a:endParaRPr lang="en-US" sz="1067" dirty="0">
              <a:solidFill>
                <a:schemeClr val="bg1">
                  <a:lumMod val="50000"/>
                </a:schemeClr>
              </a:solidFill>
            </a:endParaRPr>
          </a:p>
        </p:txBody>
      </p:sp>
      <p:sp>
        <p:nvSpPr>
          <p:cNvPr id="124" name="TextBox 123"/>
          <p:cNvSpPr txBox="1"/>
          <p:nvPr/>
        </p:nvSpPr>
        <p:spPr>
          <a:xfrm>
            <a:off x="184017" y="448341"/>
            <a:ext cx="5000671" cy="913199"/>
          </a:xfrm>
          <a:prstGeom prst="rect">
            <a:avLst/>
          </a:prstGeom>
          <a:noFill/>
        </p:spPr>
        <p:txBody>
          <a:bodyPr wrap="square" rtlCol="0">
            <a:spAutoFit/>
          </a:bodyPr>
          <a:lstStyle/>
          <a:p>
            <a:r>
              <a:rPr lang="en-US" sz="2400" b="1" u="sng" dirty="0"/>
              <a:t>El </a:t>
            </a:r>
            <a:r>
              <a:rPr lang="en-US" sz="2400" b="1" u="sng" dirty="0" err="1"/>
              <a:t>acceso</a:t>
            </a:r>
            <a:r>
              <a:rPr lang="en-US" sz="2400" b="1" u="sng" dirty="0"/>
              <a:t> </a:t>
            </a:r>
            <a:r>
              <a:rPr lang="en-US" sz="2400" b="1" u="sng" dirty="0" err="1"/>
              <a:t>es</a:t>
            </a:r>
            <a:r>
              <a:rPr lang="en-US" sz="2400" b="1" u="sng" dirty="0"/>
              <a:t> Multidimensional </a:t>
            </a:r>
          </a:p>
          <a:p>
            <a:r>
              <a:rPr lang="en-US" sz="1467" b="1" dirty="0">
                <a:solidFill>
                  <a:schemeClr val="bg1">
                    <a:lumMod val="50000"/>
                  </a:schemeClr>
                </a:solidFill>
              </a:rPr>
              <a:t>Interface entre las </a:t>
            </a:r>
            <a:r>
              <a:rPr lang="en-US" sz="1467" b="1" dirty="0" err="1">
                <a:solidFill>
                  <a:schemeClr val="bg1">
                    <a:lumMod val="50000"/>
                  </a:schemeClr>
                </a:solidFill>
              </a:rPr>
              <a:t>características</a:t>
            </a:r>
            <a:r>
              <a:rPr lang="en-US" sz="1467" b="1" dirty="0">
                <a:solidFill>
                  <a:schemeClr val="bg1">
                    <a:lumMod val="50000"/>
                  </a:schemeClr>
                </a:solidFill>
              </a:rPr>
              <a:t> de las personas, </a:t>
            </a:r>
            <a:r>
              <a:rPr lang="en-US" sz="1467" b="1" dirty="0" err="1">
                <a:solidFill>
                  <a:schemeClr val="bg1">
                    <a:lumMod val="50000"/>
                  </a:schemeClr>
                </a:solidFill>
              </a:rPr>
              <a:t>su</a:t>
            </a:r>
            <a:r>
              <a:rPr lang="en-US" sz="1467" b="1" dirty="0">
                <a:solidFill>
                  <a:schemeClr val="bg1">
                    <a:lumMod val="50000"/>
                  </a:schemeClr>
                </a:solidFill>
              </a:rPr>
              <a:t> </a:t>
            </a:r>
            <a:r>
              <a:rPr lang="en-US" sz="1467" b="1" dirty="0" err="1">
                <a:solidFill>
                  <a:schemeClr val="bg1">
                    <a:lumMod val="50000"/>
                  </a:schemeClr>
                </a:solidFill>
              </a:rPr>
              <a:t>entorno</a:t>
            </a:r>
            <a:r>
              <a:rPr lang="en-US" sz="1467" b="1" dirty="0">
                <a:solidFill>
                  <a:schemeClr val="bg1">
                    <a:lumMod val="50000"/>
                  </a:schemeClr>
                </a:solidFill>
              </a:rPr>
              <a:t> y </a:t>
            </a:r>
            <a:r>
              <a:rPr lang="en-US" sz="1467" b="1" dirty="0" err="1">
                <a:solidFill>
                  <a:schemeClr val="bg1">
                    <a:lumMod val="50000"/>
                  </a:schemeClr>
                </a:solidFill>
              </a:rPr>
              <a:t>los</a:t>
            </a:r>
            <a:r>
              <a:rPr lang="en-US" sz="1467" b="1" dirty="0">
                <a:solidFill>
                  <a:schemeClr val="bg1">
                    <a:lumMod val="50000"/>
                  </a:schemeClr>
                </a:solidFill>
              </a:rPr>
              <a:t> </a:t>
            </a:r>
            <a:r>
              <a:rPr lang="en-US" sz="1467" b="1" dirty="0" err="1">
                <a:solidFill>
                  <a:schemeClr val="bg1">
                    <a:lumMod val="50000"/>
                  </a:schemeClr>
                </a:solidFill>
              </a:rPr>
              <a:t>sistemas</a:t>
            </a:r>
            <a:r>
              <a:rPr lang="en-US" sz="1467" b="1" dirty="0">
                <a:solidFill>
                  <a:schemeClr val="bg1">
                    <a:lumMod val="50000"/>
                  </a:schemeClr>
                </a:solidFill>
              </a:rPr>
              <a:t> de </a:t>
            </a:r>
            <a:r>
              <a:rPr lang="en-US" sz="1467" b="1" dirty="0" err="1">
                <a:solidFill>
                  <a:schemeClr val="bg1">
                    <a:lumMod val="50000"/>
                  </a:schemeClr>
                </a:solidFill>
              </a:rPr>
              <a:t>salud</a:t>
            </a:r>
            <a:r>
              <a:rPr lang="en-US" sz="1467" b="1" dirty="0">
                <a:solidFill>
                  <a:schemeClr val="bg1">
                    <a:lumMod val="50000"/>
                  </a:schemeClr>
                </a:solidFill>
              </a:rPr>
              <a:t>.  </a:t>
            </a:r>
            <a:endParaRPr lang="en-US" sz="1467" b="1" u="sng" dirty="0">
              <a:solidFill>
                <a:schemeClr val="bg1">
                  <a:lumMod val="50000"/>
                </a:schemeClr>
              </a:solidFill>
            </a:endParaRPr>
          </a:p>
        </p:txBody>
      </p:sp>
    </p:spTree>
    <p:extLst>
      <p:ext uri="{BB962C8B-B14F-4D97-AF65-F5344CB8AC3E}">
        <p14:creationId xmlns:p14="http://schemas.microsoft.com/office/powerpoint/2010/main" val="342684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69;p25">
            <a:extLst>
              <a:ext uri="{FF2B5EF4-FFF2-40B4-BE49-F238E27FC236}">
                <a16:creationId xmlns:a16="http://schemas.microsoft.com/office/drawing/2014/main" id="{EA676995-2F30-306B-1C24-8D867061A2CA}"/>
              </a:ext>
            </a:extLst>
          </p:cNvPr>
          <p:cNvSpPr txBox="1"/>
          <p:nvPr/>
        </p:nvSpPr>
        <p:spPr>
          <a:xfrm>
            <a:off x="838200" y="365125"/>
            <a:ext cx="10515600" cy="1325563"/>
          </a:xfrm>
          <a:prstGeom prst="rect">
            <a:avLst/>
          </a:prstGeom>
        </p:spPr>
        <p:txBody>
          <a:bodyPr spcFirstLastPara="1" vert="horz" lIns="91440" tIns="45720" rIns="91440" bIns="45720" rtlCol="0" anchor="ctr" anchorCtr="0">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s-ES_tradnl" sz="4100" b="0" i="0" u="none" strike="noStrike" kern="1200" cap="none" spc="0" normalizeH="0" baseline="0" noProof="0" dirty="0">
                <a:ln>
                  <a:noFill/>
                </a:ln>
                <a:solidFill>
                  <a:srgbClr val="1F6093"/>
                </a:solidFill>
                <a:effectLst/>
                <a:uLnTx/>
                <a:uFillTx/>
                <a:latin typeface="Arial Black" panose="020B0A04020102020204"/>
                <a:ea typeface="+mn-ea"/>
                <a:cs typeface="+mn-cs"/>
              </a:rPr>
              <a:t>¿Por Qué APS, Por Qué Ahora?</a:t>
            </a:r>
          </a:p>
        </p:txBody>
      </p:sp>
      <p:sp>
        <p:nvSpPr>
          <p:cNvPr id="6" name="Content Placeholder 2">
            <a:extLst>
              <a:ext uri="{FF2B5EF4-FFF2-40B4-BE49-F238E27FC236}">
                <a16:creationId xmlns:a16="http://schemas.microsoft.com/office/drawing/2014/main" id="{3F708F50-CD94-E674-2171-DEEBB3628905}"/>
              </a:ext>
            </a:extLst>
          </p:cNvPr>
          <p:cNvSpPr>
            <a:spLocks noGrp="1"/>
          </p:cNvSpPr>
          <p:nvPr>
            <p:ph sz="half" idx="2"/>
          </p:nvPr>
        </p:nvSpPr>
        <p:spPr>
          <a:xfrm>
            <a:off x="6172200" y="1690689"/>
            <a:ext cx="5181600" cy="3934860"/>
          </a:xfrm>
        </p:spPr>
        <p:txBody>
          <a:bodyPr vert="horz" lIns="91440" tIns="45720" rIns="91440" bIns="45720" rtlCol="0">
            <a:normAutofit fontScale="92500" lnSpcReduction="10000"/>
          </a:bodyPr>
          <a:lstStyle/>
          <a:p>
            <a:pPr marL="0" marR="0" indent="0">
              <a:spcAft>
                <a:spcPts val="800"/>
              </a:spcAft>
              <a:buNone/>
            </a:pPr>
            <a:endParaRPr lang="en-US" sz="1500" dirty="0">
              <a:effectLst/>
            </a:endParaRPr>
          </a:p>
          <a:p>
            <a:pPr marL="342900" marR="0" lvl="0">
              <a:spcAft>
                <a:spcPts val="800"/>
              </a:spcAft>
              <a:buSzPts val="1000"/>
              <a:tabLst>
                <a:tab pos="457200" algn="l"/>
              </a:tabLst>
            </a:pPr>
            <a:r>
              <a:rPr lang="es-ES_tradnl" sz="1500" b="1" dirty="0">
                <a:effectLst/>
              </a:rPr>
              <a:t>Necesidades de salud insatisfechas: </a:t>
            </a:r>
            <a:r>
              <a:rPr lang="es-ES_tradnl" sz="1500" dirty="0">
                <a:effectLst/>
              </a:rPr>
              <a:t>una tercera parte de la población reporta no </a:t>
            </a:r>
            <a:r>
              <a:rPr lang="es-ES_tradnl" sz="1500" dirty="0"/>
              <a:t>buscar</a:t>
            </a:r>
            <a:r>
              <a:rPr lang="es-ES_tradnl" sz="1500" dirty="0">
                <a:effectLst/>
              </a:rPr>
              <a:t> atención de salud debido a barreras de acceso, incluidas las financieras como no las no financieras.</a:t>
            </a:r>
          </a:p>
          <a:p>
            <a:pPr marL="342900" marR="0" lvl="0">
              <a:spcAft>
                <a:spcPts val="800"/>
              </a:spcAft>
              <a:buSzPts val="1000"/>
              <a:tabLst>
                <a:tab pos="457200" algn="l"/>
              </a:tabLst>
            </a:pPr>
            <a:r>
              <a:rPr lang="es-ES_tradnl" sz="1500" b="1" dirty="0">
                <a:effectLst/>
              </a:rPr>
              <a:t>Estagnación en la cobertura de servicios: </a:t>
            </a:r>
            <a:r>
              <a:rPr lang="es-ES_tradnl" sz="1500" dirty="0">
                <a:effectLst/>
              </a:rPr>
              <a:t>tras los avances iniciales, el Índice de Cobertura de Servicios de la Cobertura Universal de Salud se ha estancado, con un ligero aumento de 82 a 83 entre 2015 y 2022/23.</a:t>
            </a:r>
          </a:p>
          <a:p>
            <a:pPr marL="342900" marR="0" lvl="0">
              <a:spcAft>
                <a:spcPts val="800"/>
              </a:spcAft>
              <a:buSzPts val="1000"/>
              <a:tabLst>
                <a:tab pos="457200" algn="l"/>
              </a:tabLst>
            </a:pPr>
            <a:r>
              <a:rPr lang="es-ES_tradnl" sz="1500" b="1" dirty="0">
                <a:effectLst/>
              </a:rPr>
              <a:t>Barreras financieros: </a:t>
            </a:r>
            <a:r>
              <a:rPr lang="es-ES_tradnl" sz="1500" dirty="0">
                <a:effectLst/>
              </a:rPr>
              <a:t>el 15,6 % de la población enfrenta grandes gastos en salud, y el 14,2 % no busca atención debido a su costo.</a:t>
            </a:r>
          </a:p>
          <a:p>
            <a:pPr marL="342900" marR="0" lvl="0">
              <a:spcAft>
                <a:spcPts val="800"/>
              </a:spcAft>
              <a:buSzPts val="1000"/>
              <a:tabLst>
                <a:tab pos="457200" algn="l"/>
              </a:tabLst>
            </a:pPr>
            <a:r>
              <a:rPr lang="es-ES_tradnl" sz="1500" b="1" dirty="0">
                <a:effectLst/>
              </a:rPr>
              <a:t>Barreras no financieras: </a:t>
            </a:r>
            <a:r>
              <a:rPr lang="es-ES_tradnl" sz="1500" dirty="0">
                <a:effectLst/>
              </a:rPr>
              <a:t>las barreras organizacionales (listas y tiempos de espera), de disponibilidad, de aceptabilidad y geográficos representan en conjunto más del 40 % de las necesidades de salud insatisfechas.</a:t>
            </a:r>
          </a:p>
        </p:txBody>
      </p:sp>
      <p:sp>
        <p:nvSpPr>
          <p:cNvPr id="5" name="Slide Number Placeholder 4">
            <a:extLst>
              <a:ext uri="{FF2B5EF4-FFF2-40B4-BE49-F238E27FC236}">
                <a16:creationId xmlns:a16="http://schemas.microsoft.com/office/drawing/2014/main" id="{E40DE324-9108-E886-6B75-B9ACAC98AA59}"/>
              </a:ext>
            </a:extLst>
          </p:cNvPr>
          <p:cNvSpPr>
            <a:spLocks noGrp="1"/>
          </p:cNvSpPr>
          <p:nvPr>
            <p:ph type="sldNum" sz="quarter" idx="4"/>
          </p:nvPr>
        </p:nvSpPr>
        <p:spPr>
          <a:xfrm>
            <a:off x="10660287" y="6292846"/>
            <a:ext cx="693513" cy="365125"/>
          </a:xfrm>
        </p:spPr>
        <p:txBody>
          <a:bodyPr vert="horz" lIns="91440" tIns="45720" rIns="91440" bIns="45720" rtlCol="0" anchor="ctr">
            <a:normAutofit/>
          </a:bodyPr>
          <a:lstStyle/>
          <a:p>
            <a:pPr marL="0" marR="0" lvl="0" indent="0" algn="ctr" defTabSz="914217" rtl="0" eaLnBrk="1" fontAlgn="auto" latinLnBrk="0" hangingPunct="1">
              <a:lnSpc>
                <a:spcPct val="100000"/>
              </a:lnSpc>
              <a:spcBef>
                <a:spcPts val="0"/>
              </a:spcBef>
              <a:spcAft>
                <a:spcPts val="600"/>
              </a:spcAft>
              <a:buClrTx/>
              <a:buSzTx/>
              <a:buFontTx/>
              <a:buNone/>
              <a:tabLst/>
              <a:defRPr/>
            </a:pPr>
            <a:fld id="{CEF48CEA-885D-5C4E-A5CD-C931F1E95D6A}" type="slidenum">
              <a:rPr kumimoji="0" lang="en-US" sz="12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217" rtl="0" eaLnBrk="1" fontAlgn="auto" latinLnBrk="0" hangingPunct="1">
                <a:lnSpc>
                  <a:spcPct val="100000"/>
                </a:lnSpc>
                <a:spcBef>
                  <a:spcPts val="0"/>
                </a:spcBef>
                <a:spcAft>
                  <a:spcPts val="600"/>
                </a:spcAft>
                <a:buClrTx/>
                <a:buSzTx/>
                <a:buFontTx/>
                <a:buNone/>
                <a:tabLst/>
                <a:defRPr/>
              </a:pPr>
              <a:t>6</a:t>
            </a:fld>
            <a:endParaRPr kumimoji="0" lang="en-US" sz="12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11" name="Picture 10">
            <a:extLst>
              <a:ext uri="{FF2B5EF4-FFF2-40B4-BE49-F238E27FC236}">
                <a16:creationId xmlns:a16="http://schemas.microsoft.com/office/drawing/2014/main" id="{932349A2-ACDD-4B53-5234-C33A09102529}"/>
              </a:ext>
            </a:extLst>
          </p:cNvPr>
          <p:cNvPicPr>
            <a:picLocks noChangeAspect="1"/>
          </p:cNvPicPr>
          <p:nvPr/>
        </p:nvPicPr>
        <p:blipFill>
          <a:blip r:embed="rId3"/>
          <a:stretch>
            <a:fillRect/>
          </a:stretch>
        </p:blipFill>
        <p:spPr>
          <a:xfrm>
            <a:off x="528217" y="1690688"/>
            <a:ext cx="2821755" cy="4005072"/>
          </a:xfrm>
          <a:prstGeom prst="rect">
            <a:avLst/>
          </a:prstGeom>
        </p:spPr>
      </p:pic>
      <p:pic>
        <p:nvPicPr>
          <p:cNvPr id="2" name="Picture 1" descr="A poster with a group of people&#10;&#10;Description automatically generated">
            <a:extLst>
              <a:ext uri="{FF2B5EF4-FFF2-40B4-BE49-F238E27FC236}">
                <a16:creationId xmlns:a16="http://schemas.microsoft.com/office/drawing/2014/main" id="{83AEC533-6346-90B2-84BE-AC5E2C6367EF}"/>
              </a:ext>
            </a:extLst>
          </p:cNvPr>
          <p:cNvPicPr>
            <a:picLocks noChangeAspect="1"/>
          </p:cNvPicPr>
          <p:nvPr/>
        </p:nvPicPr>
        <p:blipFill>
          <a:blip r:embed="rId4"/>
          <a:stretch>
            <a:fillRect/>
          </a:stretch>
        </p:blipFill>
        <p:spPr>
          <a:xfrm>
            <a:off x="3284223" y="1690688"/>
            <a:ext cx="2829389" cy="4005072"/>
          </a:xfrm>
          <a:prstGeom prst="rect">
            <a:avLst/>
          </a:prstGeom>
        </p:spPr>
      </p:pic>
    </p:spTree>
    <p:extLst>
      <p:ext uri="{BB962C8B-B14F-4D97-AF65-F5344CB8AC3E}">
        <p14:creationId xmlns:p14="http://schemas.microsoft.com/office/powerpoint/2010/main" val="63723225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76A6F-5AB6-9858-2FE6-6E7496872504}"/>
            </a:ext>
          </a:extLst>
        </p:cNvPr>
        <p:cNvGrpSpPr/>
        <p:nvPr/>
      </p:nvGrpSpPr>
      <p:grpSpPr>
        <a:xfrm>
          <a:off x="0" y="0"/>
          <a:ext cx="0" cy="0"/>
          <a:chOff x="0" y="0"/>
          <a:chExt cx="0" cy="0"/>
        </a:xfrm>
      </p:grpSpPr>
      <p:pic>
        <p:nvPicPr>
          <p:cNvPr id="3" name="Picture 2" descr="A graph of different colored lines&#10;&#10;Description automatically generated">
            <a:extLst>
              <a:ext uri="{FF2B5EF4-FFF2-40B4-BE49-F238E27FC236}">
                <a16:creationId xmlns:a16="http://schemas.microsoft.com/office/drawing/2014/main" id="{9D0935A0-7A25-CCBA-C100-ABC29ADD2E60}"/>
              </a:ext>
            </a:extLst>
          </p:cNvPr>
          <p:cNvPicPr>
            <a:picLocks noChangeAspect="1"/>
          </p:cNvPicPr>
          <p:nvPr/>
        </p:nvPicPr>
        <p:blipFill>
          <a:blip r:embed="rId3"/>
          <a:stretch>
            <a:fillRect/>
          </a:stretch>
        </p:blipFill>
        <p:spPr>
          <a:xfrm>
            <a:off x="3713479" y="1971040"/>
            <a:ext cx="7583603" cy="4671060"/>
          </a:xfrm>
          <a:prstGeom prst="rect">
            <a:avLst/>
          </a:prstGeom>
        </p:spPr>
      </p:pic>
      <p:sp>
        <p:nvSpPr>
          <p:cNvPr id="11" name="Content Placeholder 7">
            <a:extLst>
              <a:ext uri="{FF2B5EF4-FFF2-40B4-BE49-F238E27FC236}">
                <a16:creationId xmlns:a16="http://schemas.microsoft.com/office/drawing/2014/main" id="{A545AFDA-79AF-7560-FF91-E6765B6BA8C7}"/>
              </a:ext>
            </a:extLst>
          </p:cNvPr>
          <p:cNvSpPr txBox="1">
            <a:spLocks/>
          </p:cNvSpPr>
          <p:nvPr/>
        </p:nvSpPr>
        <p:spPr>
          <a:xfrm>
            <a:off x="513080" y="481387"/>
            <a:ext cx="10784002" cy="11848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s-ES_tradnl" sz="28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Progreso desacelerado en el subíndice de ENT desde 2015. </a:t>
            </a:r>
          </a:p>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s-ES_tradnl" sz="28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Correlación positive entre IDH y UHC SCI.</a:t>
            </a:r>
          </a:p>
          <a:p>
            <a:pPr marL="0" marR="0" lvl="0" indent="0" algn="l"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endParaRPr kumimoji="0" lang="es-ES_tradnl" sz="28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endParaRPr>
          </a:p>
        </p:txBody>
      </p:sp>
      <p:sp>
        <p:nvSpPr>
          <p:cNvPr id="4" name="Content Placeholder 7">
            <a:extLst>
              <a:ext uri="{FF2B5EF4-FFF2-40B4-BE49-F238E27FC236}">
                <a16:creationId xmlns:a16="http://schemas.microsoft.com/office/drawing/2014/main" id="{E003001E-4470-B82E-9284-E8D278A06B4C}"/>
              </a:ext>
            </a:extLst>
          </p:cNvPr>
          <p:cNvSpPr txBox="1">
            <a:spLocks/>
          </p:cNvSpPr>
          <p:nvPr/>
        </p:nvSpPr>
        <p:spPr>
          <a:xfrm>
            <a:off x="513080" y="1847850"/>
            <a:ext cx="2872322" cy="452876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r>
              <a:rPr kumimoji="0" lang="es-ES_tradnl" sz="28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Llamado a una </a:t>
            </a:r>
            <a:r>
              <a:rPr kumimoji="0" lang="es-ES_tradnl" sz="2800" b="1"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mejor integración </a:t>
            </a:r>
            <a:r>
              <a:rPr kumimoji="0" lang="es-ES_tradnl" sz="2800" b="0" i="0" u="none" strike="noStrike" kern="1200" cap="none" spc="0" normalizeH="0" baseline="0" noProof="0">
                <a:ln>
                  <a:noFill/>
                </a:ln>
                <a:solidFill>
                  <a:prstClr val="black"/>
                </a:solidFill>
                <a:effectLst/>
                <a:uLnTx/>
                <a:uFillTx/>
                <a:latin typeface="Calibri" panose="020F0502020204030204" pitchFamily="34" charset="0"/>
                <a:ea typeface="Times New Roman" panose="02020603050405020304" pitchFamily="18" charset="0"/>
                <a:cs typeface="+mn-cs"/>
              </a:rPr>
              <a:t>del abordaje de  enfermedades trasmisibles y no trasmisibles en sistemas de salud orientados hacia la APS.</a:t>
            </a:r>
          </a:p>
        </p:txBody>
      </p:sp>
    </p:spTree>
    <p:extLst>
      <p:ext uri="{BB962C8B-B14F-4D97-AF65-F5344CB8AC3E}">
        <p14:creationId xmlns:p14="http://schemas.microsoft.com/office/powerpoint/2010/main" val="3495911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10BA-EAAB-F157-B0CB-A33C630F6D81}"/>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58AD60D-F64D-59CB-4577-9296ACC719B7}"/>
              </a:ext>
            </a:extLst>
          </p:cNvPr>
          <p:cNvSpPr>
            <a:spLocks noGrp="1"/>
          </p:cNvSpPr>
          <p:nvPr>
            <p:ph type="sldNum" sz="quarter" idx="4"/>
          </p:nvPr>
        </p:nvSpPr>
        <p:spPr>
          <a:xfrm>
            <a:off x="10660287" y="6292846"/>
            <a:ext cx="693513" cy="365125"/>
          </a:xfrm>
        </p:spPr>
        <p:txBody>
          <a:bodyPr vert="horz" lIns="91440" tIns="45720" rIns="91440" bIns="45720" rtlCol="0" anchor="ctr">
            <a:normAutofit/>
          </a:bodyPr>
          <a:lstStyle/>
          <a:p>
            <a:pPr marL="0" marR="0" lvl="0" indent="0" algn="ctr" defTabSz="914217" rtl="0" eaLnBrk="1" fontAlgn="auto" latinLnBrk="0" hangingPunct="1">
              <a:lnSpc>
                <a:spcPct val="100000"/>
              </a:lnSpc>
              <a:spcBef>
                <a:spcPts val="0"/>
              </a:spcBef>
              <a:spcAft>
                <a:spcPts val="600"/>
              </a:spcAft>
              <a:buClrTx/>
              <a:buSzTx/>
              <a:buFontTx/>
              <a:buNone/>
              <a:tabLst/>
              <a:defRPr/>
            </a:pPr>
            <a:fld id="{CEF48CEA-885D-5C4E-A5CD-C931F1E95D6A}" type="slidenum">
              <a:rPr kumimoji="0" lang="en-US" sz="1200" b="0" i="0" u="none" strike="noStrike" kern="1200" cap="none" spc="0" normalizeH="0" baseline="0" noProof="0" smtClean="0">
                <a:ln>
                  <a:noFill/>
                </a:ln>
                <a:solidFill>
                  <a:prstClr val="white"/>
                </a:solidFill>
                <a:effectLst/>
                <a:uLnTx/>
                <a:uFillTx/>
                <a:latin typeface="Arial" panose="020B0604020202020204"/>
                <a:ea typeface="+mn-ea"/>
                <a:cs typeface="+mn-cs"/>
              </a:rPr>
              <a:pPr marL="0" marR="0" lvl="0" indent="0" algn="ctr" defTabSz="914217" rtl="0" eaLnBrk="1" fontAlgn="auto" latinLnBrk="0" hangingPunct="1">
                <a:lnSpc>
                  <a:spcPct val="100000"/>
                </a:lnSpc>
                <a:spcBef>
                  <a:spcPts val="0"/>
                </a:spcBef>
                <a:spcAft>
                  <a:spcPts val="600"/>
                </a:spcAft>
                <a:buClrTx/>
                <a:buSzTx/>
                <a:buFontTx/>
                <a:buNone/>
                <a:tabLst/>
                <a:defRPr/>
              </a:pPr>
              <a:t>8</a:t>
            </a:fld>
            <a:endParaRPr kumimoji="0" lang="en-US" sz="12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Content Placeholder 2">
            <a:extLst>
              <a:ext uri="{FF2B5EF4-FFF2-40B4-BE49-F238E27FC236}">
                <a16:creationId xmlns:a16="http://schemas.microsoft.com/office/drawing/2014/main" id="{9ECADD1E-9EC3-64F1-DE8A-E3F80291D040}"/>
              </a:ext>
            </a:extLst>
          </p:cNvPr>
          <p:cNvSpPr>
            <a:spLocks noGrp="1"/>
          </p:cNvSpPr>
          <p:nvPr>
            <p:ph sz="half" idx="1"/>
          </p:nvPr>
        </p:nvSpPr>
        <p:spPr>
          <a:xfrm>
            <a:off x="4893365" y="1083364"/>
            <a:ext cx="6460435" cy="4175021"/>
          </a:xfrm>
        </p:spPr>
        <p:txBody>
          <a:bodyPr>
            <a:noAutofit/>
          </a:bodyPr>
          <a:lstStyle/>
          <a:p>
            <a:pPr>
              <a:lnSpc>
                <a:spcPct val="107000"/>
              </a:lnSpc>
              <a:spcBef>
                <a:spcPts val="0"/>
              </a:spcBef>
            </a:pPr>
            <a:r>
              <a:rPr lang="es-ES_tradnl" sz="1600" b="1" kern="100" dirty="0">
                <a:solidFill>
                  <a:schemeClr val="accent1"/>
                </a:solidFill>
                <a:effectLst/>
                <a:latin typeface="Aptos" panose="020B0004020202020204" pitchFamily="34" charset="0"/>
                <a:ea typeface="Aptos" panose="020B0004020202020204" pitchFamily="34" charset="0"/>
                <a:cs typeface="Times New Roman" panose="02020603050405020304" pitchFamily="18" charset="0"/>
              </a:rPr>
              <a:t>Existen</a:t>
            </a:r>
            <a:r>
              <a:rPr lang="es-ES_tradnl" sz="1600" kern="100" dirty="0">
                <a:effectLst/>
                <a:latin typeface="Aptos" panose="020B0004020202020204" pitchFamily="34" charset="0"/>
                <a:ea typeface="Aptos" panose="020B0004020202020204" pitchFamily="34" charset="0"/>
                <a:cs typeface="Times New Roman" panose="02020603050405020304" pitchFamily="18" charset="0"/>
              </a:rPr>
              <a:t> </a:t>
            </a:r>
            <a:r>
              <a:rPr lang="es-ES_tradnl" sz="1600" b="1" dirty="0">
                <a:solidFill>
                  <a:schemeClr val="accent1"/>
                </a:solidFill>
                <a:latin typeface="Aptos" panose="020B0004020202020204" pitchFamily="34" charset="0"/>
              </a:rPr>
              <a:t>políticas, pero no se aplican a gran escala:</a:t>
            </a:r>
            <a:endParaRPr lang="es-ES_tradnl" sz="1600" dirty="0">
              <a:latin typeface="Aptos" panose="020B0004020202020204" pitchFamily="34" charset="0"/>
            </a:endParaRPr>
          </a:p>
          <a:p>
            <a:pPr lvl="1">
              <a:lnSpc>
                <a:spcPct val="100000"/>
              </a:lnSpc>
              <a:spcBef>
                <a:spcPts val="0"/>
              </a:spcBef>
            </a:pPr>
            <a:r>
              <a:rPr lang="en-US" sz="1400" dirty="0">
                <a:latin typeface="Aptos" panose="020B0004020202020204" pitchFamily="34" charset="0"/>
              </a:rPr>
              <a:t>El </a:t>
            </a:r>
            <a:r>
              <a:rPr lang="es-ES_tradnl" sz="1400" dirty="0">
                <a:latin typeface="Aptos" panose="020B0004020202020204" pitchFamily="34" charset="0"/>
              </a:rPr>
              <a:t>79 % de los 33 países de ALC cuenta con una política o un plan de APS, pero solo el 38 % lo ha puesto en práctica, y  solo el 33 % dispone de un departamento específico para su implementación.</a:t>
            </a:r>
            <a:r>
              <a:rPr lang="en-US" sz="1400" dirty="0">
                <a:latin typeface="Aptos" panose="020B0004020202020204" pitchFamily="34" charset="0"/>
              </a:rPr>
              <a:t> </a:t>
            </a:r>
          </a:p>
          <a:p>
            <a:pPr lvl="1" fontAlgn="base">
              <a:spcBef>
                <a:spcPts val="0"/>
              </a:spcBef>
              <a:buFont typeface="Arial" panose="020B0604020202020204" pitchFamily="34" charset="0"/>
              <a:buChar char="•"/>
            </a:pPr>
            <a:r>
              <a:rPr lang="es-ES" sz="1400" dirty="0">
                <a:latin typeface="Aptos" panose="020B0004020202020204" pitchFamily="34" charset="0"/>
              </a:rPr>
              <a:t>El 52% de los países ha realizado una evaluación de las FESP en los últimos 5 años, y el 72% cuenta con un plan de acción unificado para fortalecerlas. Sin embargo, solo el 19% es operacionalizado y el 28% cuenta con sistemas de rendición de cuentas y transparencia para las FESP. </a:t>
            </a:r>
          </a:p>
          <a:p>
            <a:pPr>
              <a:lnSpc>
                <a:spcPct val="100000"/>
              </a:lnSpc>
              <a:spcBef>
                <a:spcPts val="0"/>
              </a:spcBef>
            </a:pPr>
            <a:r>
              <a:rPr lang="es-ES_tradnl" sz="1600" b="1" dirty="0">
                <a:solidFill>
                  <a:schemeClr val="accent1"/>
                </a:solidFill>
                <a:latin typeface="Aptos" panose="020B0004020202020204" pitchFamily="34" charset="0"/>
              </a:rPr>
              <a:t>Las RISS están diseñadas, pero no plenamente habilitadas</a:t>
            </a:r>
            <a:r>
              <a:rPr lang="en-US" sz="1600" b="1" dirty="0">
                <a:solidFill>
                  <a:schemeClr val="accent1"/>
                </a:solidFill>
                <a:latin typeface="Aptos" panose="020B0004020202020204" pitchFamily="34" charset="0"/>
              </a:rPr>
              <a:t>:</a:t>
            </a:r>
            <a:endParaRPr lang="en-US" sz="1600" dirty="0">
              <a:latin typeface="Arial "/>
            </a:endParaRPr>
          </a:p>
          <a:p>
            <a:pPr lvl="1">
              <a:lnSpc>
                <a:spcPct val="100000"/>
              </a:lnSpc>
              <a:spcBef>
                <a:spcPts val="0"/>
              </a:spcBef>
            </a:pPr>
            <a:r>
              <a:rPr lang="es-ES_tradnl" sz="1500" dirty="0">
                <a:latin typeface="Aptos" panose="020B0004020202020204" pitchFamily="34" charset="0"/>
              </a:rPr>
              <a:t>El 71 % organiza los servicios a través de redes integradas y el 82 % cuenta con guía de referencia y contrarreferencia. Pero solo el 53 % tiene acuerdos interinstitucionales para respaldar su implementación, y el 41 % cuenta con sistemas de afiliación para toda la población</a:t>
            </a:r>
            <a:r>
              <a:rPr lang="en-US" sz="1500" dirty="0">
                <a:latin typeface="Aptos" panose="020B0004020202020204" pitchFamily="34" charset="0"/>
              </a:rPr>
              <a:t>.</a:t>
            </a:r>
          </a:p>
          <a:p>
            <a:pPr>
              <a:lnSpc>
                <a:spcPct val="100000"/>
              </a:lnSpc>
              <a:spcBef>
                <a:spcPts val="0"/>
              </a:spcBef>
            </a:pPr>
            <a:r>
              <a:rPr lang="es-ES_tradnl" sz="1600" b="1" dirty="0">
                <a:solidFill>
                  <a:schemeClr val="accent1"/>
                </a:solidFill>
                <a:latin typeface="Aptos" panose="020B0004020202020204" pitchFamily="34" charset="0"/>
              </a:rPr>
              <a:t>La participación social está presente, pero no es sostenida</a:t>
            </a:r>
            <a:r>
              <a:rPr lang="en-US" sz="1600" b="1" dirty="0">
                <a:solidFill>
                  <a:schemeClr val="accent1"/>
                </a:solidFill>
                <a:latin typeface="Aptos" panose="020B0004020202020204" pitchFamily="34" charset="0"/>
              </a:rPr>
              <a:t>:</a:t>
            </a:r>
            <a:endParaRPr lang="en-US" sz="1600" dirty="0">
              <a:latin typeface="Arial "/>
            </a:endParaRPr>
          </a:p>
          <a:p>
            <a:pPr lvl="1">
              <a:lnSpc>
                <a:spcPct val="100000"/>
              </a:lnSpc>
              <a:spcBef>
                <a:spcPts val="0"/>
              </a:spcBef>
            </a:pPr>
            <a:r>
              <a:rPr lang="en-US" sz="1400" dirty="0">
                <a:latin typeface="Aptos" panose="020B0004020202020204" pitchFamily="34" charset="0"/>
              </a:rPr>
              <a:t>El </a:t>
            </a:r>
            <a:r>
              <a:rPr lang="es-ES_tradnl" sz="1400" dirty="0">
                <a:latin typeface="Aptos" panose="020B0004020202020204" pitchFamily="34" charset="0"/>
              </a:rPr>
              <a:t>88 % cuenta con mecanismos de participación social, pero solo el 21 % informa de una participación regular y efectiva a nivel subnacional.</a:t>
            </a:r>
          </a:p>
          <a:p>
            <a:pPr>
              <a:lnSpc>
                <a:spcPct val="100000"/>
              </a:lnSpc>
              <a:spcBef>
                <a:spcPts val="0"/>
              </a:spcBef>
            </a:pPr>
            <a:r>
              <a:rPr lang="es-ES_tradnl" sz="1600" b="1" dirty="0">
                <a:solidFill>
                  <a:schemeClr val="accent1"/>
                </a:solidFill>
                <a:latin typeface="Aptos" panose="020B0004020202020204" pitchFamily="34" charset="0"/>
              </a:rPr>
              <a:t>La acción intersectorial es más discurso que práctica</a:t>
            </a:r>
            <a:r>
              <a:rPr lang="en-US" sz="1600" b="1" dirty="0">
                <a:solidFill>
                  <a:schemeClr val="accent1"/>
                </a:solidFill>
                <a:latin typeface="Aptos" panose="020B0004020202020204" pitchFamily="34" charset="0"/>
              </a:rPr>
              <a:t>:</a:t>
            </a:r>
            <a:endParaRPr lang="en-US" sz="1600" dirty="0">
              <a:latin typeface="Arial "/>
            </a:endParaRPr>
          </a:p>
          <a:p>
            <a:pPr lvl="1">
              <a:lnSpc>
                <a:spcPct val="100000"/>
              </a:lnSpc>
              <a:spcBef>
                <a:spcPts val="0"/>
              </a:spcBef>
            </a:pPr>
            <a:r>
              <a:rPr lang="es-ES_tradnl" sz="1400" dirty="0">
                <a:latin typeface="Aptos" panose="020B0004020202020204" pitchFamily="34" charset="0"/>
              </a:rPr>
              <a:t>El 76 % ha adoptado la iniciativa de Salud en Todas las Políticas, pero solo el 28 % logra implementarla de manera efectiva y coordinada</a:t>
            </a:r>
            <a:endParaRPr lang="en-US" sz="1400" dirty="0">
              <a:latin typeface="Arial "/>
            </a:endParaRPr>
          </a:p>
        </p:txBody>
      </p:sp>
      <p:sp>
        <p:nvSpPr>
          <p:cNvPr id="13" name="Google Shape;169;p25">
            <a:extLst>
              <a:ext uri="{FF2B5EF4-FFF2-40B4-BE49-F238E27FC236}">
                <a16:creationId xmlns:a16="http://schemas.microsoft.com/office/drawing/2014/main" id="{D4E98F33-53A2-0F45-EF27-0437C23FC85E}"/>
              </a:ext>
            </a:extLst>
          </p:cNvPr>
          <p:cNvSpPr txBox="1"/>
          <p:nvPr/>
        </p:nvSpPr>
        <p:spPr>
          <a:xfrm>
            <a:off x="-249767" y="0"/>
            <a:ext cx="12691533" cy="1325563"/>
          </a:xfrm>
          <a:prstGeom prst="rect">
            <a:avLst/>
          </a:prstGeom>
        </p:spPr>
        <p:txBody>
          <a:bodyPr spcFirstLastPara="1" vert="horz" lIns="91440" tIns="45720" rIns="91440" bIns="45720" rtlCol="0" anchor="ctr" anchorCtr="0">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s-ES_tradnl" sz="3600" b="1" i="0" u="none" strike="noStrike" kern="1200" cap="none" spc="0" normalizeH="0" baseline="0" noProof="0" dirty="0">
                <a:ln>
                  <a:noFill/>
                </a:ln>
                <a:solidFill>
                  <a:srgbClr val="1F6093"/>
                </a:solidFill>
                <a:effectLst/>
                <a:uLnTx/>
                <a:uFillTx/>
                <a:latin typeface="Aptos" panose="020B0004020202020204" pitchFamily="34" charset="0"/>
                <a:ea typeface="+mn-ea"/>
                <a:cs typeface="+mn-cs"/>
              </a:rPr>
              <a:t>Brechas en la Implementación de la APS </a:t>
            </a:r>
          </a:p>
        </p:txBody>
      </p:sp>
      <p:pic>
        <p:nvPicPr>
          <p:cNvPr id="6" name="Picture 5">
            <a:extLst>
              <a:ext uri="{FF2B5EF4-FFF2-40B4-BE49-F238E27FC236}">
                <a16:creationId xmlns:a16="http://schemas.microsoft.com/office/drawing/2014/main" id="{03B727FB-58EA-C313-2CB4-960E264A84F3}"/>
              </a:ext>
            </a:extLst>
          </p:cNvPr>
          <p:cNvPicPr>
            <a:picLocks noChangeAspect="1"/>
          </p:cNvPicPr>
          <p:nvPr/>
        </p:nvPicPr>
        <p:blipFill>
          <a:blip r:embed="rId3"/>
          <a:stretch>
            <a:fillRect/>
          </a:stretch>
        </p:blipFill>
        <p:spPr>
          <a:xfrm>
            <a:off x="161642" y="1260651"/>
            <a:ext cx="4899336" cy="4175020"/>
          </a:xfrm>
          <a:prstGeom prst="rect">
            <a:avLst/>
          </a:prstGeom>
        </p:spPr>
      </p:pic>
    </p:spTree>
    <p:extLst>
      <p:ext uri="{BB962C8B-B14F-4D97-AF65-F5344CB8AC3E}">
        <p14:creationId xmlns:p14="http://schemas.microsoft.com/office/powerpoint/2010/main" val="178848566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21041-885D-8DE2-9B99-115F07493D2E}"/>
              </a:ext>
            </a:extLst>
          </p:cNvPr>
          <p:cNvSpPr>
            <a:spLocks noGrp="1"/>
          </p:cNvSpPr>
          <p:nvPr>
            <p:ph type="title"/>
          </p:nvPr>
        </p:nvSpPr>
        <p:spPr/>
        <p:txBody>
          <a:bodyPr>
            <a:normAutofit/>
          </a:bodyPr>
          <a:lstStyle/>
          <a:p>
            <a:r>
              <a:rPr lang="es-ES_tradnl" sz="3200" b="1" dirty="0"/>
              <a:t>Herramientas</a:t>
            </a:r>
          </a:p>
        </p:txBody>
      </p:sp>
      <p:sp>
        <p:nvSpPr>
          <p:cNvPr id="595" name="Google Shape;595;p69"/>
          <p:cNvSpPr txBox="1">
            <a:spLocks noGrp="1"/>
          </p:cNvSpPr>
          <p:nvPr>
            <p:ph type="sldNum" idx="12"/>
          </p:nvPr>
        </p:nvSpPr>
        <p:spPr>
          <a:xfrm>
            <a:off x="8424733" y="4223074"/>
            <a:ext cx="389613" cy="321266"/>
          </a:xfrm>
          <a:prstGeom prst="rect">
            <a:avLst/>
          </a:prstGeom>
          <a:noFill/>
          <a:ln>
            <a:noFill/>
          </a:ln>
        </p:spPr>
        <p:txBody>
          <a:bodyPr spcFirstLastPara="1" wrap="square" lIns="91425" tIns="91425" rIns="91425" bIns="91425" anchor="ctr" anchorCtr="0">
            <a:normAutofit lnSpcReduction="10000"/>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1pPr>
            <a:lvl2pPr marR="0" lvl="1"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2pPr>
            <a:lvl3pPr marR="0" lvl="2"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3pPr>
            <a:lvl4pPr marR="0" lvl="3"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4pPr>
            <a:lvl5pPr marR="0" lvl="4"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5pPr>
            <a:lvl6pPr marR="0" lvl="5"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6pPr>
            <a:lvl7pPr marR="0" lvl="6"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7pPr>
            <a:lvl8pPr marR="0" lvl="7"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8pPr>
            <a:lvl9pPr marR="0" lvl="8" algn="r" rtl="0">
              <a:lnSpc>
                <a:spcPct val="100000"/>
              </a:lnSpc>
              <a:spcBef>
                <a:spcPts val="0"/>
              </a:spcBef>
              <a:spcAft>
                <a:spcPts val="0"/>
              </a:spcAft>
              <a:buClr>
                <a:srgbClr val="000000"/>
              </a:buClr>
              <a:buFont typeface="Arial"/>
              <a:buNone/>
              <a:defRPr sz="1000" b="0" i="0" u="none" strike="noStrike" cap="none">
                <a:solidFill>
                  <a:schemeClr val="dk2"/>
                </a:solidFill>
                <a:latin typeface="Arial"/>
                <a:ea typeface="Arial"/>
                <a:cs typeface="Arial"/>
                <a:sym typeface="Arial"/>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 sz="1000" b="0" i="0" u="none" strike="noStrike" kern="1200" cap="none" spc="0" normalizeH="0" baseline="0" noProof="0" smtClean="0">
                <a:ln>
                  <a:noFill/>
                </a:ln>
                <a:solidFill>
                  <a:srgbClr val="0E2841"/>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000" b="0" i="0" u="none" strike="noStrike" kern="1200" cap="none" spc="0" normalizeH="0" baseline="0" noProof="0">
              <a:ln>
                <a:noFill/>
              </a:ln>
              <a:solidFill>
                <a:srgbClr val="0E2841"/>
              </a:solidFill>
              <a:effectLst/>
              <a:uLnTx/>
              <a:uFillTx/>
              <a:latin typeface="Arial"/>
              <a:cs typeface="Arial"/>
              <a:sym typeface="Arial"/>
            </a:endParaRPr>
          </a:p>
        </p:txBody>
      </p:sp>
      <p:sp>
        <p:nvSpPr>
          <p:cNvPr id="4" name="Google Shape;596;p69">
            <a:extLst>
              <a:ext uri="{FF2B5EF4-FFF2-40B4-BE49-F238E27FC236}">
                <a16:creationId xmlns:a16="http://schemas.microsoft.com/office/drawing/2014/main" id="{7E03EA82-46D1-953E-DC4A-5259391790C7}"/>
              </a:ext>
            </a:extLst>
          </p:cNvPr>
          <p:cNvSpPr txBox="1"/>
          <p:nvPr/>
        </p:nvSpPr>
        <p:spPr>
          <a:xfrm>
            <a:off x="1186043" y="5416700"/>
            <a:ext cx="2449224" cy="428354"/>
          </a:xfrm>
          <a:prstGeom prst="rect">
            <a:avLst/>
          </a:prstGeom>
          <a:noFill/>
          <a:ln>
            <a:noFill/>
          </a:ln>
        </p:spPr>
        <p:txBody>
          <a:bodyPr spcFirstLastPara="1" wrap="square" lIns="162533" tIns="162533" rIns="162533" bIns="162533"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ts val="1100"/>
              <a:buFontTx/>
              <a:buNone/>
              <a:tabLst/>
              <a:defRPr/>
            </a:pPr>
            <a:r>
              <a:rPr kumimoji="0" lang="en-US" sz="933" b="1" i="0" u="none" strike="noStrike" kern="1200" cap="none" spc="0" normalizeH="0" baseline="0" noProof="0" dirty="0">
                <a:ln>
                  <a:noFill/>
                </a:ln>
                <a:solidFill>
                  <a:srgbClr val="196AAA"/>
                </a:solidFill>
                <a:effectLst/>
                <a:uLnTx/>
                <a:uFillTx/>
                <a:latin typeface="Montserrat"/>
                <a:ea typeface="Montserrat"/>
                <a:cs typeface="Montserrat"/>
                <a:sym typeface="Montserrat"/>
                <a:hlinkClick r:id="rId2"/>
              </a:rPr>
              <a:t>Analizar y superar las barreras de acceso para fortalecer la atención primaria de salud </a:t>
            </a:r>
            <a:endParaRPr kumimoji="0" sz="933" b="1" i="0" u="none" strike="noStrike" kern="1200" cap="none" spc="0" normalizeH="0" baseline="0" noProof="0" dirty="0">
              <a:ln>
                <a:noFill/>
              </a:ln>
              <a:solidFill>
                <a:srgbClr val="196AAA"/>
              </a:solidFill>
              <a:effectLst/>
              <a:uLnTx/>
              <a:uFillTx/>
              <a:latin typeface="Montserrat"/>
              <a:ea typeface="Montserrat"/>
              <a:cs typeface="Montserrat"/>
              <a:sym typeface="Montserra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933" b="1" i="0" u="none" strike="noStrike" kern="1200" cap="none" spc="0" normalizeH="0" baseline="0" noProof="0" dirty="0">
              <a:ln>
                <a:noFill/>
              </a:ln>
              <a:solidFill>
                <a:prstClr val="black"/>
              </a:solidFill>
              <a:effectLst/>
              <a:uLnTx/>
              <a:uFillTx/>
              <a:latin typeface="Montserrat"/>
              <a:ea typeface="Montserrat"/>
              <a:cs typeface="Montserrat"/>
              <a:sym typeface="Montserrat"/>
            </a:endParaRPr>
          </a:p>
        </p:txBody>
      </p:sp>
      <p:sp>
        <p:nvSpPr>
          <p:cNvPr id="5" name="Google Shape;599;p69">
            <a:extLst>
              <a:ext uri="{FF2B5EF4-FFF2-40B4-BE49-F238E27FC236}">
                <a16:creationId xmlns:a16="http://schemas.microsoft.com/office/drawing/2014/main" id="{9CEECB4C-D345-5D15-AEDC-BCDF21964035}"/>
              </a:ext>
            </a:extLst>
          </p:cNvPr>
          <p:cNvSpPr txBox="1"/>
          <p:nvPr/>
        </p:nvSpPr>
        <p:spPr>
          <a:xfrm>
            <a:off x="4620012" y="5416700"/>
            <a:ext cx="2596129" cy="428354"/>
          </a:xfrm>
          <a:prstGeom prst="rect">
            <a:avLst/>
          </a:prstGeom>
          <a:noFill/>
          <a:ln>
            <a:noFill/>
          </a:ln>
        </p:spPr>
        <p:txBody>
          <a:bodyPr spcFirstLastPara="1" wrap="square" lIns="162533" tIns="162533" rIns="162533" bIns="162533" anchor="t" anchorCtr="0">
            <a:noAutofit/>
          </a:bodyPr>
          <a:lstStyle/>
          <a:p>
            <a:pPr marL="0" marR="0" lvl="0" indent="0" algn="ctr" defTabSz="914400" rtl="0" eaLnBrk="1" fontAlgn="auto" latinLnBrk="0" hangingPunct="1">
              <a:lnSpc>
                <a:spcPct val="100000"/>
              </a:lnSpc>
              <a:spcBef>
                <a:spcPts val="0"/>
              </a:spcBef>
              <a:spcAft>
                <a:spcPts val="0"/>
              </a:spcAft>
              <a:buClr>
                <a:prstClr val="black"/>
              </a:buClr>
              <a:buSzPts val="1100"/>
              <a:buFontTx/>
              <a:buNone/>
              <a:tabLst/>
              <a:defRPr/>
            </a:pPr>
            <a:r>
              <a:rPr kumimoji="0" lang="en-US" sz="933" b="1" i="0" u="none" strike="noStrike" kern="1200" cap="none" spc="0" normalizeH="0" baseline="0" noProof="0" dirty="0">
                <a:ln>
                  <a:noFill/>
                </a:ln>
                <a:solidFill>
                  <a:srgbClr val="196AAA"/>
                </a:solidFill>
                <a:effectLst/>
                <a:uLnTx/>
                <a:uFillTx/>
                <a:latin typeface="Montserrat"/>
                <a:ea typeface="Montserrat"/>
                <a:cs typeface="Montserrat"/>
                <a:sym typeface="Montserrat"/>
                <a:hlinkClick r:id="rId3"/>
              </a:rPr>
              <a:t>Analizar y superar las barreras de acceso para fortalecer la atención primaria de salud: Síntesis de resultados y recomendaciones</a:t>
            </a:r>
            <a:endParaRPr kumimoji="0" sz="933" b="1" i="0" u="none" strike="noStrike" kern="1200" cap="none" spc="0" normalizeH="0" baseline="0" noProof="0" dirty="0">
              <a:ln>
                <a:noFill/>
              </a:ln>
              <a:solidFill>
                <a:prstClr val="black"/>
              </a:solidFill>
              <a:effectLst/>
              <a:uLnTx/>
              <a:uFillTx/>
              <a:latin typeface="Montserrat"/>
              <a:ea typeface="Montserrat"/>
              <a:cs typeface="Montserrat"/>
              <a:sym typeface="Montserrat"/>
            </a:endParaRPr>
          </a:p>
          <a:p>
            <a:pPr marL="0" marR="0" lvl="0" indent="0" algn="ctr" defTabSz="914400" rtl="0" eaLnBrk="1" fontAlgn="auto" latinLnBrk="0" hangingPunct="1">
              <a:lnSpc>
                <a:spcPct val="100000"/>
              </a:lnSpc>
              <a:spcBef>
                <a:spcPts val="0"/>
              </a:spcBef>
              <a:spcAft>
                <a:spcPts val="0"/>
              </a:spcAft>
              <a:buClr>
                <a:prstClr val="black"/>
              </a:buClr>
              <a:buSzPts val="1100"/>
              <a:buFontTx/>
              <a:buNone/>
              <a:tabLst/>
              <a:defRPr/>
            </a:pPr>
            <a:endParaRPr kumimoji="0" sz="933" b="1" i="0" u="none" strike="noStrike" kern="1200" cap="none" spc="0" normalizeH="0" baseline="0" noProof="0" dirty="0">
              <a:ln>
                <a:noFill/>
              </a:ln>
              <a:solidFill>
                <a:prstClr val="black"/>
              </a:solidFill>
              <a:effectLst/>
              <a:uLnTx/>
              <a:uFillTx/>
              <a:latin typeface="Montserrat"/>
              <a:ea typeface="Montserrat"/>
              <a:cs typeface="Montserrat"/>
              <a:sym typeface="Montserrat"/>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933" b="1" i="0" u="none" strike="noStrike" kern="1200" cap="none" spc="0" normalizeH="0" baseline="0" noProof="0" dirty="0">
              <a:ln>
                <a:noFill/>
              </a:ln>
              <a:solidFill>
                <a:prstClr val="black"/>
              </a:solidFill>
              <a:effectLst/>
              <a:uLnTx/>
              <a:uFillTx/>
              <a:latin typeface="Montserrat"/>
              <a:ea typeface="Montserrat"/>
              <a:cs typeface="Montserrat"/>
              <a:sym typeface="Montserrat"/>
            </a:endParaRPr>
          </a:p>
        </p:txBody>
      </p:sp>
      <p:pic>
        <p:nvPicPr>
          <p:cNvPr id="8" name="Picture 7">
            <a:extLst>
              <a:ext uri="{FF2B5EF4-FFF2-40B4-BE49-F238E27FC236}">
                <a16:creationId xmlns:a16="http://schemas.microsoft.com/office/drawing/2014/main" id="{F449BB43-E845-BCA4-3042-A25C1F5C5B80}"/>
              </a:ext>
            </a:extLst>
          </p:cNvPr>
          <p:cNvPicPr>
            <a:picLocks noChangeAspect="1"/>
          </p:cNvPicPr>
          <p:nvPr/>
        </p:nvPicPr>
        <p:blipFill>
          <a:blip r:embed="rId4"/>
          <a:stretch>
            <a:fillRect/>
          </a:stretch>
        </p:blipFill>
        <p:spPr>
          <a:xfrm>
            <a:off x="8130151" y="1349594"/>
            <a:ext cx="2825231" cy="4038082"/>
          </a:xfrm>
          <a:prstGeom prst="rect">
            <a:avLst/>
          </a:prstGeom>
        </p:spPr>
      </p:pic>
      <p:sp>
        <p:nvSpPr>
          <p:cNvPr id="9" name="TextBox 8">
            <a:extLst>
              <a:ext uri="{FF2B5EF4-FFF2-40B4-BE49-F238E27FC236}">
                <a16:creationId xmlns:a16="http://schemas.microsoft.com/office/drawing/2014/main" id="{DBC2B6B6-76EF-AE7C-553E-9FDF54E07896}"/>
              </a:ext>
            </a:extLst>
          </p:cNvPr>
          <p:cNvSpPr txBox="1"/>
          <p:nvPr/>
        </p:nvSpPr>
        <p:spPr>
          <a:xfrm>
            <a:off x="8200886" y="5605365"/>
            <a:ext cx="2683763" cy="81015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33" b="1" i="0" u="none" strike="noStrike" kern="1200" cap="none" spc="0" normalizeH="0" baseline="0" noProof="0" dirty="0">
                <a:ln>
                  <a:noFill/>
                </a:ln>
                <a:solidFill>
                  <a:prstClr val="black"/>
                </a:solidFill>
                <a:effectLst/>
                <a:uLnTx/>
                <a:uFillTx/>
                <a:latin typeface="Montserrat" panose="00000500000000000000" pitchFamily="2" charset="0"/>
                <a:ea typeface="Aptos" panose="020B0004020202020204" pitchFamily="34" charset="0"/>
                <a:cs typeface="+mn-cs"/>
                <a:hlinkClick r:id="rId5"/>
              </a:rPr>
              <a:t>Handbook for conducting assessments of barriers to effective coverage with health services: in support of equity-oriented reforms towards universal health coverage</a:t>
            </a:r>
            <a:r>
              <a:rPr kumimoji="0" lang="en-US" sz="933" b="0" i="0" u="none" strike="noStrike" kern="1200" cap="none" spc="0" normalizeH="0" baseline="0" noProof="0" dirty="0">
                <a:ln>
                  <a:noFill/>
                </a:ln>
                <a:solidFill>
                  <a:prstClr val="black"/>
                </a:solidFill>
                <a:effectLst/>
                <a:uLnTx/>
                <a:uFillTx/>
                <a:latin typeface="Montserrat" panose="00000500000000000000" pitchFamily="2" charset="0"/>
                <a:ea typeface="Aptos" panose="020B0004020202020204" pitchFamily="34" charset="0"/>
                <a:cs typeface="+mn-cs"/>
              </a:rPr>
              <a:t>.</a:t>
            </a:r>
            <a:endParaRPr kumimoji="0" lang="en-US" sz="933" b="0" i="0" u="none" strike="noStrike" kern="1200" cap="none" spc="0" normalizeH="0" baseline="0" noProof="0" dirty="0">
              <a:ln>
                <a:noFill/>
              </a:ln>
              <a:solidFill>
                <a:prstClr val="black"/>
              </a:solidFill>
              <a:effectLst/>
              <a:uLnTx/>
              <a:uFillTx/>
              <a:latin typeface="Montserrat" panose="00000500000000000000" pitchFamily="2" charset="0"/>
              <a:ea typeface="+mn-ea"/>
              <a:cs typeface="+mn-cs"/>
            </a:endParaRPr>
          </a:p>
        </p:txBody>
      </p:sp>
      <p:pic>
        <p:nvPicPr>
          <p:cNvPr id="3" name="Picture 2" descr="A person looking at another person&#10;&#10;Description automatically generated">
            <a:extLst>
              <a:ext uri="{FF2B5EF4-FFF2-40B4-BE49-F238E27FC236}">
                <a16:creationId xmlns:a16="http://schemas.microsoft.com/office/drawing/2014/main" id="{1B81B1D3-FC78-C877-C9B4-9A7CF26E88B2}"/>
              </a:ext>
            </a:extLst>
          </p:cNvPr>
          <p:cNvPicPr>
            <a:picLocks noChangeAspect="1"/>
          </p:cNvPicPr>
          <p:nvPr/>
        </p:nvPicPr>
        <p:blipFill>
          <a:blip r:embed="rId6"/>
          <a:stretch>
            <a:fillRect/>
          </a:stretch>
        </p:blipFill>
        <p:spPr>
          <a:xfrm>
            <a:off x="1064227" y="1349594"/>
            <a:ext cx="2801786" cy="4038082"/>
          </a:xfrm>
          <a:prstGeom prst="rect">
            <a:avLst/>
          </a:prstGeom>
        </p:spPr>
      </p:pic>
      <p:pic>
        <p:nvPicPr>
          <p:cNvPr id="11" name="Picture 10" descr="A person looking at another person&#10;&#10;Description automatically generated">
            <a:extLst>
              <a:ext uri="{FF2B5EF4-FFF2-40B4-BE49-F238E27FC236}">
                <a16:creationId xmlns:a16="http://schemas.microsoft.com/office/drawing/2014/main" id="{9336AE2E-FB93-6DAA-58C0-540164E31C05}"/>
              </a:ext>
            </a:extLst>
          </p:cNvPr>
          <p:cNvPicPr>
            <a:picLocks noChangeAspect="1"/>
          </p:cNvPicPr>
          <p:nvPr/>
        </p:nvPicPr>
        <p:blipFill>
          <a:blip r:embed="rId7"/>
          <a:stretch>
            <a:fillRect/>
          </a:stretch>
        </p:blipFill>
        <p:spPr>
          <a:xfrm>
            <a:off x="4505462" y="1325593"/>
            <a:ext cx="2825231" cy="4062083"/>
          </a:xfrm>
          <a:prstGeom prst="rect">
            <a:avLst/>
          </a:prstGeom>
        </p:spPr>
      </p:pic>
    </p:spTree>
    <p:extLst>
      <p:ext uri="{BB962C8B-B14F-4D97-AF65-F5344CB8AC3E}">
        <p14:creationId xmlns:p14="http://schemas.microsoft.com/office/powerpoint/2010/main" val="13696036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FF8A0-75C7-6F49-C9E4-620A4D64192A}"/>
              </a:ext>
            </a:extLst>
          </p:cNvPr>
          <p:cNvSpPr>
            <a:spLocks noGrp="1"/>
          </p:cNvSpPr>
          <p:nvPr>
            <p:ph type="title"/>
          </p:nvPr>
        </p:nvSpPr>
        <p:spPr>
          <a:xfrm>
            <a:off x="374626" y="465640"/>
            <a:ext cx="11817374" cy="845546"/>
          </a:xfrm>
        </p:spPr>
        <p:txBody>
          <a:bodyPr>
            <a:noAutofit/>
          </a:bodyPr>
          <a:lstStyle/>
          <a:p>
            <a:r>
              <a:rPr lang="es-ES_tradnl" sz="3200" b="1" dirty="0"/>
              <a:t>Marco para comprender las necesidades insatisfechas de atención de salud por medio de la atención no recibida</a:t>
            </a:r>
          </a:p>
        </p:txBody>
      </p:sp>
      <p:pic>
        <p:nvPicPr>
          <p:cNvPr id="6" name="Picture 5" descr="A diagram of a person's body&#10;&#10;Description automatically generated">
            <a:extLst>
              <a:ext uri="{FF2B5EF4-FFF2-40B4-BE49-F238E27FC236}">
                <a16:creationId xmlns:a16="http://schemas.microsoft.com/office/drawing/2014/main" id="{9BF71C87-E016-0F2F-7F3A-76756CAE7B57}"/>
              </a:ext>
            </a:extLst>
          </p:cNvPr>
          <p:cNvPicPr>
            <a:picLocks noChangeAspect="1"/>
          </p:cNvPicPr>
          <p:nvPr/>
        </p:nvPicPr>
        <p:blipFill>
          <a:blip r:embed="rId3"/>
          <a:stretch>
            <a:fillRect/>
          </a:stretch>
        </p:blipFill>
        <p:spPr>
          <a:xfrm>
            <a:off x="587493" y="1352075"/>
            <a:ext cx="10810733" cy="4617512"/>
          </a:xfrm>
          <a:prstGeom prst="rect">
            <a:avLst/>
          </a:prstGeom>
        </p:spPr>
      </p:pic>
      <p:sp>
        <p:nvSpPr>
          <p:cNvPr id="5" name="Rectangle 4">
            <a:extLst>
              <a:ext uri="{FF2B5EF4-FFF2-40B4-BE49-F238E27FC236}">
                <a16:creationId xmlns:a16="http://schemas.microsoft.com/office/drawing/2014/main" id="{B59F6A30-2189-0E53-E6EF-1E71986FF64C}"/>
              </a:ext>
            </a:extLst>
          </p:cNvPr>
          <p:cNvSpPr/>
          <p:nvPr/>
        </p:nvSpPr>
        <p:spPr>
          <a:xfrm>
            <a:off x="6632481" y="2584924"/>
            <a:ext cx="4675599" cy="3137449"/>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 name="TextBox 3">
            <a:extLst>
              <a:ext uri="{FF2B5EF4-FFF2-40B4-BE49-F238E27FC236}">
                <a16:creationId xmlns:a16="http://schemas.microsoft.com/office/drawing/2014/main" id="{AA1F618C-7D76-DAB8-63D0-22962C9BA0E9}"/>
              </a:ext>
            </a:extLst>
          </p:cNvPr>
          <p:cNvSpPr txBox="1"/>
          <p:nvPr/>
        </p:nvSpPr>
        <p:spPr>
          <a:xfrm>
            <a:off x="587493" y="5885445"/>
            <a:ext cx="10720587"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800" b="0" i="0" u="none" strike="noStrike" kern="1200" cap="none" spc="0" normalizeH="0" baseline="0" noProof="0" dirty="0">
                <a:ln>
                  <a:noFill/>
                </a:ln>
                <a:solidFill>
                  <a:srgbClr val="E8E8E8">
                    <a:lumMod val="25000"/>
                  </a:srgbClr>
                </a:solidFill>
                <a:effectLst/>
                <a:uLnTx/>
                <a:uFillTx/>
                <a:latin typeface="Source Sans Pro" panose="020B0503030403020204" pitchFamily="34" charset="0"/>
                <a:ea typeface="+mn-ea"/>
                <a:cs typeface="+mn-cs"/>
              </a:rPr>
              <a:t>Fuente: Organización Panamericana de la Salud. Avances hacia la salud universal en la Región de las Américas: Abordar las necesidades insatisfechas de atención de salud, las brechas en la cobertura y la falta de protección financiera mediante la atención primaria de salud. Washington, D.C.: OPS; 2024. Disponible en: https://doi. </a:t>
            </a:r>
            <a:r>
              <a:rPr kumimoji="0" lang="es-ES" sz="800" b="0" i="0" u="none" strike="noStrike" kern="1200" cap="none" spc="0" normalizeH="0" baseline="0" noProof="0" dirty="0" err="1">
                <a:ln>
                  <a:noFill/>
                </a:ln>
                <a:solidFill>
                  <a:srgbClr val="E8E8E8">
                    <a:lumMod val="25000"/>
                  </a:srgbClr>
                </a:solidFill>
                <a:effectLst/>
                <a:uLnTx/>
                <a:uFillTx/>
                <a:latin typeface="Source Sans Pro" panose="020B0503030403020204" pitchFamily="34" charset="0"/>
                <a:ea typeface="+mn-ea"/>
                <a:cs typeface="+mn-cs"/>
              </a:rPr>
              <a:t>org</a:t>
            </a:r>
            <a:r>
              <a:rPr kumimoji="0" lang="es-ES" sz="800" b="0" i="0" u="none" strike="noStrike" kern="1200" cap="none" spc="0" normalizeH="0" baseline="0" noProof="0" dirty="0">
                <a:ln>
                  <a:noFill/>
                </a:ln>
                <a:solidFill>
                  <a:srgbClr val="E8E8E8">
                    <a:lumMod val="25000"/>
                  </a:srgbClr>
                </a:solidFill>
                <a:effectLst/>
                <a:uLnTx/>
                <a:uFillTx/>
                <a:latin typeface="Source Sans Pro" panose="020B0503030403020204" pitchFamily="34" charset="0"/>
                <a:ea typeface="+mn-ea"/>
                <a:cs typeface="+mn-cs"/>
              </a:rPr>
              <a:t>/10.37774/9789275329474.</a:t>
            </a:r>
            <a:endParaRPr kumimoji="0" lang="en-US" sz="800" b="0" i="0" u="none" strike="noStrike" kern="1200" cap="none" spc="0" normalizeH="0" baseline="0" noProof="0" dirty="0">
              <a:ln>
                <a:noFill/>
              </a:ln>
              <a:solidFill>
                <a:srgbClr val="E8E8E8">
                  <a:lumMod val="25000"/>
                </a:srgb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73329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334D8BF3-7360-2E65-892F-AE5DC846C4BE}"/>
              </a:ext>
            </a:extLst>
          </p:cNvPr>
          <p:cNvSpPr>
            <a:spLocks noGrp="1"/>
          </p:cNvSpPr>
          <p:nvPr>
            <p:ph type="title"/>
          </p:nvPr>
        </p:nvSpPr>
        <p:spPr>
          <a:xfrm>
            <a:off x="284480" y="175387"/>
            <a:ext cx="11023600" cy="845546"/>
          </a:xfrm>
        </p:spPr>
        <p:txBody>
          <a:bodyPr>
            <a:normAutofit/>
          </a:bodyPr>
          <a:lstStyle/>
          <a:p>
            <a:r>
              <a:rPr lang="es-ES_tradnl" sz="3600" b="1" dirty="0"/>
              <a:t>Datos Cualitativos</a:t>
            </a:r>
          </a:p>
        </p:txBody>
      </p:sp>
      <p:sp>
        <p:nvSpPr>
          <p:cNvPr id="9" name="TextBox 8">
            <a:extLst>
              <a:ext uri="{FF2B5EF4-FFF2-40B4-BE49-F238E27FC236}">
                <a16:creationId xmlns:a16="http://schemas.microsoft.com/office/drawing/2014/main" id="{549939C5-834A-B0C3-018F-B4A002E2CFBF}"/>
              </a:ext>
            </a:extLst>
          </p:cNvPr>
          <p:cNvSpPr txBox="1"/>
          <p:nvPr/>
        </p:nvSpPr>
        <p:spPr>
          <a:xfrm>
            <a:off x="3686676" y="6105532"/>
            <a:ext cx="7801279"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50" b="0" i="0" u="none" strike="noStrike" kern="1200" cap="none" spc="0" normalizeH="0" baseline="0" noProof="0" dirty="0">
                <a:ln>
                  <a:noFill/>
                </a:ln>
                <a:solidFill>
                  <a:srgbClr val="333333"/>
                </a:solidFill>
                <a:effectLst/>
                <a:uLnTx/>
                <a:uFillTx/>
                <a:latin typeface="Source Sans Pro" panose="020B0503030403020204" pitchFamily="34" charset="0"/>
                <a:ea typeface="+mn-ea"/>
                <a:cs typeface="+mn-cs"/>
              </a:rPr>
              <a:t>Nota: Datos cualitativos para Colombia, Guyana, Honduras y Perú.</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50" b="0" i="0" u="none" strike="noStrike" kern="1200" cap="none" spc="0" normalizeH="0" baseline="0" noProof="0" dirty="0">
                <a:ln>
                  <a:noFill/>
                </a:ln>
                <a:solidFill>
                  <a:srgbClr val="333333"/>
                </a:solidFill>
                <a:effectLst/>
                <a:uLnTx/>
                <a:uFillTx/>
                <a:latin typeface="Source Sans Pro" panose="020B0503030403020204" pitchFamily="34" charset="0"/>
                <a:ea typeface="+mn-ea"/>
                <a:cs typeface="+mn-cs"/>
              </a:rPr>
              <a:t>Fuente: </a:t>
            </a:r>
            <a:r>
              <a:rPr kumimoji="0" lang="es-ES_tradnl" sz="1050" b="0" i="0" u="none" strike="noStrike" kern="1200" cap="none" spc="0" normalizeH="0" baseline="0" noProof="0" dirty="0">
                <a:ln>
                  <a:noFill/>
                </a:ln>
                <a:solidFill>
                  <a:srgbClr val="333333"/>
                </a:solidFill>
                <a:effectLst/>
                <a:highlight>
                  <a:srgbClr val="FFFFFF"/>
                </a:highlight>
                <a:uLnTx/>
                <a:uFillTx/>
                <a:latin typeface="Source Sans Pro" panose="020B0503030403020204" pitchFamily="34" charset="0"/>
                <a:ea typeface="+mn-ea"/>
                <a:cs typeface="+mn-cs"/>
              </a:rPr>
              <a:t>Organización Panamericana de la Salud. Analizar y superar las barreras de acceso para fortalecer la atención primaria de salud. Washington, D.C.: OPS; 2023. Disponible en: https://</a:t>
            </a:r>
            <a:r>
              <a:rPr kumimoji="0" lang="es-ES_tradnl" sz="1050" b="0" i="0" u="none" strike="noStrike" kern="1200" cap="none" spc="0" normalizeH="0" baseline="0" noProof="0" dirty="0" err="1">
                <a:ln>
                  <a:noFill/>
                </a:ln>
                <a:solidFill>
                  <a:srgbClr val="333333"/>
                </a:solidFill>
                <a:effectLst/>
                <a:highlight>
                  <a:srgbClr val="FFFFFF"/>
                </a:highlight>
                <a:uLnTx/>
                <a:uFillTx/>
                <a:latin typeface="Source Sans Pro" panose="020B0503030403020204" pitchFamily="34" charset="0"/>
                <a:ea typeface="+mn-ea"/>
                <a:cs typeface="+mn-cs"/>
              </a:rPr>
              <a:t>doi</a:t>
            </a:r>
            <a:r>
              <a:rPr kumimoji="0" lang="es-ES_tradnl" sz="1050" b="0" i="0" u="none" strike="noStrike" kern="1200" cap="none" spc="0" normalizeH="0" baseline="0" noProof="0" dirty="0">
                <a:ln>
                  <a:noFill/>
                </a:ln>
                <a:solidFill>
                  <a:srgbClr val="333333"/>
                </a:solidFill>
                <a:effectLst/>
                <a:highlight>
                  <a:srgbClr val="FFFFFF"/>
                </a:highlight>
                <a:uLnTx/>
                <a:uFillTx/>
                <a:latin typeface="Source Sans Pro" panose="020B0503030403020204" pitchFamily="34" charset="0"/>
                <a:ea typeface="+mn-ea"/>
                <a:cs typeface="+mn-cs"/>
              </a:rPr>
              <a:t>. </a:t>
            </a:r>
            <a:r>
              <a:rPr kumimoji="0" lang="es-ES_tradnl" sz="1050" b="0" i="0" u="none" strike="noStrike" kern="1200" cap="none" spc="0" normalizeH="0" baseline="0" noProof="0" dirty="0" err="1">
                <a:ln>
                  <a:noFill/>
                </a:ln>
                <a:solidFill>
                  <a:srgbClr val="333333"/>
                </a:solidFill>
                <a:effectLst/>
                <a:highlight>
                  <a:srgbClr val="FFFFFF"/>
                </a:highlight>
                <a:uLnTx/>
                <a:uFillTx/>
                <a:latin typeface="Source Sans Pro" panose="020B0503030403020204" pitchFamily="34" charset="0"/>
                <a:ea typeface="+mn-ea"/>
                <a:cs typeface="+mn-cs"/>
              </a:rPr>
              <a:t>org</a:t>
            </a:r>
            <a:r>
              <a:rPr kumimoji="0" lang="es-ES_tradnl" sz="1050" b="0" i="0" u="none" strike="noStrike" kern="1200" cap="none" spc="0" normalizeH="0" baseline="0" noProof="0" dirty="0">
                <a:ln>
                  <a:noFill/>
                </a:ln>
                <a:solidFill>
                  <a:srgbClr val="333333"/>
                </a:solidFill>
                <a:effectLst/>
                <a:highlight>
                  <a:srgbClr val="FFFFFF"/>
                </a:highlight>
                <a:uLnTx/>
                <a:uFillTx/>
                <a:latin typeface="Source Sans Pro" panose="020B0503030403020204" pitchFamily="34" charset="0"/>
                <a:ea typeface="+mn-ea"/>
                <a:cs typeface="+mn-cs"/>
              </a:rPr>
              <a:t>/10.37774/9789275327562.</a:t>
            </a:r>
            <a:endParaRPr kumimoji="0" lang="es-ES_tradnl"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3" name="Picture 2" descr="A close-up of a diagram&#10;&#10;Description automatically generated">
            <a:extLst>
              <a:ext uri="{FF2B5EF4-FFF2-40B4-BE49-F238E27FC236}">
                <a16:creationId xmlns:a16="http://schemas.microsoft.com/office/drawing/2014/main" id="{0E1DEA5F-0D4E-10D9-3403-74ECC6AE2C47}"/>
              </a:ext>
            </a:extLst>
          </p:cNvPr>
          <p:cNvPicPr>
            <a:picLocks noChangeAspect="1"/>
          </p:cNvPicPr>
          <p:nvPr/>
        </p:nvPicPr>
        <p:blipFill>
          <a:blip r:embed="rId2"/>
          <a:stretch>
            <a:fillRect/>
          </a:stretch>
        </p:blipFill>
        <p:spPr>
          <a:xfrm>
            <a:off x="883920" y="837887"/>
            <a:ext cx="10048166" cy="5182225"/>
          </a:xfrm>
          <a:prstGeom prst="rect">
            <a:avLst/>
          </a:prstGeom>
        </p:spPr>
      </p:pic>
    </p:spTree>
    <p:extLst>
      <p:ext uri="{BB962C8B-B14F-4D97-AF65-F5344CB8AC3E}">
        <p14:creationId xmlns:p14="http://schemas.microsoft.com/office/powerpoint/2010/main" val="4188649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D3FBB-B89F-5C72-976C-5E1CCBD5FD80}"/>
              </a:ext>
            </a:extLst>
          </p:cNvPr>
          <p:cNvSpPr>
            <a:spLocks noGrp="1"/>
          </p:cNvSpPr>
          <p:nvPr>
            <p:ph type="title"/>
          </p:nvPr>
        </p:nvSpPr>
        <p:spPr/>
        <p:txBody>
          <a:bodyPr>
            <a:normAutofit/>
          </a:bodyPr>
          <a:lstStyle/>
          <a:p>
            <a:r>
              <a:rPr lang="es-ES_tradnl" sz="3600" b="1" dirty="0"/>
              <a:t>Triangulación de Datos</a:t>
            </a:r>
          </a:p>
        </p:txBody>
      </p:sp>
      <p:sp>
        <p:nvSpPr>
          <p:cNvPr id="129" name="Google Shape;129;p21"/>
          <p:cNvSpPr txBox="1"/>
          <p:nvPr/>
        </p:nvSpPr>
        <p:spPr>
          <a:xfrm>
            <a:off x="442462" y="2038801"/>
            <a:ext cx="4225791" cy="3074112"/>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La interacción entre las barreras de acceso puede ser más significativa que el papel individual de cada factor, lo que subraya la naturaleza compleja y multifacética del acceso a los servicios.</a:t>
            </a:r>
            <a:endParaRPr kumimoji="0" lang="es-ES_tradn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sym typeface="Montserrat"/>
            </a:endParaRPr>
          </a:p>
        </p:txBody>
      </p:sp>
      <p:sp>
        <p:nvSpPr>
          <p:cNvPr id="5" name="TextBox 4">
            <a:extLst>
              <a:ext uri="{FF2B5EF4-FFF2-40B4-BE49-F238E27FC236}">
                <a16:creationId xmlns:a16="http://schemas.microsoft.com/office/drawing/2014/main" id="{A180C30B-1AD5-3A8C-BC6B-92FD9899B813}"/>
              </a:ext>
            </a:extLst>
          </p:cNvPr>
          <p:cNvSpPr txBox="1"/>
          <p:nvPr/>
        </p:nvSpPr>
        <p:spPr>
          <a:xfrm>
            <a:off x="5517986" y="6165016"/>
            <a:ext cx="5790094" cy="57708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1050" b="0" i="0" u="none" strike="noStrike" kern="1200" cap="none" spc="0" normalizeH="0" baseline="0" noProof="0" dirty="0">
                <a:ln>
                  <a:noFill/>
                </a:ln>
                <a:solidFill>
                  <a:srgbClr val="333333"/>
                </a:solidFill>
                <a:effectLst/>
                <a:uLnTx/>
                <a:uFillTx/>
                <a:latin typeface="Source Sans Pro" panose="020B0503030403020204" pitchFamily="34" charset="0"/>
                <a:ea typeface="+mn-ea"/>
                <a:cs typeface="+mn-cs"/>
              </a:rPr>
              <a:t>Fuente: </a:t>
            </a:r>
            <a:r>
              <a:rPr kumimoji="0" lang="es-ES_tradnl" sz="1050" b="0" i="0" u="none" strike="noStrike" kern="1200" cap="none" spc="0" normalizeH="0" baseline="0" noProof="0" dirty="0">
                <a:ln>
                  <a:noFill/>
                </a:ln>
                <a:solidFill>
                  <a:srgbClr val="333333"/>
                </a:solidFill>
                <a:effectLst/>
                <a:highlight>
                  <a:srgbClr val="FFFFFF"/>
                </a:highlight>
                <a:uLnTx/>
                <a:uFillTx/>
                <a:latin typeface="Source Sans Pro" panose="020B0503030403020204" pitchFamily="34" charset="0"/>
                <a:ea typeface="+mn-ea"/>
                <a:cs typeface="+mn-cs"/>
              </a:rPr>
              <a:t>Organización Panamericana de la Salud. Analizar y superar las barreras de acceso para fortalecer la atención primaria de salud. Washington, D.C.: OPS; 2023. Disponible en: https://</a:t>
            </a:r>
            <a:r>
              <a:rPr kumimoji="0" lang="es-ES_tradnl" sz="1050" b="0" i="0" u="none" strike="noStrike" kern="1200" cap="none" spc="0" normalizeH="0" baseline="0" noProof="0" dirty="0" err="1">
                <a:ln>
                  <a:noFill/>
                </a:ln>
                <a:solidFill>
                  <a:srgbClr val="333333"/>
                </a:solidFill>
                <a:effectLst/>
                <a:highlight>
                  <a:srgbClr val="FFFFFF"/>
                </a:highlight>
                <a:uLnTx/>
                <a:uFillTx/>
                <a:latin typeface="Source Sans Pro" panose="020B0503030403020204" pitchFamily="34" charset="0"/>
                <a:ea typeface="+mn-ea"/>
                <a:cs typeface="+mn-cs"/>
              </a:rPr>
              <a:t>doi</a:t>
            </a:r>
            <a:r>
              <a:rPr kumimoji="0" lang="es-ES_tradnl" sz="1050" b="0" i="0" u="none" strike="noStrike" kern="1200" cap="none" spc="0" normalizeH="0" baseline="0" noProof="0" dirty="0">
                <a:ln>
                  <a:noFill/>
                </a:ln>
                <a:solidFill>
                  <a:srgbClr val="333333"/>
                </a:solidFill>
                <a:effectLst/>
                <a:highlight>
                  <a:srgbClr val="FFFFFF"/>
                </a:highlight>
                <a:uLnTx/>
                <a:uFillTx/>
                <a:latin typeface="Source Sans Pro" panose="020B0503030403020204" pitchFamily="34" charset="0"/>
                <a:ea typeface="+mn-ea"/>
                <a:cs typeface="+mn-cs"/>
              </a:rPr>
              <a:t>. </a:t>
            </a:r>
            <a:r>
              <a:rPr kumimoji="0" lang="es-ES_tradnl" sz="1050" b="0" i="0" u="none" strike="noStrike" kern="1200" cap="none" spc="0" normalizeH="0" baseline="0" noProof="0" dirty="0" err="1">
                <a:ln>
                  <a:noFill/>
                </a:ln>
                <a:solidFill>
                  <a:srgbClr val="333333"/>
                </a:solidFill>
                <a:effectLst/>
                <a:highlight>
                  <a:srgbClr val="FFFFFF"/>
                </a:highlight>
                <a:uLnTx/>
                <a:uFillTx/>
                <a:latin typeface="Source Sans Pro" panose="020B0503030403020204" pitchFamily="34" charset="0"/>
                <a:ea typeface="+mn-ea"/>
                <a:cs typeface="+mn-cs"/>
              </a:rPr>
              <a:t>org</a:t>
            </a:r>
            <a:r>
              <a:rPr kumimoji="0" lang="es-ES_tradnl" sz="1050" b="0" i="0" u="none" strike="noStrike" kern="1200" cap="none" spc="0" normalizeH="0" baseline="0" noProof="0" dirty="0">
                <a:ln>
                  <a:noFill/>
                </a:ln>
                <a:solidFill>
                  <a:srgbClr val="333333"/>
                </a:solidFill>
                <a:effectLst/>
                <a:highlight>
                  <a:srgbClr val="FFFFFF"/>
                </a:highlight>
                <a:uLnTx/>
                <a:uFillTx/>
                <a:latin typeface="Source Sans Pro" panose="020B0503030403020204" pitchFamily="34" charset="0"/>
                <a:ea typeface="+mn-ea"/>
                <a:cs typeface="+mn-cs"/>
              </a:rPr>
              <a:t>/10.37774/9789275327562.</a:t>
            </a:r>
            <a:endParaRPr kumimoji="0" lang="es-ES_tradnl" sz="105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6" name="Picture 5" descr="A document with text on it&#10;&#10;Description automatically generated">
            <a:extLst>
              <a:ext uri="{FF2B5EF4-FFF2-40B4-BE49-F238E27FC236}">
                <a16:creationId xmlns:a16="http://schemas.microsoft.com/office/drawing/2014/main" id="{43D0BB8C-1312-7499-8A55-12D3BFDA50B6}"/>
              </a:ext>
            </a:extLst>
          </p:cNvPr>
          <p:cNvPicPr>
            <a:picLocks noChangeAspect="1"/>
          </p:cNvPicPr>
          <p:nvPr/>
        </p:nvPicPr>
        <p:blipFill>
          <a:blip r:embed="rId2"/>
          <a:stretch>
            <a:fillRect/>
          </a:stretch>
        </p:blipFill>
        <p:spPr>
          <a:xfrm>
            <a:off x="5473606" y="95115"/>
            <a:ext cx="5834474" cy="6095164"/>
          </a:xfrm>
          <a:prstGeom prst="rect">
            <a:avLst/>
          </a:prstGeom>
        </p:spPr>
      </p:pic>
    </p:spTree>
    <p:extLst>
      <p:ext uri="{BB962C8B-B14F-4D97-AF65-F5344CB8AC3E}">
        <p14:creationId xmlns:p14="http://schemas.microsoft.com/office/powerpoint/2010/main" val="2183770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9"/>
        <p:cNvGrpSpPr/>
        <p:nvPr/>
      </p:nvGrpSpPr>
      <p:grpSpPr>
        <a:xfrm>
          <a:off x="0" y="0"/>
          <a:ext cx="0" cy="0"/>
          <a:chOff x="0" y="0"/>
          <a:chExt cx="0" cy="0"/>
        </a:xfrm>
      </p:grpSpPr>
      <p:sp>
        <p:nvSpPr>
          <p:cNvPr id="70" name="Google Shape;70;p15"/>
          <p:cNvSpPr txBox="1">
            <a:spLocks noGrp="1"/>
          </p:cNvSpPr>
          <p:nvPr>
            <p:ph type="sldNum" idx="12"/>
          </p:nvPr>
        </p:nvSpPr>
        <p:spPr>
          <a:xfrm>
            <a:off x="11296611" y="6217623"/>
            <a:ext cx="731600" cy="524800"/>
          </a:xfrm>
          <a:prstGeom prst="rect">
            <a:avLst/>
          </a:prstGeom>
        </p:spPr>
        <p:txBody>
          <a:bodyPr spcFirstLastPara="1" wrap="square" lIns="121900" tIns="121900" rIns="121900" bIns="121900" anchor="ctr" anchorCtr="0">
            <a:norm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s" sz="1333" b="0" i="0" u="none" strike="noStrike" kern="0" cap="none" spc="0" normalizeH="0" baseline="0" noProof="0">
                <a:ln>
                  <a:noFill/>
                </a:ln>
                <a:solidFill>
                  <a:srgbClr val="595959"/>
                </a:solidFill>
                <a:effectLst/>
                <a:uLnTx/>
                <a:uFillTx/>
                <a:latin typeface="Montserrat SemiBold"/>
                <a:ea typeface="Montserrat SemiBold"/>
                <a:cs typeface="Montserrat SemiBold"/>
                <a:sym typeface="Montserrat SemiBold"/>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13</a:t>
            </a:fld>
            <a:endParaRPr kumimoji="0" sz="1333" b="0" i="0" u="none" strike="noStrike" kern="0" cap="none" spc="0" normalizeH="0" baseline="0" noProof="0">
              <a:ln>
                <a:noFill/>
              </a:ln>
              <a:solidFill>
                <a:srgbClr val="595959"/>
              </a:solidFill>
              <a:effectLst/>
              <a:uLnTx/>
              <a:uFillTx/>
              <a:latin typeface="Montserrat SemiBold"/>
              <a:ea typeface="Montserrat SemiBold"/>
              <a:cs typeface="Montserrat SemiBold"/>
              <a:sym typeface="Montserrat SemiBold"/>
            </a:endParaRPr>
          </a:p>
        </p:txBody>
      </p:sp>
      <p:sp>
        <p:nvSpPr>
          <p:cNvPr id="71" name="Google Shape;71;p15"/>
          <p:cNvSpPr txBox="1"/>
          <p:nvPr/>
        </p:nvSpPr>
        <p:spPr>
          <a:xfrm>
            <a:off x="628633" y="1085767"/>
            <a:ext cx="5374800" cy="877200"/>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 sz="1867" b="1" i="0" u="none" strike="noStrike" kern="0" cap="none" spc="0" normalizeH="0" baseline="0" noProof="0" dirty="0">
                <a:ln>
                  <a:noFill/>
                </a:ln>
                <a:solidFill>
                  <a:srgbClr val="000000"/>
                </a:solidFill>
                <a:effectLst/>
                <a:uLnTx/>
                <a:uFillTx/>
                <a:latin typeface="Montserrat"/>
                <a:ea typeface="Montserrat"/>
                <a:cs typeface="Montserrat"/>
                <a:sym typeface="Montserrat"/>
              </a:rPr>
              <a:t>Pese a los avances en el desarrollo </a:t>
            </a:r>
            <a:endParaRPr kumimoji="0" sz="1867" b="1"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 sz="1867" b="1" i="0" u="none" strike="noStrike" kern="0" cap="none" spc="0" normalizeH="0" baseline="0" noProof="0" dirty="0">
                <a:ln>
                  <a:noFill/>
                </a:ln>
                <a:solidFill>
                  <a:srgbClr val="000000"/>
                </a:solidFill>
                <a:effectLst/>
                <a:uLnTx/>
                <a:uFillTx/>
                <a:latin typeface="Montserrat"/>
                <a:ea typeface="Montserrat"/>
                <a:cs typeface="Montserrat"/>
                <a:sym typeface="Montserrat"/>
              </a:rPr>
              <a:t>de los sistemas de salud, ya antes del inicio de la pandemia persistían </a:t>
            </a:r>
            <a:endParaRPr kumimoji="0" sz="1867" b="1"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 sz="1867" b="1" i="0" u="none" strike="noStrike" kern="0" cap="none" spc="0" normalizeH="0" baseline="0" noProof="0" dirty="0">
                <a:ln>
                  <a:noFill/>
                </a:ln>
                <a:solidFill>
                  <a:srgbClr val="000000"/>
                </a:solidFill>
                <a:effectLst/>
                <a:uLnTx/>
                <a:uFillTx/>
                <a:latin typeface="Montserrat"/>
                <a:ea typeface="Montserrat"/>
                <a:cs typeface="Montserrat"/>
                <a:sym typeface="Montserrat"/>
              </a:rPr>
              <a:t>desafíos estructurales y desigualdades relacionados con el acceso a los servicios de salud</a:t>
            </a:r>
            <a:endParaRPr kumimoji="0" sz="1867" b="1" i="0" u="none" strike="noStrike" kern="0" cap="none" spc="0" normalizeH="0" baseline="0" noProof="0" dirty="0">
              <a:ln>
                <a:noFill/>
              </a:ln>
              <a:solidFill>
                <a:srgbClr val="000000"/>
              </a:solidFill>
              <a:effectLst/>
              <a:uLnTx/>
              <a:uFillTx/>
              <a:latin typeface="Montserrat"/>
              <a:ea typeface="Montserrat"/>
              <a:cs typeface="Montserrat"/>
              <a:sym typeface="Montserrat"/>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1" i="0" u="none" strike="noStrike" kern="0" cap="none" spc="0" normalizeH="0" baseline="0" noProof="0" dirty="0">
              <a:ln>
                <a:noFill/>
              </a:ln>
              <a:solidFill>
                <a:srgbClr val="000000"/>
              </a:solidFill>
              <a:effectLst/>
              <a:uLnTx/>
              <a:uFillTx/>
              <a:latin typeface="Montserrat"/>
              <a:ea typeface="Montserrat"/>
              <a:cs typeface="Montserrat"/>
              <a:sym typeface="Montserrat"/>
            </a:endParaRPr>
          </a:p>
        </p:txBody>
      </p:sp>
      <p:cxnSp>
        <p:nvCxnSpPr>
          <p:cNvPr id="72" name="Google Shape;72;p15"/>
          <p:cNvCxnSpPr/>
          <p:nvPr/>
        </p:nvCxnSpPr>
        <p:spPr>
          <a:xfrm>
            <a:off x="628633" y="3082867"/>
            <a:ext cx="4953200" cy="0"/>
          </a:xfrm>
          <a:prstGeom prst="straightConnector1">
            <a:avLst/>
          </a:prstGeom>
          <a:noFill/>
          <a:ln w="9525" cap="flat" cmpd="sng">
            <a:solidFill>
              <a:srgbClr val="F07021"/>
            </a:solidFill>
            <a:prstDash val="solid"/>
            <a:round/>
            <a:headEnd type="none" w="med" len="med"/>
            <a:tailEnd type="none" w="med" len="med"/>
          </a:ln>
        </p:spPr>
      </p:cxnSp>
      <p:pic>
        <p:nvPicPr>
          <p:cNvPr id="73" name="Google Shape;73;p15"/>
          <p:cNvPicPr preferRelativeResize="0"/>
          <p:nvPr/>
        </p:nvPicPr>
        <p:blipFill rotWithShape="1">
          <a:blip r:embed="rId4">
            <a:alphaModFix/>
          </a:blip>
          <a:srcRect l="-10265"/>
          <a:stretch/>
        </p:blipFill>
        <p:spPr>
          <a:xfrm>
            <a:off x="8644134" y="236800"/>
            <a:ext cx="2927167" cy="306333"/>
          </a:xfrm>
          <a:prstGeom prst="rect">
            <a:avLst/>
          </a:prstGeom>
          <a:noFill/>
          <a:ln>
            <a:noFill/>
          </a:ln>
        </p:spPr>
      </p:pic>
      <p:sp>
        <p:nvSpPr>
          <p:cNvPr id="74" name="Google Shape;74;p15"/>
          <p:cNvSpPr txBox="1"/>
          <p:nvPr/>
        </p:nvSpPr>
        <p:spPr>
          <a:xfrm>
            <a:off x="480500" y="173567"/>
            <a:ext cx="5101200" cy="432800"/>
          </a:xfrm>
          <a:prstGeom prst="rect">
            <a:avLst/>
          </a:prstGeom>
          <a:noFill/>
          <a:ln>
            <a:noFill/>
          </a:ln>
        </p:spPr>
        <p:txBody>
          <a:bodyPr spcFirstLastPara="1" wrap="square" lIns="121900" tIns="121900" rIns="121900" bIns="121900" anchor="t"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ES_tradnl" sz="1867" b="0" i="0" u="none" strike="noStrike" kern="0" cap="none" spc="0" normalizeH="0" baseline="0" noProof="0" dirty="0">
                <a:ln>
                  <a:noFill/>
                </a:ln>
                <a:solidFill>
                  <a:srgbClr val="CACACA"/>
                </a:solidFill>
                <a:effectLst/>
                <a:uLnTx/>
                <a:uFillTx/>
                <a:latin typeface="Fjalla One"/>
                <a:ea typeface="Fjalla One"/>
                <a:cs typeface="Fjalla One"/>
                <a:sym typeface="Fjalla One"/>
              </a:rPr>
              <a:t>EL CONTEXTO ANTERIOR A LA PANDEMIA DE COVID-19</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sz="1867" b="0" i="0" u="none" strike="noStrike" kern="0" cap="none" spc="0" normalizeH="0" baseline="0" noProof="0" dirty="0">
              <a:ln>
                <a:noFill/>
              </a:ln>
              <a:solidFill>
                <a:srgbClr val="CACACA"/>
              </a:solidFill>
              <a:effectLst/>
              <a:uLnTx/>
              <a:uFillTx/>
              <a:latin typeface="Fjalla One"/>
              <a:ea typeface="Fjalla One"/>
              <a:cs typeface="Fjalla One"/>
              <a:sym typeface="Fjalla One"/>
            </a:endParaRPr>
          </a:p>
        </p:txBody>
      </p:sp>
      <p:pic>
        <p:nvPicPr>
          <p:cNvPr id="75" name="Google Shape;75;p15"/>
          <p:cNvPicPr preferRelativeResize="0"/>
          <p:nvPr/>
        </p:nvPicPr>
        <p:blipFill>
          <a:blip r:embed="rId5">
            <a:alphaModFix/>
          </a:blip>
          <a:stretch>
            <a:fillRect/>
          </a:stretch>
        </p:blipFill>
        <p:spPr>
          <a:xfrm>
            <a:off x="6173901" y="1331601"/>
            <a:ext cx="5782167" cy="4590689"/>
          </a:xfrm>
          <a:prstGeom prst="rect">
            <a:avLst/>
          </a:prstGeom>
          <a:noFill/>
          <a:ln>
            <a:noFill/>
          </a:ln>
        </p:spPr>
      </p:pic>
      <p:sp>
        <p:nvSpPr>
          <p:cNvPr id="3" name="TextBox 2">
            <a:extLst>
              <a:ext uri="{FF2B5EF4-FFF2-40B4-BE49-F238E27FC236}">
                <a16:creationId xmlns:a16="http://schemas.microsoft.com/office/drawing/2014/main" id="{390ADAFA-EED9-93A8-EBDE-FC6D0D37104E}"/>
              </a:ext>
            </a:extLst>
          </p:cNvPr>
          <p:cNvSpPr txBox="1"/>
          <p:nvPr/>
        </p:nvSpPr>
        <p:spPr>
          <a:xfrm>
            <a:off x="628633" y="3509189"/>
            <a:ext cx="5058696" cy="2390911"/>
          </a:xfrm>
          <a:prstGeom prst="rect">
            <a:avLst/>
          </a:prstGeom>
          <a:noFill/>
        </p:spPr>
        <p:txBody>
          <a:bodyPr wrap="square">
            <a:spAutoFit/>
          </a:bodyPr>
          <a:lstStyle/>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s-ES_tradnl" sz="1867" b="0" i="0" u="none" strike="noStrike" kern="0" cap="none" spc="0" normalizeH="0" baseline="0" noProof="0" dirty="0">
                <a:ln>
                  <a:noFill/>
                </a:ln>
                <a:solidFill>
                  <a:srgbClr val="374151"/>
                </a:solidFill>
                <a:effectLst/>
                <a:uLnTx/>
                <a:uFillTx/>
                <a:latin typeface="Söhne"/>
                <a:ea typeface="+mn-ea"/>
                <a:cs typeface="Arial"/>
                <a:sym typeface="Arial"/>
              </a:rPr>
              <a:t>Más de 2.5 millones de muertes prematuras evitables en 33 países (2019).</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s-ES_tradnl" sz="1867" b="0" i="0" u="none" strike="noStrike" kern="0" cap="none" spc="0" normalizeH="0" baseline="0" noProof="0" dirty="0">
                <a:ln>
                  <a:noFill/>
                </a:ln>
                <a:solidFill>
                  <a:srgbClr val="374151"/>
                </a:solidFill>
                <a:effectLst/>
                <a:uLnTx/>
                <a:uFillTx/>
                <a:latin typeface="Söhne"/>
                <a:ea typeface="+mn-ea"/>
                <a:cs typeface="Arial"/>
                <a:sym typeface="Arial"/>
              </a:rPr>
              <a:t>Análisis en 15 países: 29.3% de la población con necesidades insatisfechas de atención en salud (2019).</a:t>
            </a:r>
          </a:p>
          <a:p>
            <a:pPr marL="380990" marR="0" lvl="0" indent="-380990" algn="l" defTabSz="121917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kumimoji="0" lang="es-ES_tradnl" sz="1867" b="0" i="0" u="none" strike="noStrike" kern="0" cap="none" spc="0" normalizeH="0" baseline="0" noProof="0" dirty="0">
                <a:ln>
                  <a:noFill/>
                </a:ln>
                <a:solidFill>
                  <a:srgbClr val="374151"/>
                </a:solidFill>
                <a:effectLst/>
                <a:uLnTx/>
                <a:uFillTx/>
                <a:latin typeface="Söhne"/>
                <a:ea typeface="+mn-ea"/>
                <a:cs typeface="Arial"/>
                <a:sym typeface="Arial"/>
              </a:rPr>
              <a:t>Aproximadamente 295 millones de personas sin acceso adecuado a servicios de salud.</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endParaRPr kumimoji="0" lang="es-ES_tradnl"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5029203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p:cNvSpPr/>
          <p:nvPr/>
        </p:nvSpPr>
        <p:spPr>
          <a:xfrm>
            <a:off x="83365" y="5866749"/>
            <a:ext cx="12111812" cy="991251"/>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graphicFrame>
        <p:nvGraphicFramePr>
          <p:cNvPr id="8" name="Table 7"/>
          <p:cNvGraphicFramePr>
            <a:graphicFrameLocks noGrp="1"/>
          </p:cNvGraphicFramePr>
          <p:nvPr/>
        </p:nvGraphicFramePr>
        <p:xfrm>
          <a:off x="355586" y="1428554"/>
          <a:ext cx="4935879" cy="4733925"/>
        </p:xfrm>
        <a:graphic>
          <a:graphicData uri="http://schemas.openxmlformats.org/drawingml/2006/table">
            <a:tbl>
              <a:tblPr>
                <a:tableStyleId>{5C22544A-7EE6-4342-B048-85BDC9FD1C3A}</a:tableStyleId>
              </a:tblPr>
              <a:tblGrid>
                <a:gridCol w="1196583">
                  <a:extLst>
                    <a:ext uri="{9D8B030D-6E8A-4147-A177-3AD203B41FA5}">
                      <a16:colId xmlns:a16="http://schemas.microsoft.com/office/drawing/2014/main" val="20000"/>
                    </a:ext>
                  </a:extLst>
                </a:gridCol>
                <a:gridCol w="934824">
                  <a:extLst>
                    <a:ext uri="{9D8B030D-6E8A-4147-A177-3AD203B41FA5}">
                      <a16:colId xmlns:a16="http://schemas.microsoft.com/office/drawing/2014/main" val="20001"/>
                    </a:ext>
                  </a:extLst>
                </a:gridCol>
                <a:gridCol w="934824">
                  <a:extLst>
                    <a:ext uri="{9D8B030D-6E8A-4147-A177-3AD203B41FA5}">
                      <a16:colId xmlns:a16="http://schemas.microsoft.com/office/drawing/2014/main" val="20002"/>
                    </a:ext>
                  </a:extLst>
                </a:gridCol>
                <a:gridCol w="934824">
                  <a:extLst>
                    <a:ext uri="{9D8B030D-6E8A-4147-A177-3AD203B41FA5}">
                      <a16:colId xmlns:a16="http://schemas.microsoft.com/office/drawing/2014/main" val="20003"/>
                    </a:ext>
                  </a:extLst>
                </a:gridCol>
                <a:gridCol w="934824">
                  <a:extLst>
                    <a:ext uri="{9D8B030D-6E8A-4147-A177-3AD203B41FA5}">
                      <a16:colId xmlns:a16="http://schemas.microsoft.com/office/drawing/2014/main" val="20004"/>
                    </a:ext>
                  </a:extLst>
                </a:gridCol>
              </a:tblGrid>
              <a:tr h="344805">
                <a:tc>
                  <a:txBody>
                    <a:bodyPr/>
                    <a:lstStyle/>
                    <a:p>
                      <a:pPr algn="ctr" fontAlgn="ctr"/>
                      <a:endParaRPr lang="en-US" sz="11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Año</a:t>
                      </a:r>
                      <a:endParaRPr lang="en-US" sz="1100" b="0" i="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es-ES_tradnl" sz="1100" u="none" strike="noStrike">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Media</a:t>
                      </a:r>
                      <a:endParaRPr lang="en-US" sz="1100" b="0" i="0" u="none" strike="noStrike">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l"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20% más pobre</a:t>
                      </a:r>
                      <a:endParaRPr lang="en-US" sz="1100" b="0" i="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l"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20% </a:t>
                      </a:r>
                    </a:p>
                    <a:p>
                      <a:pPr algn="l"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más rico</a:t>
                      </a:r>
                      <a:endParaRPr lang="en-US" sz="1100" b="0" i="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74320">
                <a:tc rowSpan="2">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Chile</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2013</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2015</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Colombia</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2010</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21 %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14 %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2016</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32 %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19 %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74320">
                <a:tc rowSpan="2">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El Salvador</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2011</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43 %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43 %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2016</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41 %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37 %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Guatemala</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2011</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52 %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37 %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2014</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56 %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39 %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México</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2012</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12 %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15 %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2014</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20 %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14 %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Paraguay</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2012</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32 %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43 %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274320">
                <a:tc v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2016</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Perú</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2010</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274320">
                <a:tc v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2016</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69 %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61 %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Uruguay</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2012</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7 %</a:t>
                      </a:r>
                      <a:endParaRPr lang="en-US" sz="1600" dirty="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r h="274320">
                <a:tc v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2016</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5 %</a:t>
                      </a:r>
                      <a:endParaRPr lang="en-US" sz="1600" dirty="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6"/>
                  </a:ext>
                </a:extLst>
              </a:tr>
            </a:tbl>
          </a:graphicData>
        </a:graphic>
      </p:graphicFrame>
      <p:sp>
        <p:nvSpPr>
          <p:cNvPr id="127" name="TextBox 126"/>
          <p:cNvSpPr txBox="1"/>
          <p:nvPr/>
        </p:nvSpPr>
        <p:spPr>
          <a:xfrm>
            <a:off x="1074560" y="921782"/>
            <a:ext cx="4624457" cy="492436"/>
          </a:xfrm>
          <a:prstGeom prst="rect">
            <a:avLst/>
          </a:prstGeom>
          <a:noFill/>
        </p:spPr>
        <p:txBody>
          <a:bodyPr wrap="square" lIns="121915" tIns="60957" rIns="121915" bIns="60957" rtlCol="0">
            <a:spAutoFit/>
          </a:bodyPr>
          <a:lstStyle/>
          <a:p>
            <a:r>
              <a:rPr lang="es-ES_tradnl" sz="1200" b="1" dirty="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rPr>
              <a:t>Porcentaje de la población reportando barreras de acceso a los servicios de salud</a:t>
            </a:r>
            <a:endParaRPr lang="en-US" sz="1200" b="1" dirty="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endParaRPr>
          </a:p>
        </p:txBody>
      </p:sp>
      <p:pic>
        <p:nvPicPr>
          <p:cNvPr id="61" name="Imagen 30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784" y="2190687"/>
            <a:ext cx="343192" cy="179821"/>
          </a:xfrm>
          <a:prstGeom prst="roundRect">
            <a:avLst/>
          </a:prstGeom>
        </p:spPr>
      </p:pic>
      <p:pic>
        <p:nvPicPr>
          <p:cNvPr id="62" name="Imagen 30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401" y="2710046"/>
            <a:ext cx="343192" cy="179821"/>
          </a:xfrm>
          <a:prstGeom prst="roundRect">
            <a:avLst/>
          </a:prstGeom>
        </p:spPr>
      </p:pic>
      <p:pic>
        <p:nvPicPr>
          <p:cNvPr id="63" name="Imagen 3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7348" y="5494406"/>
            <a:ext cx="343192" cy="179821"/>
          </a:xfrm>
          <a:prstGeom prst="roundRect">
            <a:avLst/>
          </a:prstGeom>
        </p:spPr>
      </p:pic>
      <p:pic>
        <p:nvPicPr>
          <p:cNvPr id="64" name="Picture 2" descr="bankrupt, broke, no money, poor icon"/>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60593" y="1382166"/>
            <a:ext cx="207391" cy="342439"/>
          </a:xfrm>
          <a:prstGeom prst="rect">
            <a:avLst/>
          </a:prstGeom>
          <a:noFill/>
          <a:extLst>
            <a:ext uri="{909E8E84-426E-40dd-AFC4-6F175D3DCCD1}">
              <a14:hiddenFill xmlns:a14="http://schemas.microsoft.com/office/drawing/2010/main" xmlns="">
                <a:solidFill>
                  <a:srgbClr val="FFFFFF"/>
                </a:solidFill>
              </a14:hiddenFill>
            </a:ext>
          </a:extLst>
        </p:spPr>
      </p:pic>
      <p:pic>
        <p:nvPicPr>
          <p:cNvPr id="65" name="Picture 4" descr="bag, businessman, investor, money, rich icon"/>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09171" y="1419799"/>
            <a:ext cx="183765" cy="338359"/>
          </a:xfrm>
          <a:prstGeom prst="rect">
            <a:avLst/>
          </a:prstGeom>
          <a:noFill/>
          <a:extLst>
            <a:ext uri="{909E8E84-426E-40dd-AFC4-6F175D3DCCD1}">
              <a14:hiddenFill xmlns:a14="http://schemas.microsoft.com/office/drawing/2010/main" xmlns="">
                <a:solidFill>
                  <a:srgbClr val="FFFFFF"/>
                </a:solidFill>
              </a14:hiddenFill>
            </a:ext>
          </a:extLst>
        </p:spPr>
      </p:pic>
      <p:pic>
        <p:nvPicPr>
          <p:cNvPr id="66" name="Imagen 3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9513" y="6004876"/>
            <a:ext cx="343192" cy="179821"/>
          </a:xfrm>
          <a:prstGeom prst="roundRect">
            <a:avLst/>
          </a:prstGeom>
        </p:spPr>
      </p:pic>
      <p:pic>
        <p:nvPicPr>
          <p:cNvPr id="67" name="Picture 66" descr="round_rectangle_paraguay-256.png"/>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691757" y="4920593"/>
            <a:ext cx="347563" cy="182880"/>
          </a:xfrm>
          <a:prstGeom prst="rect">
            <a:avLst/>
          </a:prstGeom>
        </p:spPr>
      </p:pic>
      <p:sp>
        <p:nvSpPr>
          <p:cNvPr id="71" name="Rectángulo: esquinas redondeadas 127"/>
          <p:cNvSpPr/>
          <p:nvPr/>
        </p:nvSpPr>
        <p:spPr>
          <a:xfrm>
            <a:off x="2622601" y="3135206"/>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72" name="Rectángulo: esquinas redondeadas 127"/>
          <p:cNvSpPr/>
          <p:nvPr/>
        </p:nvSpPr>
        <p:spPr>
          <a:xfrm>
            <a:off x="3535206" y="3135206"/>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73" name="Rectángulo: esquinas redondeadas 127"/>
          <p:cNvSpPr/>
          <p:nvPr/>
        </p:nvSpPr>
        <p:spPr>
          <a:xfrm>
            <a:off x="4481146" y="3135206"/>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74" name="Rectángulo: esquinas redondeadas 127"/>
          <p:cNvSpPr/>
          <p:nvPr/>
        </p:nvSpPr>
        <p:spPr>
          <a:xfrm>
            <a:off x="2649297" y="4799849"/>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75" name="Rectángulo: esquinas redondeadas 127"/>
          <p:cNvSpPr/>
          <p:nvPr/>
        </p:nvSpPr>
        <p:spPr>
          <a:xfrm>
            <a:off x="3625643" y="4775222"/>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76" name="Rectángulo: esquinas redondeadas 127"/>
          <p:cNvSpPr/>
          <p:nvPr/>
        </p:nvSpPr>
        <p:spPr>
          <a:xfrm>
            <a:off x="4517478" y="4799849"/>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77" name="Rectángulo: esquinas redondeadas 127"/>
          <p:cNvSpPr/>
          <p:nvPr/>
        </p:nvSpPr>
        <p:spPr>
          <a:xfrm>
            <a:off x="2655895" y="5340288"/>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78" name="Rectángulo: esquinas redondeadas 127"/>
          <p:cNvSpPr/>
          <p:nvPr/>
        </p:nvSpPr>
        <p:spPr>
          <a:xfrm>
            <a:off x="3625643" y="5340288"/>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79" name="Rectángulo: esquinas redondeadas 127"/>
          <p:cNvSpPr/>
          <p:nvPr/>
        </p:nvSpPr>
        <p:spPr>
          <a:xfrm>
            <a:off x="4520883" y="5340288"/>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graphicFrame>
        <p:nvGraphicFramePr>
          <p:cNvPr id="56" name="Table 55"/>
          <p:cNvGraphicFramePr>
            <a:graphicFrameLocks noGrp="1"/>
          </p:cNvGraphicFramePr>
          <p:nvPr/>
        </p:nvGraphicFramePr>
        <p:xfrm>
          <a:off x="6096001" y="1438275"/>
          <a:ext cx="4912344" cy="4733925"/>
        </p:xfrm>
        <a:graphic>
          <a:graphicData uri="http://schemas.openxmlformats.org/drawingml/2006/table">
            <a:tbl>
              <a:tblPr>
                <a:tableStyleId>{5C22544A-7EE6-4342-B048-85BDC9FD1C3A}</a:tableStyleId>
              </a:tblPr>
              <a:tblGrid>
                <a:gridCol w="1173048">
                  <a:extLst>
                    <a:ext uri="{9D8B030D-6E8A-4147-A177-3AD203B41FA5}">
                      <a16:colId xmlns:a16="http://schemas.microsoft.com/office/drawing/2014/main" val="20000"/>
                    </a:ext>
                  </a:extLst>
                </a:gridCol>
                <a:gridCol w="934824">
                  <a:extLst>
                    <a:ext uri="{9D8B030D-6E8A-4147-A177-3AD203B41FA5}">
                      <a16:colId xmlns:a16="http://schemas.microsoft.com/office/drawing/2014/main" val="20001"/>
                    </a:ext>
                  </a:extLst>
                </a:gridCol>
                <a:gridCol w="934824">
                  <a:extLst>
                    <a:ext uri="{9D8B030D-6E8A-4147-A177-3AD203B41FA5}">
                      <a16:colId xmlns:a16="http://schemas.microsoft.com/office/drawing/2014/main" val="20002"/>
                    </a:ext>
                  </a:extLst>
                </a:gridCol>
                <a:gridCol w="934824">
                  <a:extLst>
                    <a:ext uri="{9D8B030D-6E8A-4147-A177-3AD203B41FA5}">
                      <a16:colId xmlns:a16="http://schemas.microsoft.com/office/drawing/2014/main" val="20003"/>
                    </a:ext>
                  </a:extLst>
                </a:gridCol>
                <a:gridCol w="934824">
                  <a:extLst>
                    <a:ext uri="{9D8B030D-6E8A-4147-A177-3AD203B41FA5}">
                      <a16:colId xmlns:a16="http://schemas.microsoft.com/office/drawing/2014/main" val="20004"/>
                    </a:ext>
                  </a:extLst>
                </a:gridCol>
              </a:tblGrid>
              <a:tr h="344805">
                <a:tc>
                  <a:txBody>
                    <a:bodyPr/>
                    <a:lstStyle/>
                    <a:p>
                      <a:pPr algn="ctr" fontAlgn="ctr"/>
                      <a:endParaRPr lang="en-US" sz="1100" b="0" i="0" u="none" strike="noStrike" dirty="0">
                        <a:solidFill>
                          <a:srgbClr val="000000"/>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algn="ctr"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Año</a:t>
                      </a:r>
                      <a:endParaRPr lang="en-US" sz="1100" b="0" i="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Media</a:t>
                      </a:r>
                      <a:endParaRPr lang="en-US" sz="1100" b="0" i="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l"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20% más pobre</a:t>
                      </a:r>
                      <a:endParaRPr lang="en-US" sz="1100" b="0" i="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l"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20% </a:t>
                      </a:r>
                    </a:p>
                    <a:p>
                      <a:pPr algn="l" fontAlgn="ctr"/>
                      <a:r>
                        <a:rPr lang="es-ES_tradnl" sz="110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rPr>
                        <a:t>más rico</a:t>
                      </a:r>
                      <a:endParaRPr lang="en-US" sz="1100" b="0" i="0" u="none" strike="noStrike" dirty="0">
                        <a:solidFill>
                          <a:schemeClr val="tx1">
                            <a:lumMod val="95000"/>
                            <a:lumOff val="5000"/>
                          </a:schemeClr>
                        </a:solidFill>
                        <a:effectLst/>
                        <a:latin typeface="Segoe UI" panose="020B0502040204020203" pitchFamily="34" charset="0"/>
                        <a:ea typeface="Segoe UI" panose="020B0502040204020203" pitchFamily="34" charset="0"/>
                        <a:cs typeface="Segoe UI" panose="020B0502040204020203" pitchFamily="34" charset="0"/>
                      </a:endParaRPr>
                    </a:p>
                  </a:txBody>
                  <a:tcPr marL="9528" marR="9528" marT="9525"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74320">
                <a:tc rowSpan="2">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Chile</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2013</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2015</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98 %</a:t>
                      </a:r>
                      <a:endParaRPr lang="en-US" sz="1600" dirty="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274320">
                <a:tc rowSpan="2">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Colombia</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2010</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89 %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85 %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2016</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El Salvador</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2011</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17 %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5 %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36 %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2016</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43 %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274320">
                <a:tc rowSpan="2">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Guatemala</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2011</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11 %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20 %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2014</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11 %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México</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2012</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274320">
                <a:tc vMerge="1">
                  <a:txBody>
                    <a:bodyPr/>
                    <a:lstStyle/>
                    <a:p>
                      <a:endParaRPr lang="en-US"/>
                    </a:p>
                  </a:txBody>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2014</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80 %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81 %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Paraguay</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2012</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3 %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58 %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1"/>
                  </a:ext>
                </a:extLst>
              </a:tr>
              <a:tr h="274320">
                <a:tc v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2016</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3 %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58 %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2"/>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Perú</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2010</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63 %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61 %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3"/>
                  </a:ext>
                </a:extLst>
              </a:tr>
              <a:tr h="274320">
                <a:tc v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2016</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82 %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74 %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4"/>
                  </a:ext>
                </a:extLst>
              </a:tr>
              <a:tr h="274320">
                <a:tc rowSpan="2">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Uruguay</a:t>
                      </a:r>
                      <a:endParaRPr lang="en-US" sz="160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2012</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96 %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15"/>
                  </a:ext>
                </a:extLst>
              </a:tr>
              <a:tr h="274320">
                <a:tc v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2016</a:t>
                      </a:r>
                      <a:endParaRPr lang="en-US" sz="1600" dirty="0">
                        <a:effectLst/>
                        <a:latin typeface="Cambria"/>
                        <a:ea typeface="ＭＳ 明朝"/>
                        <a:cs typeface="Times New Roman"/>
                      </a:endParaRPr>
                    </a:p>
                  </a:txBody>
                  <a:tcPr marT="0" marB="0" anchor="ctr">
                    <a:lnL w="12700" cap="flat" cmpd="sng" algn="ctr">
                      <a:solidFill>
                        <a:schemeClr val="bg1"/>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98 %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a:solidFill>
                            <a:srgbClr val="000000"/>
                          </a:solidFill>
                          <a:effectLst/>
                          <a:latin typeface="Arial"/>
                          <a:ea typeface="Times New Roman"/>
                          <a:cs typeface="Times New Roman"/>
                        </a:rPr>
                        <a:t>97 %</a:t>
                      </a:r>
                      <a:endParaRPr lang="en-US" sz="160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solidFill>
                      <a:schemeClr val="bg1"/>
                    </a:solidFill>
                  </a:tcPr>
                </a:tc>
                <a:tc>
                  <a:txBody>
                    <a:bodyPr/>
                    <a:lstStyle/>
                    <a:p>
                      <a:pPr marL="0" marR="0" algn="ctr">
                        <a:spcBef>
                          <a:spcPts val="0"/>
                        </a:spcBef>
                        <a:spcAft>
                          <a:spcPts val="0"/>
                        </a:spcAft>
                      </a:pPr>
                      <a:r>
                        <a:rPr lang="es-ES_tradnl" sz="1300" dirty="0">
                          <a:solidFill>
                            <a:srgbClr val="000000"/>
                          </a:solidFill>
                          <a:effectLst/>
                          <a:latin typeface="Arial"/>
                          <a:ea typeface="Times New Roman"/>
                          <a:cs typeface="Times New Roman"/>
                        </a:rPr>
                        <a:t>99 %</a:t>
                      </a:r>
                      <a:endParaRPr lang="en-US" sz="1600" dirty="0">
                        <a:effectLst/>
                        <a:latin typeface="Cambria"/>
                        <a:ea typeface="ＭＳ 明朝"/>
                        <a:cs typeface="Times New Roman"/>
                      </a:endParaRPr>
                    </a:p>
                  </a:txBody>
                  <a:tcPr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rgbClr val="4F81BD">
                          <a:lumMod val="50000"/>
                        </a:srgbClr>
                      </a:solidFill>
                      <a:prstDash val="solid"/>
                      <a:round/>
                      <a:headEnd type="none" w="med" len="med"/>
                      <a:tailEnd type="none" w="med" len="med"/>
                    </a:lnB>
                    <a:solidFill>
                      <a:schemeClr val="bg1"/>
                    </a:solidFill>
                  </a:tcPr>
                </a:tc>
                <a:extLst>
                  <a:ext uri="{0D108BD9-81ED-4DB2-BD59-A6C34878D82A}">
                    <a16:rowId xmlns:a16="http://schemas.microsoft.com/office/drawing/2014/main" val="10016"/>
                  </a:ext>
                </a:extLst>
              </a:tr>
            </a:tbl>
          </a:graphicData>
        </a:graphic>
      </p:graphicFrame>
      <p:pic>
        <p:nvPicPr>
          <p:cNvPr id="60" name="Imagen 30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319" y="2209800"/>
            <a:ext cx="343192" cy="179821"/>
          </a:xfrm>
          <a:prstGeom prst="roundRect">
            <a:avLst/>
          </a:prstGeom>
        </p:spPr>
      </p:pic>
      <p:pic>
        <p:nvPicPr>
          <p:cNvPr id="82" name="Imagen 30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3319" y="2721367"/>
            <a:ext cx="343192" cy="179821"/>
          </a:xfrm>
          <a:prstGeom prst="roundRect">
            <a:avLst/>
          </a:prstGeom>
        </p:spPr>
      </p:pic>
      <p:pic>
        <p:nvPicPr>
          <p:cNvPr id="83" name="Imagen 3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3153" y="5461000"/>
            <a:ext cx="343192" cy="179821"/>
          </a:xfrm>
          <a:prstGeom prst="roundRect">
            <a:avLst/>
          </a:prstGeom>
        </p:spPr>
      </p:pic>
      <p:pic>
        <p:nvPicPr>
          <p:cNvPr id="84" name="Picture 2" descr="bankrupt, broke, no money, poor icon"/>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49674" y="1396639"/>
            <a:ext cx="207391" cy="342439"/>
          </a:xfrm>
          <a:prstGeom prst="rect">
            <a:avLst/>
          </a:prstGeom>
          <a:noFill/>
          <a:extLst>
            <a:ext uri="{909E8E84-426E-40dd-AFC4-6F175D3DCCD1}">
              <a14:hiddenFill xmlns:a14="http://schemas.microsoft.com/office/drawing/2010/main" xmlns="">
                <a:solidFill>
                  <a:srgbClr val="FFFFFF"/>
                </a:solidFill>
              </a14:hiddenFill>
            </a:ext>
          </a:extLst>
        </p:spPr>
      </p:pic>
      <p:pic>
        <p:nvPicPr>
          <p:cNvPr id="85" name="Picture 4" descr="bag, businessman, investor, money, rich icon"/>
          <p:cNvPicPr>
            <a:picLocks noChangeAspect="1" noChangeArrowheads="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13562" y="1412782"/>
            <a:ext cx="183765" cy="338359"/>
          </a:xfrm>
          <a:prstGeom prst="rect">
            <a:avLst/>
          </a:prstGeom>
          <a:noFill/>
          <a:extLst>
            <a:ext uri="{909E8E84-426E-40dd-AFC4-6F175D3DCCD1}">
              <a14:hiddenFill xmlns:a14="http://schemas.microsoft.com/office/drawing/2010/main" xmlns="">
                <a:solidFill>
                  <a:srgbClr val="FFFFFF"/>
                </a:solidFill>
              </a14:hiddenFill>
            </a:ext>
          </a:extLst>
        </p:spPr>
      </p:pic>
      <p:pic>
        <p:nvPicPr>
          <p:cNvPr id="86" name="Imagen 3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09037" y="5992379"/>
            <a:ext cx="343192" cy="179821"/>
          </a:xfrm>
          <a:prstGeom prst="roundRect">
            <a:avLst/>
          </a:prstGeom>
        </p:spPr>
      </p:pic>
      <p:pic>
        <p:nvPicPr>
          <p:cNvPr id="87" name="Picture 86" descr="round_rectangle_paraguay-256.png"/>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6527033" y="4949833"/>
            <a:ext cx="347563" cy="182880"/>
          </a:xfrm>
          <a:prstGeom prst="rect">
            <a:avLst/>
          </a:prstGeom>
        </p:spPr>
      </p:pic>
      <p:sp>
        <p:nvSpPr>
          <p:cNvPr id="91" name="Rectángulo: esquinas redondeadas 127"/>
          <p:cNvSpPr/>
          <p:nvPr/>
        </p:nvSpPr>
        <p:spPr>
          <a:xfrm>
            <a:off x="8304025" y="2069976"/>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92" name="Rectángulo: esquinas redondeadas 127"/>
          <p:cNvSpPr/>
          <p:nvPr/>
        </p:nvSpPr>
        <p:spPr>
          <a:xfrm>
            <a:off x="9223702" y="2069976"/>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93" name="Rectángulo: esquinas redondeadas 127"/>
          <p:cNvSpPr/>
          <p:nvPr/>
        </p:nvSpPr>
        <p:spPr>
          <a:xfrm>
            <a:off x="10169705" y="2089088"/>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94" name="Rectángulo: esquinas redondeadas 127"/>
          <p:cNvSpPr/>
          <p:nvPr/>
        </p:nvSpPr>
        <p:spPr>
          <a:xfrm>
            <a:off x="8345665" y="4263540"/>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95" name="Rectángulo: esquinas redondeadas 127"/>
          <p:cNvSpPr/>
          <p:nvPr/>
        </p:nvSpPr>
        <p:spPr>
          <a:xfrm>
            <a:off x="9235593" y="4262549"/>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96" name="Rectángulo: esquinas redondeadas 127"/>
          <p:cNvSpPr/>
          <p:nvPr/>
        </p:nvSpPr>
        <p:spPr>
          <a:xfrm>
            <a:off x="10181597" y="4247680"/>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97" name="Rectángulo: esquinas redondeadas 127"/>
          <p:cNvSpPr/>
          <p:nvPr/>
        </p:nvSpPr>
        <p:spPr>
          <a:xfrm>
            <a:off x="8289602" y="2600654"/>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98" name="Rectángulo: esquinas redondeadas 127"/>
          <p:cNvSpPr/>
          <p:nvPr/>
        </p:nvSpPr>
        <p:spPr>
          <a:xfrm>
            <a:off x="9235593" y="2625880"/>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99" name="Rectángulo: esquinas redondeadas 127"/>
          <p:cNvSpPr/>
          <p:nvPr/>
        </p:nvSpPr>
        <p:spPr>
          <a:xfrm>
            <a:off x="10181597" y="2635137"/>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00" name="TextBox 99"/>
          <p:cNvSpPr txBox="1"/>
          <p:nvPr/>
        </p:nvSpPr>
        <p:spPr>
          <a:xfrm>
            <a:off x="6461483" y="958822"/>
            <a:ext cx="4621844" cy="492436"/>
          </a:xfrm>
          <a:prstGeom prst="rect">
            <a:avLst/>
          </a:prstGeom>
          <a:noFill/>
        </p:spPr>
        <p:txBody>
          <a:bodyPr wrap="square" lIns="121915" tIns="60957" rIns="121915" bIns="60957" rtlCol="0">
            <a:spAutoFit/>
          </a:bodyPr>
          <a:lstStyle/>
          <a:p>
            <a:r>
              <a:rPr lang="es-ES_tradnl" sz="1200" b="1" dirty="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rPr>
              <a:t>Porcentaje de la población cubierta por esquemas de financiamiento en salud</a:t>
            </a:r>
            <a:endParaRPr lang="en-US" sz="1200" b="1" dirty="0">
              <a:solidFill>
                <a:schemeClr val="accent1">
                  <a:lumMod val="75000"/>
                </a:schemeClr>
              </a:solidFill>
              <a:latin typeface="Segoe UI" panose="020B0502040204020203" pitchFamily="34" charset="0"/>
              <a:ea typeface="Segoe UI" panose="020B0502040204020203" pitchFamily="34" charset="0"/>
              <a:cs typeface="Segoe UI" panose="020B0502040204020203" pitchFamily="34" charset="0"/>
            </a:endParaRPr>
          </a:p>
        </p:txBody>
      </p:sp>
      <p:sp>
        <p:nvSpPr>
          <p:cNvPr id="101" name="Rectángulo: esquinas redondeadas 127"/>
          <p:cNvSpPr/>
          <p:nvPr/>
        </p:nvSpPr>
        <p:spPr>
          <a:xfrm>
            <a:off x="8304025" y="3161572"/>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02" name="Rectángulo: esquinas redondeadas 127"/>
          <p:cNvSpPr/>
          <p:nvPr/>
        </p:nvSpPr>
        <p:spPr>
          <a:xfrm>
            <a:off x="9238421" y="3161572"/>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03" name="Rectángulo: esquinas redondeadas 127"/>
          <p:cNvSpPr/>
          <p:nvPr/>
        </p:nvSpPr>
        <p:spPr>
          <a:xfrm>
            <a:off x="10145950" y="3161572"/>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55" name="CuadroTexto 3"/>
          <p:cNvSpPr txBox="1"/>
          <p:nvPr/>
        </p:nvSpPr>
        <p:spPr>
          <a:xfrm>
            <a:off x="0" y="5151"/>
            <a:ext cx="12195176" cy="277013"/>
          </a:xfrm>
          <a:prstGeom prst="rect">
            <a:avLst/>
          </a:prstGeom>
          <a:solidFill>
            <a:schemeClr val="accent1">
              <a:lumMod val="50000"/>
            </a:schemeClr>
          </a:solidFill>
          <a:effectLst>
            <a:outerShdw blurRad="50800" dist="38100" dir="5400000" algn="t" rotWithShape="0">
              <a:prstClr val="black">
                <a:alpha val="12000"/>
              </a:prstClr>
            </a:outerShdw>
          </a:effectLst>
        </p:spPr>
        <p:txBody>
          <a:bodyPr wrap="square" lIns="0" tIns="45727" rIns="0" bIns="45727" rtlCol="0">
            <a:spAutoFit/>
          </a:bodyPr>
          <a:lstStyle/>
          <a:p>
            <a:endParaRPr lang="es-AR" sz="1200" dirty="0">
              <a:solidFill>
                <a:schemeClr val="bg1"/>
              </a:solidFill>
              <a:latin typeface="Segoe UI Semibold" panose="020B0702040204020203" pitchFamily="34" charset="0"/>
              <a:cs typeface="Segoe UI Semibold" panose="020B0702040204020203" pitchFamily="34" charset="0"/>
            </a:endParaRPr>
          </a:p>
        </p:txBody>
      </p:sp>
      <p:sp>
        <p:nvSpPr>
          <p:cNvPr id="57" name="Rectángulo 4"/>
          <p:cNvSpPr/>
          <p:nvPr/>
        </p:nvSpPr>
        <p:spPr>
          <a:xfrm>
            <a:off x="0" y="340"/>
            <a:ext cx="12195176" cy="318115"/>
          </a:xfrm>
          <a:prstGeom prst="rect">
            <a:avLst/>
          </a:prstGeom>
        </p:spPr>
        <p:txBody>
          <a:bodyPr wrap="square" lIns="91452" tIns="45727" rIns="91452" bIns="45727">
            <a:spAutoFit/>
          </a:bodyPr>
          <a:lstStyle/>
          <a:p>
            <a:pPr lvl="0" algn="ctr">
              <a:defRPr/>
            </a:pPr>
            <a:r>
              <a:rPr lang="es-AR" sz="1467" b="1" dirty="0">
                <a:solidFill>
                  <a:schemeClr val="bg1"/>
                </a:solidFill>
                <a:latin typeface="Segoe UI Light" panose="020B0502040204020203" pitchFamily="34" charset="0"/>
                <a:cs typeface="Calibri"/>
              </a:rPr>
              <a:t>RESULTADOS INTERMEDIOS: CONDICIONES DE ACCESO Y COBERTURA</a:t>
            </a:r>
          </a:p>
        </p:txBody>
      </p:sp>
      <p:cxnSp>
        <p:nvCxnSpPr>
          <p:cNvPr id="5" name="Straight Connector 4"/>
          <p:cNvCxnSpPr/>
          <p:nvPr/>
        </p:nvCxnSpPr>
        <p:spPr>
          <a:xfrm>
            <a:off x="1596569" y="2311400"/>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1596569" y="2876561"/>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1582689" y="3402996"/>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06" name="Straight Connector 105"/>
          <p:cNvCxnSpPr/>
          <p:nvPr/>
        </p:nvCxnSpPr>
        <p:spPr>
          <a:xfrm>
            <a:off x="1582689" y="3950879"/>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a:off x="1582689" y="4504964"/>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08" name="Straight Connector 107"/>
          <p:cNvCxnSpPr/>
          <p:nvPr/>
        </p:nvCxnSpPr>
        <p:spPr>
          <a:xfrm>
            <a:off x="1582689" y="5051777"/>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1632353" y="5599185"/>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sp>
        <p:nvSpPr>
          <p:cNvPr id="110" name="Rectángulo: esquinas redondeadas 127"/>
          <p:cNvSpPr/>
          <p:nvPr/>
        </p:nvSpPr>
        <p:spPr>
          <a:xfrm>
            <a:off x="2679849" y="5891029"/>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11" name="Rectángulo: esquinas redondeadas 127"/>
          <p:cNvSpPr/>
          <p:nvPr/>
        </p:nvSpPr>
        <p:spPr>
          <a:xfrm>
            <a:off x="3645465" y="5898501"/>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12" name="Rectángulo: esquinas redondeadas 127"/>
          <p:cNvSpPr/>
          <p:nvPr/>
        </p:nvSpPr>
        <p:spPr>
          <a:xfrm>
            <a:off x="4580797" y="5891029"/>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cxnSp>
        <p:nvCxnSpPr>
          <p:cNvPr id="113" name="Straight Connector 112"/>
          <p:cNvCxnSpPr/>
          <p:nvPr/>
        </p:nvCxnSpPr>
        <p:spPr>
          <a:xfrm>
            <a:off x="7258071" y="2330512"/>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14" name="Straight Connector 113"/>
          <p:cNvCxnSpPr/>
          <p:nvPr/>
        </p:nvCxnSpPr>
        <p:spPr>
          <a:xfrm>
            <a:off x="7258071" y="2884281"/>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15" name="Straight Connector 114"/>
          <p:cNvCxnSpPr/>
          <p:nvPr/>
        </p:nvCxnSpPr>
        <p:spPr>
          <a:xfrm>
            <a:off x="7258071" y="3437080"/>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a:off x="7258071" y="3978636"/>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7258071" y="4523076"/>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p:cNvCxnSpPr/>
          <p:nvPr/>
        </p:nvCxnSpPr>
        <p:spPr>
          <a:xfrm>
            <a:off x="7258071" y="5086924"/>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cxnSp>
        <p:nvCxnSpPr>
          <p:cNvPr id="119" name="Straight Connector 118"/>
          <p:cNvCxnSpPr/>
          <p:nvPr/>
        </p:nvCxnSpPr>
        <p:spPr>
          <a:xfrm>
            <a:off x="7258071" y="5625544"/>
            <a:ext cx="3667016" cy="0"/>
          </a:xfrm>
          <a:prstGeom prst="line">
            <a:avLst/>
          </a:prstGeom>
          <a:ln w="12700" cmpd="sng">
            <a:solidFill>
              <a:schemeClr val="tx2">
                <a:lumMod val="90000"/>
                <a:lumOff val="10000"/>
              </a:schemeClr>
            </a:solidFill>
          </a:ln>
        </p:spPr>
        <p:style>
          <a:lnRef idx="2">
            <a:schemeClr val="accent1"/>
          </a:lnRef>
          <a:fillRef idx="0">
            <a:schemeClr val="accent1"/>
          </a:fillRef>
          <a:effectRef idx="1">
            <a:schemeClr val="accent1"/>
          </a:effectRef>
          <a:fontRef idx="minor">
            <a:schemeClr val="tx1"/>
          </a:fontRef>
        </p:style>
      </p:cxnSp>
      <p:sp>
        <p:nvSpPr>
          <p:cNvPr id="120" name="Rectángulo: esquinas redondeadas 127"/>
          <p:cNvSpPr/>
          <p:nvPr/>
        </p:nvSpPr>
        <p:spPr>
          <a:xfrm>
            <a:off x="8364793" y="5358752"/>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21" name="Rectángulo: esquinas redondeadas 127"/>
          <p:cNvSpPr/>
          <p:nvPr/>
        </p:nvSpPr>
        <p:spPr>
          <a:xfrm>
            <a:off x="9254721" y="5357761"/>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22" name="Rectángulo: esquinas redondeadas 127"/>
          <p:cNvSpPr/>
          <p:nvPr/>
        </p:nvSpPr>
        <p:spPr>
          <a:xfrm>
            <a:off x="10200725" y="5342892"/>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23" name="Rectángulo: esquinas redondeadas 127"/>
          <p:cNvSpPr/>
          <p:nvPr/>
        </p:nvSpPr>
        <p:spPr>
          <a:xfrm>
            <a:off x="8356702" y="5905198"/>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24" name="Rectángulo: esquinas redondeadas 127"/>
          <p:cNvSpPr/>
          <p:nvPr/>
        </p:nvSpPr>
        <p:spPr>
          <a:xfrm>
            <a:off x="9246630" y="5904208"/>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
        <p:nvSpPr>
          <p:cNvPr id="125" name="Rectángulo: esquinas redondeadas 127"/>
          <p:cNvSpPr/>
          <p:nvPr/>
        </p:nvSpPr>
        <p:spPr>
          <a:xfrm>
            <a:off x="10192634" y="5889338"/>
            <a:ext cx="567612" cy="241425"/>
          </a:xfrm>
          <a:prstGeom prst="roundRect">
            <a:avLst/>
          </a:prstGeom>
          <a:solidFill>
            <a:srgbClr val="00918C">
              <a:alpha val="3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52" tIns="45727" rIns="91452" bIns="45727" rtlCol="0" anchor="ctr"/>
          <a:lstStyle/>
          <a:p>
            <a:pPr algn="ctr"/>
            <a:endParaRPr lang="en-US" sz="2400"/>
          </a:p>
        </p:txBody>
      </p:sp>
    </p:spTree>
    <p:extLst>
      <p:ext uri="{BB962C8B-B14F-4D97-AF65-F5344CB8AC3E}">
        <p14:creationId xmlns:p14="http://schemas.microsoft.com/office/powerpoint/2010/main" val="3827135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 y="5856329"/>
            <a:ext cx="12192001" cy="99125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sp>
        <p:nvSpPr>
          <p:cNvPr id="2" name="TextBox 1"/>
          <p:cNvSpPr txBox="1"/>
          <p:nvPr/>
        </p:nvSpPr>
        <p:spPr>
          <a:xfrm>
            <a:off x="227071" y="570978"/>
            <a:ext cx="10231719" cy="697749"/>
          </a:xfrm>
          <a:prstGeom prst="rect">
            <a:avLst/>
          </a:prstGeom>
          <a:noFill/>
        </p:spPr>
        <p:txBody>
          <a:bodyPr wrap="square" lIns="121915" tIns="60957" rIns="121915" bIns="60957" rtlCol="0">
            <a:spAutoFit/>
          </a:bodyPr>
          <a:lstStyle/>
          <a:p>
            <a:r>
              <a:rPr lang="es-ES_tradnl" sz="1867" b="1" dirty="0">
                <a:solidFill>
                  <a:schemeClr val="bg1">
                    <a:lumMod val="50000"/>
                  </a:schemeClr>
                </a:solidFill>
                <a:cs typeface="Arial Narrow"/>
              </a:rPr>
              <a:t>Las barreras de acceso disminuyen lentamente, con resultados heterogéneos </a:t>
            </a:r>
            <a:r>
              <a:rPr lang="es-AR" sz="1867" b="1" dirty="0">
                <a:solidFill>
                  <a:schemeClr val="bg1">
                    <a:lumMod val="50000"/>
                  </a:schemeClr>
                </a:solidFill>
                <a:cs typeface="Arial Narrow"/>
              </a:rPr>
              <a:t>entre los </a:t>
            </a:r>
            <a:r>
              <a:rPr lang="es-ES_tradnl" sz="1867" b="1" dirty="0">
                <a:solidFill>
                  <a:schemeClr val="bg1">
                    <a:lumMod val="50000"/>
                  </a:schemeClr>
                </a:solidFill>
                <a:cs typeface="Arial Narrow"/>
              </a:rPr>
              <a:t>países</a:t>
            </a:r>
            <a:endParaRPr lang="en-US" sz="1867" b="1" dirty="0">
              <a:solidFill>
                <a:schemeClr val="bg1">
                  <a:lumMod val="50000"/>
                </a:schemeClr>
              </a:solidFill>
              <a:cs typeface="Arial Narrow"/>
            </a:endParaRPr>
          </a:p>
        </p:txBody>
      </p:sp>
      <p:sp>
        <p:nvSpPr>
          <p:cNvPr id="5" name="TextBox 4"/>
          <p:cNvSpPr txBox="1"/>
          <p:nvPr/>
        </p:nvSpPr>
        <p:spPr>
          <a:xfrm>
            <a:off x="406400" y="6270830"/>
            <a:ext cx="10553933" cy="307771"/>
          </a:xfrm>
          <a:prstGeom prst="rect">
            <a:avLst/>
          </a:prstGeom>
          <a:noFill/>
        </p:spPr>
        <p:txBody>
          <a:bodyPr wrap="square" lIns="121915" tIns="60957" rIns="121915" bIns="60957" rtlCol="0">
            <a:spAutoFit/>
          </a:bodyPr>
          <a:lstStyle/>
          <a:p>
            <a:pPr algn="r"/>
            <a:r>
              <a:rPr lang="es-ES_tradnl" sz="1200" dirty="0">
                <a:solidFill>
                  <a:schemeClr val="tx1">
                    <a:lumMod val="50000"/>
                    <a:lumOff val="50000"/>
                  </a:schemeClr>
                </a:solidFill>
              </a:rPr>
              <a:t>Fuente: Preparación del autor según datos de encuestas de hogar, 2010-16. </a:t>
            </a:r>
          </a:p>
        </p:txBody>
      </p:sp>
      <p:graphicFrame>
        <p:nvGraphicFramePr>
          <p:cNvPr id="6" name="Chart 5"/>
          <p:cNvGraphicFramePr>
            <a:graphicFrameLocks/>
          </p:cNvGraphicFramePr>
          <p:nvPr/>
        </p:nvGraphicFramePr>
        <p:xfrm>
          <a:off x="1065490" y="1371601"/>
          <a:ext cx="9297711" cy="4484728"/>
        </p:xfrm>
        <a:graphic>
          <a:graphicData uri="http://schemas.openxmlformats.org/drawingml/2006/chart">
            <c:chart xmlns:c="http://schemas.openxmlformats.org/drawingml/2006/chart" xmlns:r="http://schemas.openxmlformats.org/officeDocument/2006/relationships" r:id="rId2"/>
          </a:graphicData>
        </a:graphic>
      </p:graphicFrame>
      <p:sp>
        <p:nvSpPr>
          <p:cNvPr id="7" name="CuadroTexto 3"/>
          <p:cNvSpPr txBox="1"/>
          <p:nvPr/>
        </p:nvSpPr>
        <p:spPr>
          <a:xfrm>
            <a:off x="0" y="5151"/>
            <a:ext cx="12195176" cy="277013"/>
          </a:xfrm>
          <a:prstGeom prst="rect">
            <a:avLst/>
          </a:prstGeom>
          <a:solidFill>
            <a:schemeClr val="accent1">
              <a:lumMod val="50000"/>
            </a:schemeClr>
          </a:solidFill>
          <a:effectLst>
            <a:outerShdw blurRad="50800" dist="38100" dir="5400000" algn="t" rotWithShape="0">
              <a:prstClr val="black">
                <a:alpha val="12000"/>
              </a:prstClr>
            </a:outerShdw>
          </a:effectLst>
        </p:spPr>
        <p:txBody>
          <a:bodyPr wrap="square" lIns="0" tIns="45727" rIns="0" bIns="45727" rtlCol="0">
            <a:spAutoFit/>
          </a:bodyPr>
          <a:lstStyle/>
          <a:p>
            <a:endParaRPr lang="es-AR" sz="1200" dirty="0">
              <a:solidFill>
                <a:schemeClr val="bg1"/>
              </a:solidFill>
              <a:latin typeface="Segoe UI Semibold" panose="020B0702040204020203" pitchFamily="34" charset="0"/>
              <a:cs typeface="Segoe UI Semibold" panose="020B0702040204020203" pitchFamily="34" charset="0"/>
            </a:endParaRPr>
          </a:p>
        </p:txBody>
      </p:sp>
      <p:sp>
        <p:nvSpPr>
          <p:cNvPr id="8" name="Rectángulo 4"/>
          <p:cNvSpPr/>
          <p:nvPr/>
        </p:nvSpPr>
        <p:spPr>
          <a:xfrm>
            <a:off x="0" y="-20501"/>
            <a:ext cx="12087795" cy="318115"/>
          </a:xfrm>
          <a:prstGeom prst="rect">
            <a:avLst/>
          </a:prstGeom>
        </p:spPr>
        <p:txBody>
          <a:bodyPr wrap="square" lIns="91452" tIns="45727" rIns="91452" bIns="45727">
            <a:spAutoFit/>
          </a:bodyPr>
          <a:lstStyle/>
          <a:p>
            <a:pPr lvl="0" algn="ctr">
              <a:defRPr/>
            </a:pPr>
            <a:r>
              <a:rPr lang="es-AR" sz="1467" b="1" dirty="0">
                <a:solidFill>
                  <a:schemeClr val="bg1"/>
                </a:solidFill>
                <a:latin typeface="Segoe UI Light" panose="020B0502040204020203" pitchFamily="34" charset="0"/>
                <a:cs typeface="Calibri"/>
              </a:rPr>
              <a:t>RESULTADOS INTERMEDIOS: CONDICIONES DE ACCESO Y COBERTURA</a:t>
            </a:r>
          </a:p>
        </p:txBody>
      </p:sp>
    </p:spTree>
    <p:extLst>
      <p:ext uri="{BB962C8B-B14F-4D97-AF65-F5344CB8AC3E}">
        <p14:creationId xmlns:p14="http://schemas.microsoft.com/office/powerpoint/2010/main" val="14955825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EC4B4-51B9-8650-6522-ABA5D3D94FF1}"/>
              </a:ext>
            </a:extLst>
          </p:cNvPr>
          <p:cNvSpPr>
            <a:spLocks noGrp="1"/>
          </p:cNvSpPr>
          <p:nvPr>
            <p:ph type="title"/>
          </p:nvPr>
        </p:nvSpPr>
        <p:spPr/>
        <p:txBody>
          <a:bodyPr>
            <a:noAutofit/>
          </a:bodyPr>
          <a:lstStyle/>
          <a:p>
            <a:pPr algn="ctr"/>
            <a:r>
              <a:rPr lang="es-ES_tradnl" sz="2400" b="1" dirty="0"/>
              <a:t>Distribución de las barreras de acceso percibidas para buscar atención de salud, por país y tipo de barrera de acceso, año más reciente disponible</a:t>
            </a:r>
            <a:endParaRPr lang="es-ES_tradnl" sz="2400" dirty="0"/>
          </a:p>
        </p:txBody>
      </p:sp>
      <p:graphicFrame>
        <p:nvGraphicFramePr>
          <p:cNvPr id="4" name="Chart 3">
            <a:extLst>
              <a:ext uri="{FF2B5EF4-FFF2-40B4-BE49-F238E27FC236}">
                <a16:creationId xmlns:a16="http://schemas.microsoft.com/office/drawing/2014/main" id="{B5A10F94-49C7-B42E-176A-FC759BB5119A}"/>
              </a:ext>
            </a:extLst>
          </p:cNvPr>
          <p:cNvGraphicFramePr/>
          <p:nvPr/>
        </p:nvGraphicFramePr>
        <p:xfrm>
          <a:off x="863176" y="2071648"/>
          <a:ext cx="10465648" cy="366991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ABF7890F-0396-7E43-9BDC-C6E39CF048A4}"/>
              </a:ext>
            </a:extLst>
          </p:cNvPr>
          <p:cNvSpPr txBox="1"/>
          <p:nvPr/>
        </p:nvSpPr>
        <p:spPr>
          <a:xfrm>
            <a:off x="2400300" y="5372233"/>
            <a:ext cx="2222500" cy="3847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50" b="0" i="0" u="none" strike="noStrike" kern="1200" cap="none" spc="0" normalizeH="0" baseline="0" noProof="0" dirty="0">
                <a:ln>
                  <a:noFill/>
                </a:ln>
                <a:solidFill>
                  <a:srgbClr val="E8E8E8">
                    <a:lumMod val="25000"/>
                  </a:srgbClr>
                </a:solidFill>
                <a:effectLst/>
                <a:uLnTx/>
                <a:uFillTx/>
                <a:latin typeface="Aptos" panose="02110004020202020204"/>
                <a:ea typeface="+mn-ea"/>
                <a:cs typeface="+mn-cs"/>
              </a:rPr>
              <a:t>Necesidades insatisfechas debido a los costos financieros</a:t>
            </a:r>
          </a:p>
        </p:txBody>
      </p:sp>
      <p:sp>
        <p:nvSpPr>
          <p:cNvPr id="5" name="TextBox 4">
            <a:extLst>
              <a:ext uri="{FF2B5EF4-FFF2-40B4-BE49-F238E27FC236}">
                <a16:creationId xmlns:a16="http://schemas.microsoft.com/office/drawing/2014/main" id="{469AB3F3-6308-FD73-C671-5F27BD58BA44}"/>
              </a:ext>
            </a:extLst>
          </p:cNvPr>
          <p:cNvSpPr txBox="1"/>
          <p:nvPr/>
        </p:nvSpPr>
        <p:spPr>
          <a:xfrm>
            <a:off x="4845050" y="5389682"/>
            <a:ext cx="2501900" cy="3847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50" b="0" i="0" u="none" strike="noStrike" kern="1200" cap="none" spc="0" normalizeH="0" baseline="0" noProof="0" dirty="0">
                <a:ln>
                  <a:noFill/>
                </a:ln>
                <a:solidFill>
                  <a:srgbClr val="E8E8E8">
                    <a:lumMod val="25000"/>
                  </a:srgbClr>
                </a:solidFill>
                <a:effectLst/>
                <a:uLnTx/>
                <a:uFillTx/>
                <a:latin typeface="Aptos" panose="02110004020202020204"/>
                <a:ea typeface="+mn-ea"/>
                <a:cs typeface="+mn-cs"/>
              </a:rPr>
              <a:t>Necesidades insatisfechas debido a problemas organizacionales</a:t>
            </a:r>
          </a:p>
        </p:txBody>
      </p:sp>
      <p:sp>
        <p:nvSpPr>
          <p:cNvPr id="6" name="TextBox 5">
            <a:extLst>
              <a:ext uri="{FF2B5EF4-FFF2-40B4-BE49-F238E27FC236}">
                <a16:creationId xmlns:a16="http://schemas.microsoft.com/office/drawing/2014/main" id="{49586349-D407-ECEB-14AB-CB655E4B80F2}"/>
              </a:ext>
            </a:extLst>
          </p:cNvPr>
          <p:cNvSpPr txBox="1"/>
          <p:nvPr/>
        </p:nvSpPr>
        <p:spPr>
          <a:xfrm>
            <a:off x="7630245" y="5389682"/>
            <a:ext cx="2501900" cy="384721"/>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950" b="0" i="0" u="none" strike="noStrike" kern="1200" cap="none" spc="0" normalizeH="0" baseline="0" noProof="0" dirty="0">
                <a:ln>
                  <a:noFill/>
                </a:ln>
                <a:solidFill>
                  <a:srgbClr val="E8E8E8">
                    <a:lumMod val="25000"/>
                  </a:srgbClr>
                </a:solidFill>
                <a:effectLst/>
                <a:uLnTx/>
                <a:uFillTx/>
                <a:latin typeface="Aptos" panose="02110004020202020204"/>
                <a:ea typeface="+mn-ea"/>
                <a:cs typeface="+mn-cs"/>
              </a:rPr>
              <a:t>Necesidades insatisfechas debido a problemas de aceptabilidad</a:t>
            </a:r>
          </a:p>
        </p:txBody>
      </p:sp>
    </p:spTree>
    <p:extLst>
      <p:ext uri="{BB962C8B-B14F-4D97-AF65-F5344CB8AC3E}">
        <p14:creationId xmlns:p14="http://schemas.microsoft.com/office/powerpoint/2010/main" val="2095990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F3CFD-D8C7-1FFD-CA8B-D8B04AD929BC}"/>
            </a:ext>
          </a:extLst>
        </p:cNvPr>
        <p:cNvGrpSpPr/>
        <p:nvPr/>
      </p:nvGrpSpPr>
      <p:grpSpPr>
        <a:xfrm>
          <a:off x="0" y="0"/>
          <a:ext cx="0" cy="0"/>
          <a:chOff x="0" y="0"/>
          <a:chExt cx="0" cy="0"/>
        </a:xfrm>
      </p:grpSpPr>
      <p:sp>
        <p:nvSpPr>
          <p:cNvPr id="11" name="Content Placeholder 7">
            <a:extLst>
              <a:ext uri="{FF2B5EF4-FFF2-40B4-BE49-F238E27FC236}">
                <a16:creationId xmlns:a16="http://schemas.microsoft.com/office/drawing/2014/main" id="{1D0E6EC5-7E07-1C5A-925B-7ED3092466F3}"/>
              </a:ext>
            </a:extLst>
          </p:cNvPr>
          <p:cNvSpPr txBox="1">
            <a:spLocks/>
          </p:cNvSpPr>
          <p:nvPr/>
        </p:nvSpPr>
        <p:spPr>
          <a:xfrm>
            <a:off x="330486" y="2093495"/>
            <a:ext cx="4640566" cy="373301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s-ES_tradn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17 Estados Miembros: la media regional de necesidades insatisfechas de atención de salud es del 35,2%.</a:t>
            </a:r>
          </a:p>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s-ES_tradnl"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Desigualdad de acceso dentro de los países, según los quintiles de ingresos de la población.</a:t>
            </a:r>
          </a:p>
          <a:p>
            <a:pPr marL="0" marR="0" lvl="0" indent="0" algn="l" defTabSz="914400" rtl="0" eaLnBrk="1" fontAlgn="auto" latinLnBrk="0" hangingPunct="1">
              <a:lnSpc>
                <a:spcPct val="90000"/>
              </a:lnSpc>
              <a:spcBef>
                <a:spcPts val="600"/>
              </a:spcBef>
              <a:spcAft>
                <a:spcPts val="60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mn-cs"/>
            </a:endParaRPr>
          </a:p>
        </p:txBody>
      </p:sp>
      <p:sp>
        <p:nvSpPr>
          <p:cNvPr id="2" name="TextBox 1">
            <a:extLst>
              <a:ext uri="{FF2B5EF4-FFF2-40B4-BE49-F238E27FC236}">
                <a16:creationId xmlns:a16="http://schemas.microsoft.com/office/drawing/2014/main" id="{4C9EAD60-7CA8-E189-F58B-4514289705DF}"/>
              </a:ext>
            </a:extLst>
          </p:cNvPr>
          <p:cNvSpPr txBox="1"/>
          <p:nvPr/>
        </p:nvSpPr>
        <p:spPr>
          <a:xfrm>
            <a:off x="491309" y="499608"/>
            <a:ext cx="10162982"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Necesidades Insatisfechas de Atención de Salud</a:t>
            </a:r>
            <a:endParaRPr kumimoji="0" lang="es-ES_tradnl"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 name="Picture 4" descr="A graph with numbers and dots&#10;&#10;Description automatically generated">
            <a:extLst>
              <a:ext uri="{FF2B5EF4-FFF2-40B4-BE49-F238E27FC236}">
                <a16:creationId xmlns:a16="http://schemas.microsoft.com/office/drawing/2014/main" id="{5A6ADF83-338B-D7F3-79CF-92694AB63624}"/>
              </a:ext>
            </a:extLst>
          </p:cNvPr>
          <p:cNvPicPr>
            <a:picLocks noChangeAspect="1"/>
          </p:cNvPicPr>
          <p:nvPr/>
        </p:nvPicPr>
        <p:blipFill>
          <a:blip r:embed="rId3"/>
          <a:stretch>
            <a:fillRect/>
          </a:stretch>
        </p:blipFill>
        <p:spPr>
          <a:xfrm>
            <a:off x="4918014" y="1379717"/>
            <a:ext cx="6723012" cy="4098566"/>
          </a:xfrm>
          <a:prstGeom prst="rect">
            <a:avLst/>
          </a:prstGeom>
        </p:spPr>
      </p:pic>
    </p:spTree>
    <p:extLst>
      <p:ext uri="{BB962C8B-B14F-4D97-AF65-F5344CB8AC3E}">
        <p14:creationId xmlns:p14="http://schemas.microsoft.com/office/powerpoint/2010/main" val="2577939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B90B4-EB53-99AC-F590-BDE1ABC36C20}"/>
            </a:ext>
          </a:extLst>
        </p:cNvPr>
        <p:cNvGrpSpPr/>
        <p:nvPr/>
      </p:nvGrpSpPr>
      <p:grpSpPr>
        <a:xfrm>
          <a:off x="0" y="0"/>
          <a:ext cx="0" cy="0"/>
          <a:chOff x="0" y="0"/>
          <a:chExt cx="0" cy="0"/>
        </a:xfrm>
      </p:grpSpPr>
      <p:sp>
        <p:nvSpPr>
          <p:cNvPr id="11" name="Content Placeholder 7">
            <a:extLst>
              <a:ext uri="{FF2B5EF4-FFF2-40B4-BE49-F238E27FC236}">
                <a16:creationId xmlns:a16="http://schemas.microsoft.com/office/drawing/2014/main" id="{16793905-B60D-C2D0-E53D-D88B13FC64C9}"/>
              </a:ext>
            </a:extLst>
          </p:cNvPr>
          <p:cNvSpPr txBox="1">
            <a:spLocks/>
          </p:cNvSpPr>
          <p:nvPr/>
        </p:nvSpPr>
        <p:spPr>
          <a:xfrm>
            <a:off x="173077" y="1543112"/>
            <a:ext cx="3320737" cy="4124785"/>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s-ES_tradnl"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Las barreras organizacionales son la causa más común de las necesidades insatisfechas de atención de salud</a:t>
            </a:r>
          </a:p>
          <a:p>
            <a:pPr marL="228600" marR="0" lvl="0" indent="-228600" algn="l" defTabSz="914400" rtl="0" eaLnBrk="1" fontAlgn="auto" latinLnBrk="0" hangingPunct="1">
              <a:lnSpc>
                <a:spcPct val="90000"/>
              </a:lnSpc>
              <a:spcBef>
                <a:spcPts val="600"/>
              </a:spcBef>
              <a:spcAft>
                <a:spcPts val="600"/>
              </a:spcAft>
              <a:buClrTx/>
              <a:buSzTx/>
              <a:buFont typeface="Arial" panose="020B0604020202020204" pitchFamily="34" charset="0"/>
              <a:buChar char="•"/>
              <a:tabLst/>
              <a:defRPr/>
            </a:pPr>
            <a:r>
              <a:rPr kumimoji="0" lang="es-ES_tradnl" sz="24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Calibri" panose="020F0502020204030204" pitchFamily="34" charset="0"/>
              </a:rPr>
              <a:t>Aumento de las necesidades insatisfechas de atención sanitaria durante COVID-19, que afecta desproporcionadamente a las poblaciones más pobres</a:t>
            </a:r>
          </a:p>
        </p:txBody>
      </p:sp>
      <p:sp>
        <p:nvSpPr>
          <p:cNvPr id="2" name="TextBox 1">
            <a:extLst>
              <a:ext uri="{FF2B5EF4-FFF2-40B4-BE49-F238E27FC236}">
                <a16:creationId xmlns:a16="http://schemas.microsoft.com/office/drawing/2014/main" id="{7A103C14-9286-6C50-0E97-A9FA487F953B}"/>
              </a:ext>
            </a:extLst>
          </p:cNvPr>
          <p:cNvSpPr txBox="1"/>
          <p:nvPr/>
        </p:nvSpPr>
        <p:spPr>
          <a:xfrm>
            <a:off x="276316" y="359106"/>
            <a:ext cx="1077846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_tradnl" sz="2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Las necesidades insatisfechas de atención de salud se deben a barreras financieras y no financieras</a:t>
            </a:r>
            <a:endParaRPr kumimoji="0" lang="es-ES_tradnl"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6" name="Picture 5" descr="A graph with colorful dots and numbers&#10;&#10;Description automatically generated">
            <a:extLst>
              <a:ext uri="{FF2B5EF4-FFF2-40B4-BE49-F238E27FC236}">
                <a16:creationId xmlns:a16="http://schemas.microsoft.com/office/drawing/2014/main" id="{26C7BEF2-8BA3-9DD3-CADE-AB8324CEBD89}"/>
              </a:ext>
            </a:extLst>
          </p:cNvPr>
          <p:cNvPicPr>
            <a:picLocks noChangeAspect="1"/>
          </p:cNvPicPr>
          <p:nvPr/>
        </p:nvPicPr>
        <p:blipFill>
          <a:blip r:embed="rId3"/>
          <a:stretch>
            <a:fillRect/>
          </a:stretch>
        </p:blipFill>
        <p:spPr>
          <a:xfrm>
            <a:off x="3493814" y="1190103"/>
            <a:ext cx="8057535" cy="4576516"/>
          </a:xfrm>
          <a:prstGeom prst="rect">
            <a:avLst/>
          </a:prstGeom>
        </p:spPr>
      </p:pic>
    </p:spTree>
    <p:extLst>
      <p:ext uri="{BB962C8B-B14F-4D97-AF65-F5344CB8AC3E}">
        <p14:creationId xmlns:p14="http://schemas.microsoft.com/office/powerpoint/2010/main" val="3247838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8A845-0D78-0EC6-9026-610CA531C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12F173-AB94-61FA-613A-8D1414FDD900}"/>
              </a:ext>
            </a:extLst>
          </p:cNvPr>
          <p:cNvSpPr>
            <a:spLocks noGrp="1"/>
          </p:cNvSpPr>
          <p:nvPr>
            <p:ph type="title"/>
          </p:nvPr>
        </p:nvSpPr>
        <p:spPr>
          <a:xfrm>
            <a:off x="584200" y="877782"/>
            <a:ext cx="11023600" cy="845546"/>
          </a:xfrm>
        </p:spPr>
        <p:txBody>
          <a:bodyPr>
            <a:noAutofit/>
          </a:bodyPr>
          <a:lstStyle/>
          <a:p>
            <a:r>
              <a:rPr lang="en-US" sz="2400" b="1" dirty="0"/>
              <a:t>However, </a:t>
            </a:r>
            <a:r>
              <a:rPr lang="en-US" sz="2400" b="1" kern="100" dirty="0">
                <a:effectLst/>
                <a:ea typeface="Aptos" panose="020B0004020202020204" pitchFamily="34" charset="0"/>
              </a:rPr>
              <a:t>one-third of people forgo care due to financial and non-financial barriers.</a:t>
            </a:r>
            <a:endParaRPr lang="en-US" sz="2400" b="1" dirty="0"/>
          </a:p>
        </p:txBody>
      </p:sp>
      <p:grpSp>
        <p:nvGrpSpPr>
          <p:cNvPr id="4" name="Group 3">
            <a:extLst>
              <a:ext uri="{FF2B5EF4-FFF2-40B4-BE49-F238E27FC236}">
                <a16:creationId xmlns:a16="http://schemas.microsoft.com/office/drawing/2014/main" id="{89B81A2E-0D14-8D37-58F9-F6A7A5542177}"/>
              </a:ext>
            </a:extLst>
          </p:cNvPr>
          <p:cNvGrpSpPr/>
          <p:nvPr/>
        </p:nvGrpSpPr>
        <p:grpSpPr>
          <a:xfrm>
            <a:off x="613167" y="2225036"/>
            <a:ext cx="6641648" cy="3729620"/>
            <a:chOff x="3710050" y="1082954"/>
            <a:chExt cx="7772400" cy="4803270"/>
          </a:xfrm>
        </p:grpSpPr>
        <p:pic>
          <p:nvPicPr>
            <p:cNvPr id="5" name="Picture 4" descr="A graph with colorful dots and numbers&#10;&#10;Description automatically generated">
              <a:extLst>
                <a:ext uri="{FF2B5EF4-FFF2-40B4-BE49-F238E27FC236}">
                  <a16:creationId xmlns:a16="http://schemas.microsoft.com/office/drawing/2014/main" id="{835EC079-70CB-EE8B-A42D-0FAF5D1DACAD}"/>
                </a:ext>
              </a:extLst>
            </p:cNvPr>
            <p:cNvPicPr>
              <a:picLocks noChangeAspect="1"/>
            </p:cNvPicPr>
            <p:nvPr/>
          </p:nvPicPr>
          <p:blipFill>
            <a:blip r:embed="rId2"/>
            <a:stretch>
              <a:fillRect/>
            </a:stretch>
          </p:blipFill>
          <p:spPr>
            <a:xfrm>
              <a:off x="3710050" y="1082954"/>
              <a:ext cx="7772400" cy="4803270"/>
            </a:xfrm>
            <a:prstGeom prst="rect">
              <a:avLst/>
            </a:prstGeom>
          </p:spPr>
        </p:pic>
        <p:pic>
          <p:nvPicPr>
            <p:cNvPr id="6" name="Picture 5">
              <a:extLst>
                <a:ext uri="{FF2B5EF4-FFF2-40B4-BE49-F238E27FC236}">
                  <a16:creationId xmlns:a16="http://schemas.microsoft.com/office/drawing/2014/main" id="{B524B9F0-7F08-5F63-860B-AB37171CFC88}"/>
                </a:ext>
              </a:extLst>
            </p:cNvPr>
            <p:cNvPicPr>
              <a:picLocks noChangeAspect="1"/>
            </p:cNvPicPr>
            <p:nvPr/>
          </p:nvPicPr>
          <p:blipFill>
            <a:blip r:embed="rId3"/>
            <a:stretch>
              <a:fillRect/>
            </a:stretch>
          </p:blipFill>
          <p:spPr>
            <a:xfrm>
              <a:off x="5869292" y="4836663"/>
              <a:ext cx="4513792" cy="261547"/>
            </a:xfrm>
            <a:prstGeom prst="rect">
              <a:avLst/>
            </a:prstGeom>
          </p:spPr>
        </p:pic>
      </p:grpSp>
      <p:sp>
        <p:nvSpPr>
          <p:cNvPr id="8" name="TextBox 7">
            <a:extLst>
              <a:ext uri="{FF2B5EF4-FFF2-40B4-BE49-F238E27FC236}">
                <a16:creationId xmlns:a16="http://schemas.microsoft.com/office/drawing/2014/main" id="{BDCA8CEA-115B-F749-004B-B25AE5B67CEF}"/>
              </a:ext>
            </a:extLst>
          </p:cNvPr>
          <p:cNvSpPr txBox="1"/>
          <p:nvPr/>
        </p:nvSpPr>
        <p:spPr>
          <a:xfrm>
            <a:off x="7593402" y="2779452"/>
            <a:ext cx="3172364" cy="1860381"/>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Tx/>
              <a:buSzPts val="1000"/>
              <a:buFontTx/>
              <a:buNone/>
              <a:tabLst>
                <a:tab pos="457200" algn="l"/>
              </a:tabLst>
              <a:defRPr/>
            </a:pPr>
            <a:r>
              <a:rPr kumimoji="0" lang="en-US" sz="1800" b="1"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Non-financial barriers</a:t>
            </a:r>
            <a:r>
              <a:rPr kumimoji="0" lang="en-US" sz="18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rPr>
              <a:t>: Organizational, availability, acceptability, and geographic challenges collectively account for over 40% of unmet health care needs.</a:t>
            </a:r>
          </a:p>
        </p:txBody>
      </p:sp>
      <p:sp>
        <p:nvSpPr>
          <p:cNvPr id="3" name="TextBox 2">
            <a:extLst>
              <a:ext uri="{FF2B5EF4-FFF2-40B4-BE49-F238E27FC236}">
                <a16:creationId xmlns:a16="http://schemas.microsoft.com/office/drawing/2014/main" id="{20AB5F37-7C4D-5490-6B22-847A6596D79B}"/>
              </a:ext>
            </a:extLst>
          </p:cNvPr>
          <p:cNvSpPr txBox="1"/>
          <p:nvPr/>
        </p:nvSpPr>
        <p:spPr>
          <a:xfrm>
            <a:off x="613167" y="5810941"/>
            <a:ext cx="6641648" cy="33855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mn-ea"/>
                <a:cs typeface="+mn-cs"/>
              </a:rPr>
              <a:t>Pan American Health Organization. Progress in universal health in the Americas: addressing unmet healthcare needs, gaps in coverage, and lack of financial protection through primary health care. Washington, D.C.: PAHO; 2024. Available from: https://doi.org/10.37774/9789275129470.</a:t>
            </a:r>
            <a:endParaRPr kumimoji="0" lang="en-US" sz="800" b="0" i="1" u="none" strike="noStrike" kern="1200" cap="none" spc="0" normalizeH="0" baseline="0" noProof="0" dirty="0">
              <a:ln>
                <a:noFill/>
              </a:ln>
              <a:solidFill>
                <a:prstClr val="black">
                  <a:lumMod val="65000"/>
                  <a:lumOff val="35000"/>
                </a:prstClr>
              </a:solidFill>
              <a:effectLst/>
              <a:uLnTx/>
              <a:uFillTx/>
              <a:latin typeface="Aptos" panose="02110004020202020204"/>
              <a:ea typeface="+mn-ea"/>
              <a:cs typeface="+mn-cs"/>
            </a:endParaRPr>
          </a:p>
        </p:txBody>
      </p:sp>
      <p:sp>
        <p:nvSpPr>
          <p:cNvPr id="7" name="Oval 6">
            <a:extLst>
              <a:ext uri="{FF2B5EF4-FFF2-40B4-BE49-F238E27FC236}">
                <a16:creationId xmlns:a16="http://schemas.microsoft.com/office/drawing/2014/main" id="{311B5ED3-9743-8CF0-4962-018797975045}"/>
              </a:ext>
            </a:extLst>
          </p:cNvPr>
          <p:cNvSpPr/>
          <p:nvPr/>
        </p:nvSpPr>
        <p:spPr>
          <a:xfrm>
            <a:off x="5709332" y="2648573"/>
            <a:ext cx="1212112" cy="48200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Oval 8">
            <a:extLst>
              <a:ext uri="{FF2B5EF4-FFF2-40B4-BE49-F238E27FC236}">
                <a16:creationId xmlns:a16="http://schemas.microsoft.com/office/drawing/2014/main" id="{EC3C65A4-749E-EAD0-F593-1228BEDE64A6}"/>
              </a:ext>
            </a:extLst>
          </p:cNvPr>
          <p:cNvSpPr/>
          <p:nvPr/>
        </p:nvSpPr>
        <p:spPr>
          <a:xfrm>
            <a:off x="3473302" y="2977116"/>
            <a:ext cx="2622698" cy="67339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17355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90634-0345-4DF4-AAA2-8C2CE2FD1092}"/>
              </a:ext>
            </a:extLst>
          </p:cNvPr>
          <p:cNvSpPr>
            <a:spLocks noGrp="1"/>
          </p:cNvSpPr>
          <p:nvPr>
            <p:ph type="title"/>
          </p:nvPr>
        </p:nvSpPr>
        <p:spPr>
          <a:xfrm>
            <a:off x="406400" y="260811"/>
            <a:ext cx="5181600" cy="2343151"/>
          </a:xfrm>
        </p:spPr>
        <p:txBody>
          <a:bodyPr>
            <a:normAutofit fontScale="90000"/>
          </a:bodyPr>
          <a:lstStyle/>
          <a:p>
            <a:pPr algn="ctr"/>
            <a:br>
              <a:rPr lang="es-UY" dirty="0"/>
            </a:br>
            <a:br>
              <a:rPr lang="es-UY" dirty="0"/>
            </a:br>
            <a:br>
              <a:rPr lang="es-UY" dirty="0"/>
            </a:br>
            <a:br>
              <a:rPr lang="es-UY" dirty="0"/>
            </a:br>
            <a:br>
              <a:rPr lang="es-UY" dirty="0"/>
            </a:br>
            <a:r>
              <a:rPr lang="es-UY" dirty="0"/>
              <a:t>Reforma de los sistemas de salud y condiciones de acceso a los servicios de salud.</a:t>
            </a:r>
            <a:br>
              <a:rPr lang="en-US" dirty="0"/>
            </a:br>
            <a:endParaRPr lang="en-US" dirty="0"/>
          </a:p>
        </p:txBody>
      </p:sp>
      <p:pic>
        <p:nvPicPr>
          <p:cNvPr id="6" name="Content Placeholder 5">
            <a:extLst>
              <a:ext uri="{FF2B5EF4-FFF2-40B4-BE49-F238E27FC236}">
                <a16:creationId xmlns:a16="http://schemas.microsoft.com/office/drawing/2014/main" id="{4D09C98E-45A5-416A-B90F-7CE7E2482C54}"/>
              </a:ext>
            </a:extLst>
          </p:cNvPr>
          <p:cNvPicPr>
            <a:picLocks noGrp="1" noChangeAspect="1"/>
          </p:cNvPicPr>
          <p:nvPr>
            <p:ph idx="1"/>
          </p:nvPr>
        </p:nvPicPr>
        <p:blipFill>
          <a:blip r:embed="rId2"/>
          <a:stretch>
            <a:fillRect/>
          </a:stretch>
        </p:blipFill>
        <p:spPr>
          <a:xfrm>
            <a:off x="5994400" y="177801"/>
            <a:ext cx="6106491" cy="5852583"/>
          </a:xfrm>
          <a:prstGeom prst="rect">
            <a:avLst/>
          </a:prstGeom>
        </p:spPr>
      </p:pic>
      <p:sp>
        <p:nvSpPr>
          <p:cNvPr id="5" name="Slide Number Placeholder 4">
            <a:extLst>
              <a:ext uri="{FF2B5EF4-FFF2-40B4-BE49-F238E27FC236}">
                <a16:creationId xmlns:a16="http://schemas.microsoft.com/office/drawing/2014/main" id="{74B5FA15-440D-4A5F-ACAA-CF6B56842C4A}"/>
              </a:ext>
            </a:extLst>
          </p:cNvPr>
          <p:cNvSpPr>
            <a:spLocks noGrp="1"/>
          </p:cNvSpPr>
          <p:nvPr>
            <p:ph type="sldNum" sz="quarter" idx="12"/>
          </p:nvPr>
        </p:nvSpPr>
        <p:spPr/>
        <p:txBody>
          <a:bodyPr/>
          <a:lstStyle/>
          <a:p>
            <a:fld id="{E160174F-944B-B04B-968E-4CF313160A3B}" type="slidenum">
              <a:rPr lang="en-US" smtClean="0"/>
              <a:pPr/>
              <a:t>20</a:t>
            </a:fld>
            <a:endParaRPr lang="en-US" dirty="0"/>
          </a:p>
        </p:txBody>
      </p:sp>
      <p:sp>
        <p:nvSpPr>
          <p:cNvPr id="7" name="Rectangle 6">
            <a:extLst>
              <a:ext uri="{FF2B5EF4-FFF2-40B4-BE49-F238E27FC236}">
                <a16:creationId xmlns:a16="http://schemas.microsoft.com/office/drawing/2014/main" id="{6C2BE3E6-6C92-4939-8EC6-BB099D7D627C}"/>
              </a:ext>
            </a:extLst>
          </p:cNvPr>
          <p:cNvSpPr/>
          <p:nvPr/>
        </p:nvSpPr>
        <p:spPr>
          <a:xfrm>
            <a:off x="-31059" y="3357840"/>
            <a:ext cx="6096000" cy="1979516"/>
          </a:xfrm>
          <a:prstGeom prst="rect">
            <a:avLst/>
          </a:prstGeom>
        </p:spPr>
        <p:txBody>
          <a:bodyPr>
            <a:spAutoFit/>
          </a:bodyPr>
          <a:lstStyle/>
          <a:p>
            <a:pPr algn="ctr"/>
            <a:r>
              <a:rPr lang="en-US" sz="1333" dirty="0">
                <a:latin typeface="Arial" panose="020B0604020202020204" pitchFamily="34" charset="0"/>
              </a:rPr>
              <a:t>Original research • Rev </a:t>
            </a:r>
            <a:r>
              <a:rPr lang="en-US" sz="1333" dirty="0" err="1">
                <a:latin typeface="Arial" panose="020B0604020202020204" pitchFamily="34" charset="0"/>
              </a:rPr>
              <a:t>Panam</a:t>
            </a:r>
            <a:r>
              <a:rPr lang="en-US" sz="1333" dirty="0">
                <a:latin typeface="Arial" panose="020B0604020202020204" pitchFamily="34" charset="0"/>
              </a:rPr>
              <a:t> </a:t>
            </a:r>
            <a:r>
              <a:rPr lang="en-US" sz="1333" dirty="0" err="1">
                <a:latin typeface="Arial" panose="020B0604020202020204" pitchFamily="34" charset="0"/>
              </a:rPr>
              <a:t>Salud</a:t>
            </a:r>
            <a:r>
              <a:rPr lang="en-US" sz="1333" dirty="0">
                <a:latin typeface="Arial" panose="020B0604020202020204" pitchFamily="34" charset="0"/>
              </a:rPr>
              <a:t> Publica 44 08 May 2020</a:t>
            </a:r>
          </a:p>
          <a:p>
            <a:pPr algn="ctr"/>
            <a:r>
              <a:rPr lang="en-US" sz="1333" dirty="0">
                <a:latin typeface="Arial" panose="020B0604020202020204" pitchFamily="34" charset="0"/>
              </a:rPr>
              <a:t>Socioeconomic inequalities in access barriers to seeking health services in four Latin American countries</a:t>
            </a:r>
          </a:p>
          <a:p>
            <a:pPr algn="ctr"/>
            <a:r>
              <a:rPr lang="en-US" sz="1333" dirty="0">
                <a:latin typeface="Arial" panose="020B0604020202020204" pitchFamily="34" charset="0"/>
              </a:rPr>
              <a:t>Las </a:t>
            </a:r>
            <a:r>
              <a:rPr lang="en-US" sz="1333" dirty="0" err="1">
                <a:latin typeface="Arial" panose="020B0604020202020204" pitchFamily="34" charset="0"/>
              </a:rPr>
              <a:t>desigualdades</a:t>
            </a:r>
            <a:r>
              <a:rPr lang="en-US" sz="1333" dirty="0">
                <a:latin typeface="Arial" panose="020B0604020202020204" pitchFamily="34" charset="0"/>
              </a:rPr>
              <a:t> </a:t>
            </a:r>
            <a:r>
              <a:rPr lang="en-US" sz="1333" dirty="0" err="1">
                <a:latin typeface="Arial" panose="020B0604020202020204" pitchFamily="34" charset="0"/>
              </a:rPr>
              <a:t>económicas</a:t>
            </a:r>
            <a:r>
              <a:rPr lang="en-US" sz="1333" dirty="0">
                <a:latin typeface="Arial" panose="020B0604020202020204" pitchFamily="34" charset="0"/>
              </a:rPr>
              <a:t> que </a:t>
            </a:r>
            <a:r>
              <a:rPr lang="en-US" sz="1333" dirty="0" err="1">
                <a:latin typeface="Arial" panose="020B0604020202020204" pitchFamily="34" charset="0"/>
              </a:rPr>
              <a:t>representan</a:t>
            </a:r>
            <a:r>
              <a:rPr lang="en-US" sz="1333" dirty="0">
                <a:latin typeface="Arial" panose="020B0604020202020204" pitchFamily="34" charset="0"/>
              </a:rPr>
              <a:t> </a:t>
            </a:r>
            <a:r>
              <a:rPr lang="en-US" sz="1333" dirty="0" err="1">
                <a:latin typeface="Arial" panose="020B0604020202020204" pitchFamily="34" charset="0"/>
              </a:rPr>
              <a:t>obstáculos</a:t>
            </a:r>
            <a:r>
              <a:rPr lang="en-US" sz="1333" dirty="0">
                <a:latin typeface="Arial" panose="020B0604020202020204" pitchFamily="34" charset="0"/>
              </a:rPr>
              <a:t> para </a:t>
            </a:r>
            <a:r>
              <a:rPr lang="en-US" sz="1333" dirty="0" err="1">
                <a:latin typeface="Arial" panose="020B0604020202020204" pitchFamily="34" charset="0"/>
              </a:rPr>
              <a:t>buscar</a:t>
            </a:r>
            <a:r>
              <a:rPr lang="en-US" sz="1333" dirty="0">
                <a:latin typeface="Arial" panose="020B0604020202020204" pitchFamily="34" charset="0"/>
              </a:rPr>
              <a:t> </a:t>
            </a:r>
            <a:r>
              <a:rPr lang="en-US" sz="1333" dirty="0" err="1">
                <a:latin typeface="Arial" panose="020B0604020202020204" pitchFamily="34" charset="0"/>
              </a:rPr>
              <a:t>servicios</a:t>
            </a:r>
            <a:r>
              <a:rPr lang="en-US" sz="1333" dirty="0">
                <a:latin typeface="Arial" panose="020B0604020202020204" pitchFamily="34" charset="0"/>
              </a:rPr>
              <a:t> de </a:t>
            </a:r>
            <a:r>
              <a:rPr lang="en-US" sz="1333" dirty="0" err="1">
                <a:latin typeface="Arial" panose="020B0604020202020204" pitchFamily="34" charset="0"/>
              </a:rPr>
              <a:t>salud</a:t>
            </a:r>
            <a:r>
              <a:rPr lang="en-US" sz="1333" dirty="0">
                <a:latin typeface="Arial" panose="020B0604020202020204" pitchFamily="34" charset="0"/>
              </a:rPr>
              <a:t> </a:t>
            </a:r>
            <a:r>
              <a:rPr lang="en-US" sz="1333" dirty="0" err="1">
                <a:latin typeface="Arial" panose="020B0604020202020204" pitchFamily="34" charset="0"/>
              </a:rPr>
              <a:t>en</a:t>
            </a:r>
            <a:r>
              <a:rPr lang="en-US" sz="1333" dirty="0">
                <a:latin typeface="Arial" panose="020B0604020202020204" pitchFamily="34" charset="0"/>
              </a:rPr>
              <a:t> </a:t>
            </a:r>
            <a:r>
              <a:rPr lang="en-US" sz="1333" dirty="0" err="1">
                <a:latin typeface="Arial" panose="020B0604020202020204" pitchFamily="34" charset="0"/>
              </a:rPr>
              <a:t>cuatro</a:t>
            </a:r>
            <a:r>
              <a:rPr lang="en-US" sz="1333" dirty="0">
                <a:latin typeface="Arial" panose="020B0604020202020204" pitchFamily="34" charset="0"/>
              </a:rPr>
              <a:t> </a:t>
            </a:r>
            <a:r>
              <a:rPr lang="en-US" sz="1333" dirty="0" err="1">
                <a:latin typeface="Arial" panose="020B0604020202020204" pitchFamily="34" charset="0"/>
              </a:rPr>
              <a:t>países</a:t>
            </a:r>
            <a:r>
              <a:rPr lang="en-US" sz="1333" dirty="0">
                <a:latin typeface="Arial" panose="020B0604020202020204" pitchFamily="34" charset="0"/>
              </a:rPr>
              <a:t> de América Latina</a:t>
            </a:r>
          </a:p>
          <a:p>
            <a:pPr algn="ctr"/>
            <a:r>
              <a:rPr lang="en-US" sz="1333" dirty="0" err="1">
                <a:latin typeface="Arial" panose="020B0604020202020204" pitchFamily="34" charset="0"/>
              </a:rPr>
              <a:t>Desigualdades</a:t>
            </a:r>
            <a:r>
              <a:rPr lang="en-US" sz="1333" dirty="0">
                <a:latin typeface="Arial" panose="020B0604020202020204" pitchFamily="34" charset="0"/>
              </a:rPr>
              <a:t> </a:t>
            </a:r>
            <a:r>
              <a:rPr lang="en-US" sz="1333" dirty="0" err="1">
                <a:latin typeface="Arial" panose="020B0604020202020204" pitchFamily="34" charset="0"/>
              </a:rPr>
              <a:t>socioeconômicas</a:t>
            </a:r>
            <a:r>
              <a:rPr lang="en-US" sz="1333" dirty="0">
                <a:latin typeface="Arial" panose="020B0604020202020204" pitchFamily="34" charset="0"/>
              </a:rPr>
              <a:t> no </a:t>
            </a:r>
            <a:r>
              <a:rPr lang="en-US" sz="1333" dirty="0" err="1">
                <a:latin typeface="Arial" panose="020B0604020202020204" pitchFamily="34" charset="0"/>
              </a:rPr>
              <a:t>acesso</a:t>
            </a:r>
            <a:r>
              <a:rPr lang="en-US" sz="1333" dirty="0">
                <a:latin typeface="Arial" panose="020B0604020202020204" pitchFamily="34" charset="0"/>
              </a:rPr>
              <a:t> a </a:t>
            </a:r>
            <a:r>
              <a:rPr lang="en-US" sz="1333" dirty="0" err="1">
                <a:latin typeface="Arial" panose="020B0604020202020204" pitchFamily="34" charset="0"/>
              </a:rPr>
              <a:t>serviços</a:t>
            </a:r>
            <a:r>
              <a:rPr lang="en-US" sz="1333" dirty="0">
                <a:latin typeface="Arial" panose="020B0604020202020204" pitchFamily="34" charset="0"/>
              </a:rPr>
              <a:t> de </a:t>
            </a:r>
            <a:r>
              <a:rPr lang="en-US" sz="1333" dirty="0" err="1">
                <a:latin typeface="Arial" panose="020B0604020202020204" pitchFamily="34" charset="0"/>
              </a:rPr>
              <a:t>saúde</a:t>
            </a:r>
            <a:r>
              <a:rPr lang="en-US" sz="1333" dirty="0">
                <a:latin typeface="Arial" panose="020B0604020202020204" pitchFamily="34" charset="0"/>
              </a:rPr>
              <a:t> </a:t>
            </a:r>
            <a:r>
              <a:rPr lang="en-US" sz="1333" dirty="0" err="1">
                <a:latin typeface="Arial" panose="020B0604020202020204" pitchFamily="34" charset="0"/>
              </a:rPr>
              <a:t>em</a:t>
            </a:r>
            <a:r>
              <a:rPr lang="en-US" sz="1333" dirty="0">
                <a:latin typeface="Arial" panose="020B0604020202020204" pitchFamily="34" charset="0"/>
              </a:rPr>
              <a:t> </a:t>
            </a:r>
            <a:r>
              <a:rPr lang="en-US" sz="1333" dirty="0" err="1">
                <a:latin typeface="Arial" panose="020B0604020202020204" pitchFamily="34" charset="0"/>
              </a:rPr>
              <a:t>quatro</a:t>
            </a:r>
            <a:r>
              <a:rPr lang="en-US" sz="1333" dirty="0">
                <a:latin typeface="Arial" panose="020B0604020202020204" pitchFamily="34" charset="0"/>
              </a:rPr>
              <a:t> </a:t>
            </a:r>
            <a:r>
              <a:rPr lang="en-US" sz="1333" dirty="0" err="1">
                <a:latin typeface="Arial" panose="020B0604020202020204" pitchFamily="34" charset="0"/>
              </a:rPr>
              <a:t>países</a:t>
            </a:r>
            <a:r>
              <a:rPr lang="en-US" sz="1333" dirty="0">
                <a:latin typeface="Arial" panose="020B0604020202020204" pitchFamily="34" charset="0"/>
              </a:rPr>
              <a:t> da América Latina</a:t>
            </a:r>
          </a:p>
          <a:p>
            <a:pPr algn="ctr"/>
            <a:endParaRPr lang="en-US" sz="1333" dirty="0">
              <a:latin typeface="Arial" panose="020B0604020202020204" pitchFamily="34" charset="0"/>
            </a:endParaRPr>
          </a:p>
          <a:p>
            <a:pPr algn="ctr"/>
            <a:r>
              <a:rPr lang="en-US" sz="1600" dirty="0">
                <a:latin typeface="Arial" panose="020B0604020202020204" pitchFamily="34" charset="0"/>
              </a:rPr>
              <a:t>Natalia Houghton Ernesto Bascolo Amalia del Riego</a:t>
            </a:r>
          </a:p>
        </p:txBody>
      </p:sp>
    </p:spTree>
    <p:extLst>
      <p:ext uri="{BB962C8B-B14F-4D97-AF65-F5344CB8AC3E}">
        <p14:creationId xmlns:p14="http://schemas.microsoft.com/office/powerpoint/2010/main" val="643637485"/>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AHO_SlideMaster.potx" id="{4D86ECF3-808A-584D-BB03-8E1EA99BAF5A}" vid="{CDFCA2A7-F242-BC42-8EB4-1179C20D9AC2}"/>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3538</Words>
  <Application>Microsoft Office PowerPoint</Application>
  <PresentationFormat>Widescreen</PresentationFormat>
  <Paragraphs>361</Paragraphs>
  <Slides>20</Slides>
  <Notes>8</Notes>
  <HiddenSlides>0</HiddenSlides>
  <MMClips>0</MMClips>
  <ScaleCrop>false</ScaleCrop>
  <HeadingPairs>
    <vt:vector size="6" baseType="variant">
      <vt:variant>
        <vt:lpstr>Fonts Used</vt:lpstr>
      </vt:variant>
      <vt:variant>
        <vt:i4>24</vt:i4>
      </vt:variant>
      <vt:variant>
        <vt:lpstr>Theme</vt:lpstr>
      </vt:variant>
      <vt:variant>
        <vt:i4>5</vt:i4>
      </vt:variant>
      <vt:variant>
        <vt:lpstr>Slide Titles</vt:lpstr>
      </vt:variant>
      <vt:variant>
        <vt:i4>20</vt:i4>
      </vt:variant>
    </vt:vector>
  </HeadingPairs>
  <TitlesOfParts>
    <vt:vector size="49" baseType="lpstr">
      <vt:lpstr>Acumin Variable Concept ExtraLi</vt:lpstr>
      <vt:lpstr>Acumin Variable Concept Wide Se</vt:lpstr>
      <vt:lpstr>Aptos</vt:lpstr>
      <vt:lpstr>Aptos Display</vt:lpstr>
      <vt:lpstr>Arial</vt:lpstr>
      <vt:lpstr>Arial </vt:lpstr>
      <vt:lpstr>Arial Black</vt:lpstr>
      <vt:lpstr>Arial Narrow</vt:lpstr>
      <vt:lpstr>Calibri</vt:lpstr>
      <vt:lpstr>Calibri Light</vt:lpstr>
      <vt:lpstr>Calibri Regular</vt:lpstr>
      <vt:lpstr>Cambria</vt:lpstr>
      <vt:lpstr>Fjalla One</vt:lpstr>
      <vt:lpstr>Frutiger LT Std 55 Roman</vt:lpstr>
      <vt:lpstr>Montserrat</vt:lpstr>
      <vt:lpstr>Montserrat Medium</vt:lpstr>
      <vt:lpstr>Montserrat SemiBold</vt:lpstr>
      <vt:lpstr>Roboto</vt:lpstr>
      <vt:lpstr>Segoe UI</vt:lpstr>
      <vt:lpstr>Segoe UI Light</vt:lpstr>
      <vt:lpstr>Segoe UI Semibold</vt:lpstr>
      <vt:lpstr>Söhne</vt:lpstr>
      <vt:lpstr>Source Sans Pro</vt:lpstr>
      <vt:lpstr>Wingdings</vt:lpstr>
      <vt:lpstr>2_Office Theme</vt:lpstr>
      <vt:lpstr>3_Office Theme</vt:lpstr>
      <vt:lpstr>Simple Light</vt:lpstr>
      <vt:lpstr>Tema de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Herramientas</vt:lpstr>
      <vt:lpstr>Marco para comprender las necesidades insatisfechas de atención de salud por medio de la atención no recibida</vt:lpstr>
      <vt:lpstr>Datos Cualitativos</vt:lpstr>
      <vt:lpstr>Triangulación de Datos</vt:lpstr>
      <vt:lpstr>PowerPoint Presentation</vt:lpstr>
      <vt:lpstr>PowerPoint Presentation</vt:lpstr>
      <vt:lpstr>PowerPoint Presentation</vt:lpstr>
      <vt:lpstr>Distribución de las barreras de acceso percibidas para buscar atención de salud, por país y tipo de barrera de acceso, año más reciente disponible</vt:lpstr>
      <vt:lpstr>PowerPoint Presentation</vt:lpstr>
      <vt:lpstr>PowerPoint Presentation</vt:lpstr>
      <vt:lpstr>However, one-third of people forgo care due to financial and non-financial barriers.</vt:lpstr>
      <vt:lpstr>     Reforma de los sistemas de salud y condiciones de acceso a los servicios de salud.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Bascolo, Ernesto (WDC)</dc:creator>
  <cp:lastModifiedBy>Bascolo, Ernesto (WDC)</cp:lastModifiedBy>
  <cp:revision>1</cp:revision>
  <dcterms:created xsi:type="dcterms:W3CDTF">2026-06-09T11:03:48Z</dcterms:created>
  <dcterms:modified xsi:type="dcterms:W3CDTF">2026-06-09T11:13:47Z</dcterms:modified>
</cp:coreProperties>
</file>