
<file path=[Content_Types].xml><?xml version="1.0" encoding="utf-8"?>
<Types xmlns="http://schemas.openxmlformats.org/package/2006/content-types">
  <Default Extension="jpeg" ContentType="image/jpeg"/>
  <Default Extension="rels" ContentType="application/vnd.openxmlformats-package.relationships+xml"/>
  <Default Extension="webp" ContentType="image/webp"/>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258" r:id="rId3"/>
    <p:sldId id="260" r:id="rId4"/>
    <p:sldId id="264" r:id="rId5"/>
    <p:sldId id="280" r:id="rId6"/>
    <p:sldId id="281" r:id="rId7"/>
    <p:sldId id="259" r:id="rId8"/>
    <p:sldId id="282" r:id="rId9"/>
    <p:sldId id="261" r:id="rId10"/>
    <p:sldId id="262" r:id="rId11"/>
    <p:sldId id="263" r:id="rId12"/>
    <p:sldId id="276" r:id="rId13"/>
    <p:sldId id="270" r:id="rId14"/>
    <p:sldId id="283" r:id="rId15"/>
    <p:sldId id="284" r:id="rId16"/>
    <p:sldId id="285" r:id="rId17"/>
    <p:sldId id="286" r:id="rId18"/>
    <p:sldId id="287" r:id="rId19"/>
    <p:sldId id="273" r:id="rId20"/>
    <p:sldId id="265" r:id="rId21"/>
    <p:sldId id="279" r:id="rId22"/>
    <p:sldId id="266" r:id="rId23"/>
    <p:sldId id="278" r:id="rId2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15000" autoAdjust="0"/>
    <p:restoredTop sz="94660"/>
  </p:normalViewPr>
  <p:slideViewPr>
    <p:cSldViewPr snapToGrid="0">
      <p:cViewPr varScale="1">
        <p:scale>
          <a:sx n="67" d="100"/>
          <a:sy n="67" d="100"/>
        </p:scale>
        <p:origin x="858" y="72"/>
      </p:cViewPr>
      <p:guideLst/>
    </p:cSldViewPr>
  </p:slideViewPr>
  <p:notesTextViewPr>
    <p:cViewPr>
      <p:scale>
        <a:sx n="1" d="1"/>
        <a:sy n="1" d="1"/>
      </p:scale>
      <p:origin x="0" y="0"/>
    </p:cViewPr>
  </p:notesTextViewPr>
  <p:sorterViewPr>
    <p:cViewPr varScale="1">
      <p:scale>
        <a:sx n="100" d="100"/>
        <a:sy n="100" d="100"/>
      </p:scale>
      <p:origin x="0" y="-6714"/>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ide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pt-BR"/>
              <a:t>Clique para editar o título Mestre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pt-BR"/>
              <a:t>Clique para editar o estilo do subtítulo Mestre</a:t>
            </a:r>
            <a:endParaRPr lang="en-US" dirty="0"/>
          </a:p>
        </p:txBody>
      </p:sp>
      <p:sp>
        <p:nvSpPr>
          <p:cNvPr id="4" name="Date Placeholder 3"/>
          <p:cNvSpPr>
            <a:spLocks noGrp="1"/>
          </p:cNvSpPr>
          <p:nvPr>
            <p:ph type="dt" sz="half" idx="10"/>
          </p:nvPr>
        </p:nvSpPr>
        <p:spPr/>
        <p:txBody>
          <a:bodyPr/>
          <a:lstStyle/>
          <a:p>
            <a:fld id="{22273327-0E39-40E9-BC1D-806D0BB9FB57}" type="datetimeFigureOut">
              <a:rPr lang="pt-BR" smtClean="0"/>
              <a:t>06/06/2026</a:t>
            </a:fld>
            <a:endParaRPr lang="pt-BR"/>
          </a:p>
        </p:txBody>
      </p:sp>
      <p:sp>
        <p:nvSpPr>
          <p:cNvPr id="5" name="Footer Placeholder 4"/>
          <p:cNvSpPr>
            <a:spLocks noGrp="1"/>
          </p:cNvSpPr>
          <p:nvPr>
            <p:ph type="ftr" sz="quarter" idx="11"/>
          </p:nvPr>
        </p:nvSpPr>
        <p:spPr/>
        <p:txBody>
          <a:bodyPr/>
          <a:lstStyle/>
          <a:p>
            <a:endParaRPr lang="pt-BR"/>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CA2CF573-C930-4F87-86B0-31D64537FEB0}" type="slidenum">
              <a:rPr lang="pt-BR" smtClean="0"/>
              <a:t>‹nº›</a:t>
            </a:fld>
            <a:endParaRPr lang="pt-BR"/>
          </a:p>
        </p:txBody>
      </p:sp>
    </p:spTree>
    <p:extLst>
      <p:ext uri="{BB962C8B-B14F-4D97-AF65-F5344CB8AC3E}">
        <p14:creationId xmlns:p14="http://schemas.microsoft.com/office/powerpoint/2010/main" val="41307313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ítulo e Legenda">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pt-BR"/>
              <a:t>Clique para editar o título Mestre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t-BR"/>
              <a:t>Clique para editar os estilos de texto Mestres</a:t>
            </a:r>
          </a:p>
        </p:txBody>
      </p:sp>
      <p:sp>
        <p:nvSpPr>
          <p:cNvPr id="4" name="Date Placeholder 3"/>
          <p:cNvSpPr>
            <a:spLocks noGrp="1"/>
          </p:cNvSpPr>
          <p:nvPr>
            <p:ph type="dt" sz="half" idx="10"/>
          </p:nvPr>
        </p:nvSpPr>
        <p:spPr/>
        <p:txBody>
          <a:bodyPr/>
          <a:lstStyle/>
          <a:p>
            <a:fld id="{22273327-0E39-40E9-BC1D-806D0BB9FB57}" type="datetimeFigureOut">
              <a:rPr lang="pt-BR" smtClean="0"/>
              <a:t>06/06/2026</a:t>
            </a:fld>
            <a:endParaRPr lang="pt-BR"/>
          </a:p>
        </p:txBody>
      </p:sp>
      <p:sp>
        <p:nvSpPr>
          <p:cNvPr id="5" name="Footer Placeholder 4"/>
          <p:cNvSpPr>
            <a:spLocks noGrp="1"/>
          </p:cNvSpPr>
          <p:nvPr>
            <p:ph type="ftr" sz="quarter" idx="11"/>
          </p:nvPr>
        </p:nvSpPr>
        <p:spPr/>
        <p:txBody>
          <a:bodyPr/>
          <a:lstStyle/>
          <a:p>
            <a:endParaRPr lang="pt-B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CA2CF573-C930-4F87-86B0-31D64537FEB0}" type="slidenum">
              <a:rPr lang="pt-BR" smtClean="0"/>
              <a:t>‹nº›</a:t>
            </a:fld>
            <a:endParaRPr lang="pt-BR"/>
          </a:p>
        </p:txBody>
      </p:sp>
    </p:spTree>
    <p:extLst>
      <p:ext uri="{BB962C8B-B14F-4D97-AF65-F5344CB8AC3E}">
        <p14:creationId xmlns:p14="http://schemas.microsoft.com/office/powerpoint/2010/main" val="14091389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ção com Legenda">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pt-BR"/>
              <a:t>Clique para editar o título Mestre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pt-BR"/>
              <a:t>Clique para editar os estilos de texto Mestres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t-BR"/>
              <a:t>Clique para editar os estilos de texto Mestres</a:t>
            </a:r>
          </a:p>
        </p:txBody>
      </p:sp>
      <p:sp>
        <p:nvSpPr>
          <p:cNvPr id="4" name="Date Placeholder 3"/>
          <p:cNvSpPr>
            <a:spLocks noGrp="1"/>
          </p:cNvSpPr>
          <p:nvPr>
            <p:ph type="dt" sz="half" idx="10"/>
          </p:nvPr>
        </p:nvSpPr>
        <p:spPr/>
        <p:txBody>
          <a:bodyPr/>
          <a:lstStyle/>
          <a:p>
            <a:fld id="{22273327-0E39-40E9-BC1D-806D0BB9FB57}" type="datetimeFigureOut">
              <a:rPr lang="pt-BR" smtClean="0"/>
              <a:t>06/06/2026</a:t>
            </a:fld>
            <a:endParaRPr lang="pt-BR"/>
          </a:p>
        </p:txBody>
      </p:sp>
      <p:sp>
        <p:nvSpPr>
          <p:cNvPr id="5" name="Footer Placeholder 4"/>
          <p:cNvSpPr>
            <a:spLocks noGrp="1"/>
          </p:cNvSpPr>
          <p:nvPr>
            <p:ph type="ftr" sz="quarter" idx="11"/>
          </p:nvPr>
        </p:nvSpPr>
        <p:spPr/>
        <p:txBody>
          <a:bodyPr/>
          <a:lstStyle/>
          <a:p>
            <a:endParaRPr lang="pt-BR"/>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CA2CF573-C930-4F87-86B0-31D64537FEB0}" type="slidenum">
              <a:rPr lang="pt-BR" smtClean="0"/>
              <a:t>‹nº›</a:t>
            </a:fld>
            <a:endParaRPr lang="pt-BR"/>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7832722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artão de Nome">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pt-BR"/>
              <a:t>Clique para editar o título Mestre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pt-BR"/>
              <a:t>Clique para editar os estilos de texto Mestres</a:t>
            </a:r>
          </a:p>
        </p:txBody>
      </p:sp>
      <p:sp>
        <p:nvSpPr>
          <p:cNvPr id="5" name="Date Placeholder 4"/>
          <p:cNvSpPr>
            <a:spLocks noGrp="1"/>
          </p:cNvSpPr>
          <p:nvPr>
            <p:ph type="dt" sz="half" idx="10"/>
          </p:nvPr>
        </p:nvSpPr>
        <p:spPr/>
        <p:txBody>
          <a:bodyPr/>
          <a:lstStyle/>
          <a:p>
            <a:fld id="{22273327-0E39-40E9-BC1D-806D0BB9FB57}" type="datetimeFigureOut">
              <a:rPr lang="pt-BR" smtClean="0"/>
              <a:t>06/06/2026</a:t>
            </a:fld>
            <a:endParaRPr lang="pt-BR"/>
          </a:p>
        </p:txBody>
      </p:sp>
      <p:sp>
        <p:nvSpPr>
          <p:cNvPr id="6" name="Footer Placeholder 5"/>
          <p:cNvSpPr>
            <a:spLocks noGrp="1"/>
          </p:cNvSpPr>
          <p:nvPr>
            <p:ph type="ftr" sz="quarter" idx="11"/>
          </p:nvPr>
        </p:nvSpPr>
        <p:spPr/>
        <p:txBody>
          <a:bodyPr/>
          <a:lstStyle/>
          <a:p>
            <a:endParaRPr lang="pt-B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CA2CF573-C930-4F87-86B0-31D64537FEB0}" type="slidenum">
              <a:rPr lang="pt-BR" smtClean="0"/>
              <a:t>‹nº›</a:t>
            </a:fld>
            <a:endParaRPr lang="pt-BR"/>
          </a:p>
        </p:txBody>
      </p:sp>
    </p:spTree>
    <p:extLst>
      <p:ext uri="{BB962C8B-B14F-4D97-AF65-F5344CB8AC3E}">
        <p14:creationId xmlns:p14="http://schemas.microsoft.com/office/powerpoint/2010/main" val="28101530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itar o Cartão de Nome">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pt-BR"/>
              <a:t>Clique para editar o título Mestre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pt-BR"/>
              <a:t>Clique para editar os estilos de texto Mestres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pt-BR"/>
              <a:t>Clique para editar os estilos de texto Mestres</a:t>
            </a:r>
          </a:p>
        </p:txBody>
      </p:sp>
      <p:sp>
        <p:nvSpPr>
          <p:cNvPr id="5" name="Date Placeholder 4"/>
          <p:cNvSpPr>
            <a:spLocks noGrp="1"/>
          </p:cNvSpPr>
          <p:nvPr>
            <p:ph type="dt" sz="half" idx="10"/>
          </p:nvPr>
        </p:nvSpPr>
        <p:spPr/>
        <p:txBody>
          <a:bodyPr/>
          <a:lstStyle/>
          <a:p>
            <a:fld id="{22273327-0E39-40E9-BC1D-806D0BB9FB57}" type="datetimeFigureOut">
              <a:rPr lang="pt-BR" smtClean="0"/>
              <a:t>06/06/2026</a:t>
            </a:fld>
            <a:endParaRPr lang="pt-BR"/>
          </a:p>
        </p:txBody>
      </p:sp>
      <p:sp>
        <p:nvSpPr>
          <p:cNvPr id="6" name="Footer Placeholder 5"/>
          <p:cNvSpPr>
            <a:spLocks noGrp="1"/>
          </p:cNvSpPr>
          <p:nvPr>
            <p:ph type="ftr" sz="quarter" idx="11"/>
          </p:nvPr>
        </p:nvSpPr>
        <p:spPr/>
        <p:txBody>
          <a:bodyPr/>
          <a:lstStyle/>
          <a:p>
            <a:endParaRPr lang="pt-BR"/>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CA2CF573-C930-4F87-86B0-31D64537FEB0}" type="slidenum">
              <a:rPr lang="pt-BR" smtClean="0"/>
              <a:t>‹nº›</a:t>
            </a:fld>
            <a:endParaRPr lang="pt-BR"/>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415240279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erdadeiro ou Falso">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pt-BR"/>
              <a:t>Clique para editar o título Mestre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pt-BR"/>
              <a:t>Clique para editar os estilos de texto Mestres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pt-BR"/>
              <a:t>Clique para editar os estilos de texto Mestres</a:t>
            </a:r>
          </a:p>
        </p:txBody>
      </p:sp>
      <p:sp>
        <p:nvSpPr>
          <p:cNvPr id="5" name="Date Placeholder 4"/>
          <p:cNvSpPr>
            <a:spLocks noGrp="1"/>
          </p:cNvSpPr>
          <p:nvPr>
            <p:ph type="dt" sz="half" idx="10"/>
          </p:nvPr>
        </p:nvSpPr>
        <p:spPr/>
        <p:txBody>
          <a:bodyPr/>
          <a:lstStyle/>
          <a:p>
            <a:fld id="{22273327-0E39-40E9-BC1D-806D0BB9FB57}" type="datetimeFigureOut">
              <a:rPr lang="pt-BR" smtClean="0"/>
              <a:t>06/06/2026</a:t>
            </a:fld>
            <a:endParaRPr lang="pt-BR"/>
          </a:p>
        </p:txBody>
      </p:sp>
      <p:sp>
        <p:nvSpPr>
          <p:cNvPr id="6" name="Footer Placeholder 5"/>
          <p:cNvSpPr>
            <a:spLocks noGrp="1"/>
          </p:cNvSpPr>
          <p:nvPr>
            <p:ph type="ftr" sz="quarter" idx="11"/>
          </p:nvPr>
        </p:nvSpPr>
        <p:spPr/>
        <p:txBody>
          <a:bodyPr/>
          <a:lstStyle/>
          <a:p>
            <a:endParaRPr lang="pt-B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CA2CF573-C930-4F87-86B0-31D64537FEB0}" type="slidenum">
              <a:rPr lang="pt-BR" smtClean="0"/>
              <a:t>‹nº›</a:t>
            </a:fld>
            <a:endParaRPr lang="pt-BR"/>
          </a:p>
        </p:txBody>
      </p:sp>
    </p:spTree>
    <p:extLst>
      <p:ext uri="{BB962C8B-B14F-4D97-AF65-F5344CB8AC3E}">
        <p14:creationId xmlns:p14="http://schemas.microsoft.com/office/powerpoint/2010/main" val="55008112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a:t>Clique para editar o título Mestre</a:t>
            </a:r>
            <a:endParaRPr lang="en-US" dirty="0"/>
          </a:p>
        </p:txBody>
      </p:sp>
      <p:sp>
        <p:nvSpPr>
          <p:cNvPr id="3" name="Vertical Text Placeholder 2"/>
          <p:cNvSpPr>
            <a:spLocks noGrp="1"/>
          </p:cNvSpPr>
          <p:nvPr>
            <p:ph type="body" orient="vert" idx="1"/>
          </p:nvPr>
        </p:nvSpPr>
        <p:spPr/>
        <p:txBody>
          <a:bodyPr vert="eaVert" anchor="t"/>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Date Placeholder 3"/>
          <p:cNvSpPr>
            <a:spLocks noGrp="1"/>
          </p:cNvSpPr>
          <p:nvPr>
            <p:ph type="dt" sz="half" idx="10"/>
          </p:nvPr>
        </p:nvSpPr>
        <p:spPr/>
        <p:txBody>
          <a:bodyPr/>
          <a:lstStyle/>
          <a:p>
            <a:fld id="{22273327-0E39-40E9-BC1D-806D0BB9FB57}" type="datetimeFigureOut">
              <a:rPr lang="pt-BR" smtClean="0"/>
              <a:t>06/06/2026</a:t>
            </a:fld>
            <a:endParaRPr lang="pt-BR"/>
          </a:p>
        </p:txBody>
      </p:sp>
      <p:sp>
        <p:nvSpPr>
          <p:cNvPr id="5" name="Footer Placeholder 4"/>
          <p:cNvSpPr>
            <a:spLocks noGrp="1"/>
          </p:cNvSpPr>
          <p:nvPr>
            <p:ph type="ftr" sz="quarter" idx="11"/>
          </p:nvPr>
        </p:nvSpPr>
        <p:spPr/>
        <p:txBody>
          <a:bodyPr/>
          <a:lstStyle/>
          <a:p>
            <a:endParaRPr lang="pt-B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CA2CF573-C930-4F87-86B0-31D64537FEB0}" type="slidenum">
              <a:rPr lang="pt-BR" smtClean="0"/>
              <a:t>‹nº›</a:t>
            </a:fld>
            <a:endParaRPr lang="pt-BR"/>
          </a:p>
        </p:txBody>
      </p:sp>
    </p:spTree>
    <p:extLst>
      <p:ext uri="{BB962C8B-B14F-4D97-AF65-F5344CB8AC3E}">
        <p14:creationId xmlns:p14="http://schemas.microsoft.com/office/powerpoint/2010/main" val="267278276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exto e Título Vertical">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pt-BR"/>
              <a:t>Clique para editar o título Mestre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Date Placeholder 3"/>
          <p:cNvSpPr>
            <a:spLocks noGrp="1"/>
          </p:cNvSpPr>
          <p:nvPr>
            <p:ph type="dt" sz="half" idx="10"/>
          </p:nvPr>
        </p:nvSpPr>
        <p:spPr/>
        <p:txBody>
          <a:bodyPr/>
          <a:lstStyle/>
          <a:p>
            <a:fld id="{22273327-0E39-40E9-BC1D-806D0BB9FB57}" type="datetimeFigureOut">
              <a:rPr lang="pt-BR" smtClean="0"/>
              <a:t>06/06/2026</a:t>
            </a:fld>
            <a:endParaRPr lang="pt-BR"/>
          </a:p>
        </p:txBody>
      </p:sp>
      <p:sp>
        <p:nvSpPr>
          <p:cNvPr id="5" name="Footer Placeholder 4"/>
          <p:cNvSpPr>
            <a:spLocks noGrp="1"/>
          </p:cNvSpPr>
          <p:nvPr>
            <p:ph type="ftr" sz="quarter" idx="11"/>
          </p:nvPr>
        </p:nvSpPr>
        <p:spPr/>
        <p:txBody>
          <a:bodyPr/>
          <a:lstStyle/>
          <a:p>
            <a:endParaRPr lang="pt-B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CA2CF573-C930-4F87-86B0-31D64537FEB0}" type="slidenum">
              <a:rPr lang="pt-BR" smtClean="0"/>
              <a:t>‹nº›</a:t>
            </a:fld>
            <a:endParaRPr lang="pt-BR"/>
          </a:p>
        </p:txBody>
      </p:sp>
    </p:spTree>
    <p:extLst>
      <p:ext uri="{BB962C8B-B14F-4D97-AF65-F5344CB8AC3E}">
        <p14:creationId xmlns:p14="http://schemas.microsoft.com/office/powerpoint/2010/main" val="345117238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pt-BR"/>
              <a:t>Clique para editar o título Mestre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Date Placeholder 3"/>
          <p:cNvSpPr>
            <a:spLocks noGrp="1"/>
          </p:cNvSpPr>
          <p:nvPr>
            <p:ph type="dt" sz="half" idx="10"/>
          </p:nvPr>
        </p:nvSpPr>
        <p:spPr/>
        <p:txBody>
          <a:bodyPr/>
          <a:lstStyle/>
          <a:p>
            <a:fld id="{22273327-0E39-40E9-BC1D-806D0BB9FB57}" type="datetimeFigureOut">
              <a:rPr lang="pt-BR" smtClean="0"/>
              <a:t>06/06/2026</a:t>
            </a:fld>
            <a:endParaRPr lang="pt-BR"/>
          </a:p>
        </p:txBody>
      </p:sp>
      <p:sp>
        <p:nvSpPr>
          <p:cNvPr id="5" name="Footer Placeholder 4"/>
          <p:cNvSpPr>
            <a:spLocks noGrp="1"/>
          </p:cNvSpPr>
          <p:nvPr>
            <p:ph type="ftr" sz="quarter" idx="11"/>
          </p:nvPr>
        </p:nvSpPr>
        <p:spPr/>
        <p:txBody>
          <a:bodyPr/>
          <a:lstStyle/>
          <a:p>
            <a:endParaRPr lang="pt-B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CA2CF573-C930-4F87-86B0-31D64537FEB0}" type="slidenum">
              <a:rPr lang="pt-BR" smtClean="0"/>
              <a:t>‹nº›</a:t>
            </a:fld>
            <a:endParaRPr lang="pt-BR"/>
          </a:p>
        </p:txBody>
      </p:sp>
    </p:spTree>
    <p:extLst>
      <p:ext uri="{BB962C8B-B14F-4D97-AF65-F5344CB8AC3E}">
        <p14:creationId xmlns:p14="http://schemas.microsoft.com/office/powerpoint/2010/main" val="4074085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Cabeçalho da Seção">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pt-BR"/>
              <a:t>Clique para editar o título Mestre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t-BR"/>
              <a:t>Clique para editar os estilos de texto Mestres</a:t>
            </a:r>
          </a:p>
        </p:txBody>
      </p:sp>
      <p:sp>
        <p:nvSpPr>
          <p:cNvPr id="4" name="Date Placeholder 3"/>
          <p:cNvSpPr>
            <a:spLocks noGrp="1"/>
          </p:cNvSpPr>
          <p:nvPr>
            <p:ph type="dt" sz="half" idx="10"/>
          </p:nvPr>
        </p:nvSpPr>
        <p:spPr/>
        <p:txBody>
          <a:bodyPr/>
          <a:lstStyle/>
          <a:p>
            <a:fld id="{22273327-0E39-40E9-BC1D-806D0BB9FB57}" type="datetimeFigureOut">
              <a:rPr lang="pt-BR" smtClean="0"/>
              <a:t>06/06/2026</a:t>
            </a:fld>
            <a:endParaRPr lang="pt-BR"/>
          </a:p>
        </p:txBody>
      </p:sp>
      <p:sp>
        <p:nvSpPr>
          <p:cNvPr id="5" name="Footer Placeholder 4"/>
          <p:cNvSpPr>
            <a:spLocks noGrp="1"/>
          </p:cNvSpPr>
          <p:nvPr>
            <p:ph type="ftr" sz="quarter" idx="11"/>
          </p:nvPr>
        </p:nvSpPr>
        <p:spPr/>
        <p:txBody>
          <a:bodyPr/>
          <a:lstStyle/>
          <a:p>
            <a:endParaRPr lang="pt-B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CA2CF573-C930-4F87-86B0-31D64537FEB0}" type="slidenum">
              <a:rPr lang="pt-BR" smtClean="0"/>
              <a:t>‹nº›</a:t>
            </a:fld>
            <a:endParaRPr lang="pt-BR"/>
          </a:p>
        </p:txBody>
      </p:sp>
    </p:spTree>
    <p:extLst>
      <p:ext uri="{BB962C8B-B14F-4D97-AF65-F5344CB8AC3E}">
        <p14:creationId xmlns:p14="http://schemas.microsoft.com/office/powerpoint/2010/main" val="110037388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pt-BR"/>
              <a:t>Clique para editar o título Mestre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5" name="Date Placeholder 4"/>
          <p:cNvSpPr>
            <a:spLocks noGrp="1"/>
          </p:cNvSpPr>
          <p:nvPr>
            <p:ph type="dt" sz="half" idx="10"/>
          </p:nvPr>
        </p:nvSpPr>
        <p:spPr/>
        <p:txBody>
          <a:bodyPr/>
          <a:lstStyle/>
          <a:p>
            <a:fld id="{22273327-0E39-40E9-BC1D-806D0BB9FB57}" type="datetimeFigureOut">
              <a:rPr lang="pt-BR" smtClean="0"/>
              <a:t>06/06/2026</a:t>
            </a:fld>
            <a:endParaRPr lang="pt-BR"/>
          </a:p>
        </p:txBody>
      </p:sp>
      <p:sp>
        <p:nvSpPr>
          <p:cNvPr id="6" name="Footer Placeholder 5"/>
          <p:cNvSpPr>
            <a:spLocks noGrp="1"/>
          </p:cNvSpPr>
          <p:nvPr>
            <p:ph type="ftr" sz="quarter" idx="11"/>
          </p:nvPr>
        </p:nvSpPr>
        <p:spPr/>
        <p:txBody>
          <a:bodyPr/>
          <a:lstStyle/>
          <a:p>
            <a:endParaRPr lang="pt-BR"/>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CA2CF573-C930-4F87-86B0-31D64537FEB0}" type="slidenum">
              <a:rPr lang="pt-BR" smtClean="0"/>
              <a:t>‹nº›</a:t>
            </a:fld>
            <a:endParaRPr lang="pt-BR"/>
          </a:p>
        </p:txBody>
      </p:sp>
    </p:spTree>
    <p:extLst>
      <p:ext uri="{BB962C8B-B14F-4D97-AF65-F5344CB8AC3E}">
        <p14:creationId xmlns:p14="http://schemas.microsoft.com/office/powerpoint/2010/main" val="13970269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pt-BR"/>
              <a:t>Clique para editar o título Mestre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a:t>Clique para editar os estilos de texto Mestres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a:t>Clique para editar os estilos de texto Mestres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7" name="Date Placeholder 6"/>
          <p:cNvSpPr>
            <a:spLocks noGrp="1"/>
          </p:cNvSpPr>
          <p:nvPr>
            <p:ph type="dt" sz="half" idx="10"/>
          </p:nvPr>
        </p:nvSpPr>
        <p:spPr/>
        <p:txBody>
          <a:bodyPr/>
          <a:lstStyle/>
          <a:p>
            <a:fld id="{22273327-0E39-40E9-BC1D-806D0BB9FB57}" type="datetimeFigureOut">
              <a:rPr lang="pt-BR" smtClean="0"/>
              <a:t>06/06/2026</a:t>
            </a:fld>
            <a:endParaRPr lang="pt-BR"/>
          </a:p>
        </p:txBody>
      </p:sp>
      <p:sp>
        <p:nvSpPr>
          <p:cNvPr id="8" name="Footer Placeholder 7"/>
          <p:cNvSpPr>
            <a:spLocks noGrp="1"/>
          </p:cNvSpPr>
          <p:nvPr>
            <p:ph type="ftr" sz="quarter" idx="11"/>
          </p:nvPr>
        </p:nvSpPr>
        <p:spPr/>
        <p:txBody>
          <a:bodyPr/>
          <a:lstStyle/>
          <a:p>
            <a:endParaRPr lang="pt-B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CA2CF573-C930-4F87-86B0-31D64537FEB0}" type="slidenum">
              <a:rPr lang="pt-BR" smtClean="0"/>
              <a:t>‹nº›</a:t>
            </a:fld>
            <a:endParaRPr lang="pt-BR"/>
          </a:p>
        </p:txBody>
      </p:sp>
    </p:spTree>
    <p:extLst>
      <p:ext uri="{BB962C8B-B14F-4D97-AF65-F5344CB8AC3E}">
        <p14:creationId xmlns:p14="http://schemas.microsoft.com/office/powerpoint/2010/main" val="29997479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a:t>Clique para editar o título Mestre</a:t>
            </a:r>
            <a:endParaRPr lang="en-US" dirty="0"/>
          </a:p>
        </p:txBody>
      </p:sp>
      <p:sp>
        <p:nvSpPr>
          <p:cNvPr id="3" name="Date Placeholder 2"/>
          <p:cNvSpPr>
            <a:spLocks noGrp="1"/>
          </p:cNvSpPr>
          <p:nvPr>
            <p:ph type="dt" sz="half" idx="10"/>
          </p:nvPr>
        </p:nvSpPr>
        <p:spPr/>
        <p:txBody>
          <a:bodyPr/>
          <a:lstStyle/>
          <a:p>
            <a:fld id="{22273327-0E39-40E9-BC1D-806D0BB9FB57}" type="datetimeFigureOut">
              <a:rPr lang="pt-BR" smtClean="0"/>
              <a:t>06/06/2026</a:t>
            </a:fld>
            <a:endParaRPr lang="pt-BR"/>
          </a:p>
        </p:txBody>
      </p:sp>
      <p:sp>
        <p:nvSpPr>
          <p:cNvPr id="4" name="Footer Placeholder 3"/>
          <p:cNvSpPr>
            <a:spLocks noGrp="1"/>
          </p:cNvSpPr>
          <p:nvPr>
            <p:ph type="ftr" sz="quarter" idx="11"/>
          </p:nvPr>
        </p:nvSpPr>
        <p:spPr/>
        <p:txBody>
          <a:bodyPr/>
          <a:lstStyle/>
          <a:p>
            <a:endParaRPr lang="pt-BR"/>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CA2CF573-C930-4F87-86B0-31D64537FEB0}" type="slidenum">
              <a:rPr lang="pt-BR" smtClean="0"/>
              <a:t>‹nº›</a:t>
            </a:fld>
            <a:endParaRPr lang="pt-BR"/>
          </a:p>
        </p:txBody>
      </p:sp>
    </p:spTree>
    <p:extLst>
      <p:ext uri="{BB962C8B-B14F-4D97-AF65-F5344CB8AC3E}">
        <p14:creationId xmlns:p14="http://schemas.microsoft.com/office/powerpoint/2010/main" val="203361777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2273327-0E39-40E9-BC1D-806D0BB9FB57}" type="datetimeFigureOut">
              <a:rPr lang="pt-BR" smtClean="0"/>
              <a:t>06/06/2026</a:t>
            </a:fld>
            <a:endParaRPr lang="pt-BR"/>
          </a:p>
        </p:txBody>
      </p:sp>
      <p:sp>
        <p:nvSpPr>
          <p:cNvPr id="3" name="Footer Placeholder 2"/>
          <p:cNvSpPr>
            <a:spLocks noGrp="1"/>
          </p:cNvSpPr>
          <p:nvPr>
            <p:ph type="ftr" sz="quarter" idx="11"/>
          </p:nvPr>
        </p:nvSpPr>
        <p:spPr/>
        <p:txBody>
          <a:bodyPr/>
          <a:lstStyle/>
          <a:p>
            <a:endParaRPr lang="pt-BR"/>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CA2CF573-C930-4F87-86B0-31D64537FEB0}" type="slidenum">
              <a:rPr lang="pt-BR" smtClean="0"/>
              <a:t>‹nº›</a:t>
            </a:fld>
            <a:endParaRPr lang="pt-BR"/>
          </a:p>
        </p:txBody>
      </p:sp>
    </p:spTree>
    <p:extLst>
      <p:ext uri="{BB962C8B-B14F-4D97-AF65-F5344CB8AC3E}">
        <p14:creationId xmlns:p14="http://schemas.microsoft.com/office/powerpoint/2010/main" val="134045894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pt-BR"/>
              <a:t>Clique para editar o título Mestre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a:t>Clique para editar os estilos de texto Mestres</a:t>
            </a:r>
          </a:p>
        </p:txBody>
      </p:sp>
      <p:sp>
        <p:nvSpPr>
          <p:cNvPr id="5" name="Date Placeholder 4"/>
          <p:cNvSpPr>
            <a:spLocks noGrp="1"/>
          </p:cNvSpPr>
          <p:nvPr>
            <p:ph type="dt" sz="half" idx="10"/>
          </p:nvPr>
        </p:nvSpPr>
        <p:spPr/>
        <p:txBody>
          <a:bodyPr/>
          <a:lstStyle/>
          <a:p>
            <a:fld id="{22273327-0E39-40E9-BC1D-806D0BB9FB57}" type="datetimeFigureOut">
              <a:rPr lang="pt-BR" smtClean="0"/>
              <a:t>06/06/2026</a:t>
            </a:fld>
            <a:endParaRPr lang="pt-BR"/>
          </a:p>
        </p:txBody>
      </p:sp>
      <p:sp>
        <p:nvSpPr>
          <p:cNvPr id="6" name="Footer Placeholder 5"/>
          <p:cNvSpPr>
            <a:spLocks noGrp="1"/>
          </p:cNvSpPr>
          <p:nvPr>
            <p:ph type="ftr" sz="quarter" idx="11"/>
          </p:nvPr>
        </p:nvSpPr>
        <p:spPr/>
        <p:txBody>
          <a:bodyPr/>
          <a:lstStyle/>
          <a:p>
            <a:endParaRPr lang="pt-BR"/>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CA2CF573-C930-4F87-86B0-31D64537FEB0}" type="slidenum">
              <a:rPr lang="pt-BR" smtClean="0"/>
              <a:t>‹nº›</a:t>
            </a:fld>
            <a:endParaRPr lang="pt-BR"/>
          </a:p>
        </p:txBody>
      </p:sp>
    </p:spTree>
    <p:extLst>
      <p:ext uri="{BB962C8B-B14F-4D97-AF65-F5344CB8AC3E}">
        <p14:creationId xmlns:p14="http://schemas.microsoft.com/office/powerpoint/2010/main" val="125950520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m com Legenda">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pt-BR"/>
              <a:t>Clique para editar o título Mestre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pt-BR"/>
              <a:t>Clique no ícone para adicionar uma imagem</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a:t>Clique para editar os estilos de texto Mestres</a:t>
            </a:r>
          </a:p>
        </p:txBody>
      </p:sp>
      <p:sp>
        <p:nvSpPr>
          <p:cNvPr id="5" name="Date Placeholder 4"/>
          <p:cNvSpPr>
            <a:spLocks noGrp="1"/>
          </p:cNvSpPr>
          <p:nvPr>
            <p:ph type="dt" sz="half" idx="10"/>
          </p:nvPr>
        </p:nvSpPr>
        <p:spPr/>
        <p:txBody>
          <a:bodyPr/>
          <a:lstStyle/>
          <a:p>
            <a:fld id="{22273327-0E39-40E9-BC1D-806D0BB9FB57}" type="datetimeFigureOut">
              <a:rPr lang="pt-BR" smtClean="0"/>
              <a:t>06/06/2026</a:t>
            </a:fld>
            <a:endParaRPr lang="pt-BR"/>
          </a:p>
        </p:txBody>
      </p:sp>
      <p:sp>
        <p:nvSpPr>
          <p:cNvPr id="6" name="Footer Placeholder 5"/>
          <p:cNvSpPr>
            <a:spLocks noGrp="1"/>
          </p:cNvSpPr>
          <p:nvPr>
            <p:ph type="ftr" sz="quarter" idx="11"/>
          </p:nvPr>
        </p:nvSpPr>
        <p:spPr/>
        <p:txBody>
          <a:bodyPr/>
          <a:lstStyle/>
          <a:p>
            <a:endParaRPr lang="pt-B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CA2CF573-C930-4F87-86B0-31D64537FEB0}" type="slidenum">
              <a:rPr lang="pt-BR" smtClean="0"/>
              <a:t>‹nº›</a:t>
            </a:fld>
            <a:endParaRPr lang="pt-BR"/>
          </a:p>
        </p:txBody>
      </p:sp>
    </p:spTree>
    <p:extLst>
      <p:ext uri="{BB962C8B-B14F-4D97-AF65-F5344CB8AC3E}">
        <p14:creationId xmlns:p14="http://schemas.microsoft.com/office/powerpoint/2010/main" val="142168684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pt-BR"/>
              <a:t>Clique para editar o título Mestre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22273327-0E39-40E9-BC1D-806D0BB9FB57}" type="datetimeFigureOut">
              <a:rPr lang="pt-BR" smtClean="0"/>
              <a:t>06/06/2026</a:t>
            </a:fld>
            <a:endParaRPr lang="pt-BR"/>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pt-BR"/>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CA2CF573-C930-4F87-86B0-31D64537FEB0}" type="slidenum">
              <a:rPr lang="pt-BR" smtClean="0"/>
              <a:t>‹nº›</a:t>
            </a:fld>
            <a:endParaRPr lang="pt-BR"/>
          </a:p>
        </p:txBody>
      </p:sp>
    </p:spTree>
    <p:extLst>
      <p:ext uri="{BB962C8B-B14F-4D97-AF65-F5344CB8AC3E}">
        <p14:creationId xmlns:p14="http://schemas.microsoft.com/office/powerpoint/2010/main" val="366934866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webp"/><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webp"/><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webp"/><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webp"/><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webp"/><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webp"/><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webp"/><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webp"/><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webp"/><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webp"/><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webp"/><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webp"/><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1.webp"/><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webp"/><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webp"/><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webp"/><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webp"/><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webp"/><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webp"/><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webp"/><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a:extLst>
              <a:ext uri="{FF2B5EF4-FFF2-40B4-BE49-F238E27FC236}">
                <a16:creationId xmlns:a16="http://schemas.microsoft.com/office/drawing/2014/main" id="{69667D5D-0D57-8628-20E8-9CA882387C24}"/>
              </a:ext>
            </a:extLst>
          </p:cNvPr>
          <p:cNvSpPr>
            <a:spLocks noGrp="1"/>
          </p:cNvSpPr>
          <p:nvPr>
            <p:ph type="ctrTitle"/>
          </p:nvPr>
        </p:nvSpPr>
        <p:spPr>
          <a:xfrm>
            <a:off x="1524000" y="657224"/>
            <a:ext cx="9144000" cy="2944813"/>
          </a:xfrm>
        </p:spPr>
        <p:txBody>
          <a:bodyPr>
            <a:normAutofit fontScale="90000"/>
          </a:bodyPr>
          <a:lstStyle/>
          <a:p>
            <a:pPr algn="ctr"/>
            <a:br>
              <a:rPr lang="pt-BR" b="1" dirty="0"/>
            </a:br>
            <a:br>
              <a:rPr lang="pt-BR" b="1" dirty="0"/>
            </a:br>
            <a:br>
              <a:rPr lang="pt-BR" b="1" dirty="0"/>
            </a:br>
            <a:r>
              <a:rPr lang="pt-BR" b="1" dirty="0"/>
              <a:t>PROCESSOS, PRÁTICAS E RELAÇÕES ENTRE GESTORES DE DIFERENTES NÍVEIS NA APS</a:t>
            </a:r>
            <a:br>
              <a:rPr lang="pt-BR" dirty="0"/>
            </a:br>
            <a:endParaRPr lang="pt-BR" dirty="0"/>
          </a:p>
        </p:txBody>
      </p:sp>
      <p:sp>
        <p:nvSpPr>
          <p:cNvPr id="5" name="Subtítulo 4">
            <a:extLst>
              <a:ext uri="{FF2B5EF4-FFF2-40B4-BE49-F238E27FC236}">
                <a16:creationId xmlns:a16="http://schemas.microsoft.com/office/drawing/2014/main" id="{EE9FCEC7-2358-2C58-9555-52D910F34609}"/>
              </a:ext>
            </a:extLst>
          </p:cNvPr>
          <p:cNvSpPr>
            <a:spLocks noGrp="1"/>
          </p:cNvSpPr>
          <p:nvPr>
            <p:ph type="subTitle" idx="1"/>
          </p:nvPr>
        </p:nvSpPr>
        <p:spPr/>
        <p:txBody>
          <a:bodyPr/>
          <a:lstStyle/>
          <a:p>
            <a:pPr algn="ctr"/>
            <a:r>
              <a:rPr lang="pt-BR" dirty="0"/>
              <a:t>APARECIDA LINHARES PIMENTA</a:t>
            </a:r>
          </a:p>
          <a:p>
            <a:pPr algn="ctr"/>
            <a:r>
              <a:rPr lang="pt-BR" dirty="0"/>
              <a:t>COORDENADORA DO INSTITUTO WALTER LESER- FESPSP</a:t>
            </a:r>
          </a:p>
        </p:txBody>
      </p:sp>
      <p:pic>
        <p:nvPicPr>
          <p:cNvPr id="6" name="Imagem 5">
            <a:extLst>
              <a:ext uri="{FF2B5EF4-FFF2-40B4-BE49-F238E27FC236}">
                <a16:creationId xmlns:a16="http://schemas.microsoft.com/office/drawing/2014/main" id="{1EDD8ECA-E28A-A8C7-0EE2-019A6A4D0AE3}"/>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9363" y="30189"/>
            <a:ext cx="2330744" cy="647612"/>
          </a:xfrm>
          <a:prstGeom prst="rect">
            <a:avLst/>
          </a:prstGeom>
        </p:spPr>
      </p:pic>
    </p:spTree>
    <p:extLst>
      <p:ext uri="{BB962C8B-B14F-4D97-AF65-F5344CB8AC3E}">
        <p14:creationId xmlns:p14="http://schemas.microsoft.com/office/powerpoint/2010/main" val="261866199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C9D6536-AF09-5690-D7C0-D6586CA57F5A}"/>
            </a:ext>
          </a:extLst>
        </p:cNvPr>
        <p:cNvGrpSpPr/>
        <p:nvPr/>
      </p:nvGrpSpPr>
      <p:grpSpPr>
        <a:xfrm>
          <a:off x="0" y="0"/>
          <a:ext cx="0" cy="0"/>
          <a:chOff x="0" y="0"/>
          <a:chExt cx="0" cy="0"/>
        </a:xfrm>
      </p:grpSpPr>
      <p:sp>
        <p:nvSpPr>
          <p:cNvPr id="2" name="Título 1">
            <a:extLst>
              <a:ext uri="{FF2B5EF4-FFF2-40B4-BE49-F238E27FC236}">
                <a16:creationId xmlns:a16="http://schemas.microsoft.com/office/drawing/2014/main" id="{34B53953-FFAF-C1CC-23B1-B720837F83F4}"/>
              </a:ext>
            </a:extLst>
          </p:cNvPr>
          <p:cNvSpPr>
            <a:spLocks noGrp="1"/>
          </p:cNvSpPr>
          <p:nvPr>
            <p:ph type="title"/>
          </p:nvPr>
        </p:nvSpPr>
        <p:spPr/>
        <p:txBody>
          <a:bodyPr/>
          <a:lstStyle/>
          <a:p>
            <a:pPr algn="ctr"/>
            <a:r>
              <a:rPr lang="pt-BR" dirty="0">
                <a:solidFill>
                  <a:srgbClr val="FF0000"/>
                </a:solidFill>
                <a:latin typeface="Arial" panose="020B0604020202020204" pitchFamily="34" charset="0"/>
                <a:cs typeface="Arial" panose="020B0604020202020204" pitchFamily="34" charset="0"/>
              </a:rPr>
              <a:t>RESPONSABILIDADES DOS MUNICÍPIOS COM A PNAB</a:t>
            </a:r>
          </a:p>
        </p:txBody>
      </p:sp>
      <p:sp>
        <p:nvSpPr>
          <p:cNvPr id="3" name="Espaço Reservado para Conteúdo 2">
            <a:extLst>
              <a:ext uri="{FF2B5EF4-FFF2-40B4-BE49-F238E27FC236}">
                <a16:creationId xmlns:a16="http://schemas.microsoft.com/office/drawing/2014/main" id="{9BCC198C-7496-C3BB-B391-64E13EC3DBB9}"/>
              </a:ext>
            </a:extLst>
          </p:cNvPr>
          <p:cNvSpPr>
            <a:spLocks noGrp="1"/>
          </p:cNvSpPr>
          <p:nvPr>
            <p:ph idx="1"/>
          </p:nvPr>
        </p:nvSpPr>
        <p:spPr/>
        <p:txBody>
          <a:bodyPr>
            <a:normAutofit/>
          </a:bodyPr>
          <a:lstStyle/>
          <a:p>
            <a:pPr algn="just"/>
            <a:r>
              <a:rPr lang="pt-BR" dirty="0">
                <a:solidFill>
                  <a:schemeClr val="tx1"/>
                </a:solidFill>
                <a:latin typeface="Arial" panose="020B0604020202020204" pitchFamily="34" charset="0"/>
                <a:cs typeface="Arial" panose="020B0604020202020204" pitchFamily="34" charset="0"/>
              </a:rPr>
              <a:t>Organizar, executar e gerenciar serviços e ações de AB,</a:t>
            </a:r>
          </a:p>
          <a:p>
            <a:pPr algn="just"/>
            <a:r>
              <a:rPr lang="pt-BR" dirty="0">
                <a:solidFill>
                  <a:schemeClr val="tx1"/>
                </a:solidFill>
                <a:latin typeface="Arial" panose="020B0604020202020204" pitchFamily="34" charset="0"/>
                <a:cs typeface="Arial" panose="020B0604020202020204" pitchFamily="34" charset="0"/>
              </a:rPr>
              <a:t>Programar ações de AB de acordo com as necessidades de saúde da população, e organizar o fluxo de pessoas entre diversos pontos da Rede de Atenção a Saúde, e estabelecer mecanismos de encaminhamento, mantendo a vinculação e a coordenação do cuidado;</a:t>
            </a:r>
          </a:p>
          <a:p>
            <a:pPr algn="just"/>
            <a:r>
              <a:rPr lang="pt-BR" dirty="0">
                <a:latin typeface="Arial" panose="020B0604020202020204" pitchFamily="34" charset="0"/>
                <a:cs typeface="Arial" panose="020B0604020202020204" pitchFamily="34" charset="0"/>
              </a:rPr>
              <a:t>Destinar recursos financeiros para AB e ser corresponsável pelo monitoramento da utilização dos recursos federais e estaduais repassados para a AB;</a:t>
            </a:r>
          </a:p>
          <a:p>
            <a:pPr algn="just"/>
            <a:r>
              <a:rPr lang="pt-BR" dirty="0">
                <a:latin typeface="Arial" panose="020B0604020202020204" pitchFamily="34" charset="0"/>
                <a:cs typeface="Arial" panose="020B0604020202020204" pitchFamily="34" charset="0"/>
              </a:rPr>
              <a:t>Priorizar a ESF na organização da AB;</a:t>
            </a:r>
          </a:p>
          <a:p>
            <a:pPr algn="just"/>
            <a:r>
              <a:rPr lang="pt-BR" dirty="0">
                <a:latin typeface="Arial" panose="020B0604020202020204" pitchFamily="34" charset="0"/>
                <a:cs typeface="Arial" panose="020B0604020202020204" pitchFamily="34" charset="0"/>
              </a:rPr>
              <a:t>Prestar Apoio Institucional às equipes;</a:t>
            </a:r>
          </a:p>
          <a:p>
            <a:pPr algn="just"/>
            <a:r>
              <a:rPr lang="pt-BR" dirty="0">
                <a:latin typeface="Arial" panose="020B0604020202020204" pitchFamily="34" charset="0"/>
                <a:cs typeface="Arial" panose="020B0604020202020204" pitchFamily="34" charset="0"/>
              </a:rPr>
              <a:t>Institucionalizar a avaliação da AB,</a:t>
            </a:r>
          </a:p>
          <a:p>
            <a:pPr algn="just"/>
            <a:endParaRPr lang="pt-BR" dirty="0">
              <a:solidFill>
                <a:schemeClr val="tx1"/>
              </a:solidFill>
            </a:endParaRPr>
          </a:p>
          <a:p>
            <a:pPr algn="just"/>
            <a:endParaRPr lang="pt-BR" dirty="0"/>
          </a:p>
          <a:p>
            <a:pPr algn="just"/>
            <a:endParaRPr lang="pt-BR" dirty="0">
              <a:solidFill>
                <a:schemeClr val="tx1"/>
              </a:solidFill>
            </a:endParaRPr>
          </a:p>
          <a:p>
            <a:endParaRPr lang="pt-BR" dirty="0"/>
          </a:p>
        </p:txBody>
      </p:sp>
      <p:pic>
        <p:nvPicPr>
          <p:cNvPr id="4" name="Imagem 3">
            <a:extLst>
              <a:ext uri="{FF2B5EF4-FFF2-40B4-BE49-F238E27FC236}">
                <a16:creationId xmlns:a16="http://schemas.microsoft.com/office/drawing/2014/main" id="{2249D0F7-CFF2-05BA-2E63-1C0F584DA845}"/>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9363" y="30189"/>
            <a:ext cx="2330744" cy="647612"/>
          </a:xfrm>
          <a:prstGeom prst="rect">
            <a:avLst/>
          </a:prstGeom>
        </p:spPr>
      </p:pic>
    </p:spTree>
    <p:extLst>
      <p:ext uri="{BB962C8B-B14F-4D97-AF65-F5344CB8AC3E}">
        <p14:creationId xmlns:p14="http://schemas.microsoft.com/office/powerpoint/2010/main" val="156557059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9066E93-01B5-0CAB-7BE2-016D8CD54911}"/>
            </a:ext>
          </a:extLst>
        </p:cNvPr>
        <p:cNvGrpSpPr/>
        <p:nvPr/>
      </p:nvGrpSpPr>
      <p:grpSpPr>
        <a:xfrm>
          <a:off x="0" y="0"/>
          <a:ext cx="0" cy="0"/>
          <a:chOff x="0" y="0"/>
          <a:chExt cx="0" cy="0"/>
        </a:xfrm>
      </p:grpSpPr>
      <p:sp>
        <p:nvSpPr>
          <p:cNvPr id="2" name="Título 1">
            <a:extLst>
              <a:ext uri="{FF2B5EF4-FFF2-40B4-BE49-F238E27FC236}">
                <a16:creationId xmlns:a16="http://schemas.microsoft.com/office/drawing/2014/main" id="{BF9FC5CB-DC5F-BEBF-9D92-3FDC4E7D55D4}"/>
              </a:ext>
            </a:extLst>
          </p:cNvPr>
          <p:cNvSpPr>
            <a:spLocks noGrp="1"/>
          </p:cNvSpPr>
          <p:nvPr>
            <p:ph type="title"/>
          </p:nvPr>
        </p:nvSpPr>
        <p:spPr/>
        <p:txBody>
          <a:bodyPr/>
          <a:lstStyle/>
          <a:p>
            <a:pPr algn="ctr"/>
            <a:r>
              <a:rPr lang="pt-BR" dirty="0">
                <a:solidFill>
                  <a:srgbClr val="FF0000"/>
                </a:solidFill>
                <a:latin typeface="Arial" panose="020B0604020202020204" pitchFamily="34" charset="0"/>
                <a:cs typeface="Arial" panose="020B0604020202020204" pitchFamily="34" charset="0"/>
              </a:rPr>
              <a:t>RESPONSABILIDADES DOS MUNICÍPIOS COM A PNAB</a:t>
            </a:r>
          </a:p>
        </p:txBody>
      </p:sp>
      <p:sp>
        <p:nvSpPr>
          <p:cNvPr id="3" name="Espaço Reservado para Conteúdo 2">
            <a:extLst>
              <a:ext uri="{FF2B5EF4-FFF2-40B4-BE49-F238E27FC236}">
                <a16:creationId xmlns:a16="http://schemas.microsoft.com/office/drawing/2014/main" id="{9B930EC5-744C-16C2-4C4A-4F610AC34110}"/>
              </a:ext>
            </a:extLst>
          </p:cNvPr>
          <p:cNvSpPr>
            <a:spLocks noGrp="1"/>
          </p:cNvSpPr>
          <p:nvPr>
            <p:ph idx="1"/>
          </p:nvPr>
        </p:nvSpPr>
        <p:spPr/>
        <p:txBody>
          <a:bodyPr/>
          <a:lstStyle/>
          <a:p>
            <a:pPr algn="just"/>
            <a:r>
              <a:rPr lang="pt-BR" dirty="0">
                <a:latin typeface="Arial" panose="020B0604020202020204" pitchFamily="34" charset="0"/>
                <a:cs typeface="Arial" panose="020B0604020202020204" pitchFamily="34" charset="0"/>
              </a:rPr>
              <a:t>Desenvolver ações de Educação Permanente para os trabalhadores,</a:t>
            </a:r>
          </a:p>
          <a:p>
            <a:pPr algn="just"/>
            <a:endParaRPr lang="pt-BR" dirty="0">
              <a:latin typeface="Arial" panose="020B0604020202020204" pitchFamily="34" charset="0"/>
              <a:cs typeface="Arial" panose="020B0604020202020204" pitchFamily="34" charset="0"/>
            </a:endParaRPr>
          </a:p>
          <a:p>
            <a:pPr algn="just"/>
            <a:r>
              <a:rPr lang="pt-BR" dirty="0">
                <a:latin typeface="Arial" panose="020B0604020202020204" pitchFamily="34" charset="0"/>
                <a:cs typeface="Arial" panose="020B0604020202020204" pitchFamily="34" charset="0"/>
              </a:rPr>
              <a:t>Selecionar, contratar e remunerar os profissionais das equipes da AB, </a:t>
            </a:r>
          </a:p>
          <a:p>
            <a:pPr algn="just"/>
            <a:endParaRPr lang="pt-BR" dirty="0">
              <a:latin typeface="Arial" panose="020B0604020202020204" pitchFamily="34" charset="0"/>
              <a:cs typeface="Arial" panose="020B0604020202020204" pitchFamily="34" charset="0"/>
            </a:endParaRPr>
          </a:p>
          <a:p>
            <a:pPr algn="just"/>
            <a:r>
              <a:rPr lang="pt-BR" dirty="0">
                <a:latin typeface="Arial" panose="020B0604020202020204" pitchFamily="34" charset="0"/>
                <a:cs typeface="Arial" panose="020B0604020202020204" pitchFamily="34" charset="0"/>
              </a:rPr>
              <a:t>Garantir recursos materiais, equipamentos, insumos, apoio diagnóstico e laboratorial, </a:t>
            </a:r>
          </a:p>
          <a:p>
            <a:pPr algn="just"/>
            <a:endParaRPr lang="pt-BR" dirty="0">
              <a:latin typeface="Arial" panose="020B0604020202020204" pitchFamily="34" charset="0"/>
              <a:cs typeface="Arial" panose="020B0604020202020204" pitchFamily="34" charset="0"/>
            </a:endParaRPr>
          </a:p>
          <a:p>
            <a:pPr algn="just"/>
            <a:r>
              <a:rPr lang="pt-BR" dirty="0">
                <a:latin typeface="Arial" panose="020B0604020202020204" pitchFamily="34" charset="0"/>
                <a:cs typeface="Arial" panose="020B0604020202020204" pitchFamily="34" charset="0"/>
              </a:rPr>
              <a:t>Alimentar e monitorar os Sistemas de Informação: SISAB</a:t>
            </a:r>
          </a:p>
          <a:p>
            <a:pPr algn="just"/>
            <a:endParaRPr lang="pt-BR" dirty="0"/>
          </a:p>
          <a:p>
            <a:endParaRPr lang="pt-BR" dirty="0"/>
          </a:p>
        </p:txBody>
      </p:sp>
      <p:pic>
        <p:nvPicPr>
          <p:cNvPr id="4" name="Imagem 3">
            <a:extLst>
              <a:ext uri="{FF2B5EF4-FFF2-40B4-BE49-F238E27FC236}">
                <a16:creationId xmlns:a16="http://schemas.microsoft.com/office/drawing/2014/main" id="{85F11114-A26F-4B3C-13E1-8F7B4B7D1EF7}"/>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9363" y="30189"/>
            <a:ext cx="2330744" cy="647612"/>
          </a:xfrm>
          <a:prstGeom prst="rect">
            <a:avLst/>
          </a:prstGeom>
        </p:spPr>
      </p:pic>
    </p:spTree>
    <p:extLst>
      <p:ext uri="{BB962C8B-B14F-4D97-AF65-F5344CB8AC3E}">
        <p14:creationId xmlns:p14="http://schemas.microsoft.com/office/powerpoint/2010/main" val="220143459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74AA98F-222A-0F92-D3B4-ED1770A48FAE}"/>
            </a:ext>
          </a:extLst>
        </p:cNvPr>
        <p:cNvGrpSpPr/>
        <p:nvPr/>
      </p:nvGrpSpPr>
      <p:grpSpPr>
        <a:xfrm>
          <a:off x="0" y="0"/>
          <a:ext cx="0" cy="0"/>
          <a:chOff x="0" y="0"/>
          <a:chExt cx="0" cy="0"/>
        </a:xfrm>
      </p:grpSpPr>
      <p:sp>
        <p:nvSpPr>
          <p:cNvPr id="2" name="Título 1">
            <a:extLst>
              <a:ext uri="{FF2B5EF4-FFF2-40B4-BE49-F238E27FC236}">
                <a16:creationId xmlns:a16="http://schemas.microsoft.com/office/drawing/2014/main" id="{B5B20E84-5110-6F5C-0E14-6B2E56D1FFB9}"/>
              </a:ext>
            </a:extLst>
          </p:cNvPr>
          <p:cNvSpPr>
            <a:spLocks noGrp="1"/>
          </p:cNvSpPr>
          <p:nvPr>
            <p:ph type="title"/>
          </p:nvPr>
        </p:nvSpPr>
        <p:spPr/>
        <p:txBody>
          <a:bodyPr>
            <a:normAutofit fontScale="90000"/>
          </a:bodyPr>
          <a:lstStyle/>
          <a:p>
            <a:pPr algn="ctr"/>
            <a:r>
              <a:rPr lang="pt-BR" dirty="0">
                <a:solidFill>
                  <a:srgbClr val="FF0000"/>
                </a:solidFill>
                <a:latin typeface="Arial" panose="020B0604020202020204" pitchFamily="34" charset="0"/>
                <a:cs typeface="Arial" panose="020B0604020202020204" pitchFamily="34" charset="0"/>
              </a:rPr>
              <a:t>PROCESSOS, PRÁTICAS E RELAÇÕES ENTRE GESTORES DE DIFERENTES NÍVEIS NA APS</a:t>
            </a:r>
          </a:p>
        </p:txBody>
      </p:sp>
      <p:sp>
        <p:nvSpPr>
          <p:cNvPr id="3" name="Espaço Reservado para Conteúdo 2">
            <a:extLst>
              <a:ext uri="{FF2B5EF4-FFF2-40B4-BE49-F238E27FC236}">
                <a16:creationId xmlns:a16="http://schemas.microsoft.com/office/drawing/2014/main" id="{A05B726D-9227-6D2D-0383-C453B9343B73}"/>
              </a:ext>
            </a:extLst>
          </p:cNvPr>
          <p:cNvSpPr>
            <a:spLocks noGrp="1"/>
          </p:cNvSpPr>
          <p:nvPr>
            <p:ph idx="1"/>
          </p:nvPr>
        </p:nvSpPr>
        <p:spPr/>
        <p:txBody>
          <a:bodyPr>
            <a:normAutofit/>
          </a:bodyPr>
          <a:lstStyle/>
          <a:p>
            <a:pPr marL="0" indent="0" algn="just">
              <a:buNone/>
            </a:pPr>
            <a:r>
              <a:rPr lang="pt-BR" sz="2800" dirty="0">
                <a:latin typeface="Arial" panose="020B0604020202020204" pitchFamily="34" charset="0"/>
                <a:cs typeface="Arial" panose="020B0604020202020204" pitchFamily="34" charset="0"/>
              </a:rPr>
              <a:t>Qual tem sido o papel dos municípios para viabilizar as Diretrizes da PNAB no processo de gestão em relação aos gestores federais e estaduais, nessa complexa história política  de construção do SUS?</a:t>
            </a:r>
            <a:endParaRPr lang="pt-BR" sz="2800" dirty="0"/>
          </a:p>
          <a:p>
            <a:pPr algn="just"/>
            <a:endParaRPr lang="pt-BR" dirty="0"/>
          </a:p>
          <a:p>
            <a:pPr algn="just"/>
            <a:endParaRPr lang="pt-BR" dirty="0"/>
          </a:p>
          <a:p>
            <a:pPr marL="0" indent="0" algn="just">
              <a:buNone/>
            </a:pPr>
            <a:r>
              <a:rPr lang="pt-BR" dirty="0"/>
              <a:t>,</a:t>
            </a:r>
          </a:p>
          <a:p>
            <a:endParaRPr lang="pt-BR" dirty="0"/>
          </a:p>
        </p:txBody>
      </p:sp>
      <p:pic>
        <p:nvPicPr>
          <p:cNvPr id="4" name="Imagem 3">
            <a:extLst>
              <a:ext uri="{FF2B5EF4-FFF2-40B4-BE49-F238E27FC236}">
                <a16:creationId xmlns:a16="http://schemas.microsoft.com/office/drawing/2014/main" id="{DCE3BBA0-3FF3-21F6-DD75-D9CDBDBA08A7}"/>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9363" y="30189"/>
            <a:ext cx="2330744" cy="647612"/>
          </a:xfrm>
          <a:prstGeom prst="rect">
            <a:avLst/>
          </a:prstGeom>
        </p:spPr>
      </p:pic>
    </p:spTree>
    <p:extLst>
      <p:ext uri="{BB962C8B-B14F-4D97-AF65-F5344CB8AC3E}">
        <p14:creationId xmlns:p14="http://schemas.microsoft.com/office/powerpoint/2010/main" val="194645293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C8588D1-911D-458E-1C6A-316BDD508697}"/>
            </a:ext>
          </a:extLst>
        </p:cNvPr>
        <p:cNvGrpSpPr/>
        <p:nvPr/>
      </p:nvGrpSpPr>
      <p:grpSpPr>
        <a:xfrm>
          <a:off x="0" y="0"/>
          <a:ext cx="0" cy="0"/>
          <a:chOff x="0" y="0"/>
          <a:chExt cx="0" cy="0"/>
        </a:xfrm>
      </p:grpSpPr>
      <p:sp>
        <p:nvSpPr>
          <p:cNvPr id="2" name="Título 1">
            <a:extLst>
              <a:ext uri="{FF2B5EF4-FFF2-40B4-BE49-F238E27FC236}">
                <a16:creationId xmlns:a16="http://schemas.microsoft.com/office/drawing/2014/main" id="{B0AE48E2-5204-E376-1F93-210349D7B1B3}"/>
              </a:ext>
            </a:extLst>
          </p:cNvPr>
          <p:cNvSpPr>
            <a:spLocks noGrp="1"/>
          </p:cNvSpPr>
          <p:nvPr>
            <p:ph type="title"/>
          </p:nvPr>
        </p:nvSpPr>
        <p:spPr/>
        <p:txBody>
          <a:bodyPr/>
          <a:lstStyle/>
          <a:p>
            <a:pPr algn="ctr"/>
            <a:r>
              <a:rPr lang="pt-BR" dirty="0">
                <a:solidFill>
                  <a:srgbClr val="FF0000"/>
                </a:solidFill>
                <a:latin typeface="Arial" panose="020B0604020202020204" pitchFamily="34" charset="0"/>
                <a:cs typeface="Arial" panose="020B0604020202020204" pitchFamily="34" charset="0"/>
              </a:rPr>
              <a:t>DIRETRIZES DA PNAB</a:t>
            </a:r>
          </a:p>
        </p:txBody>
      </p:sp>
      <p:sp>
        <p:nvSpPr>
          <p:cNvPr id="3" name="Espaço Reservado para Conteúdo 2">
            <a:extLst>
              <a:ext uri="{FF2B5EF4-FFF2-40B4-BE49-F238E27FC236}">
                <a16:creationId xmlns:a16="http://schemas.microsoft.com/office/drawing/2014/main" id="{2B22B9C7-657E-B70B-4C34-C87F14DBAA74}"/>
              </a:ext>
            </a:extLst>
          </p:cNvPr>
          <p:cNvSpPr>
            <a:spLocks noGrp="1"/>
          </p:cNvSpPr>
          <p:nvPr>
            <p:ph idx="1"/>
          </p:nvPr>
        </p:nvSpPr>
        <p:spPr/>
        <p:txBody>
          <a:bodyPr/>
          <a:lstStyle/>
          <a:p>
            <a:pPr>
              <a:buClr>
                <a:schemeClr val="bg1"/>
              </a:buClr>
            </a:pPr>
            <a:r>
              <a:rPr lang="pt-BR" dirty="0">
                <a:solidFill>
                  <a:schemeClr val="tx1"/>
                </a:solidFill>
                <a:latin typeface="Arial" panose="020B0604020202020204" pitchFamily="34" charset="0"/>
                <a:cs typeface="Arial" panose="020B0604020202020204" pitchFamily="34" charset="0"/>
              </a:rPr>
              <a:t>Regionalização e hierarquização,</a:t>
            </a:r>
          </a:p>
          <a:p>
            <a:pPr>
              <a:buClr>
                <a:schemeClr val="bg1"/>
              </a:buClr>
            </a:pPr>
            <a:r>
              <a:rPr lang="pt-BR" dirty="0">
                <a:solidFill>
                  <a:schemeClr val="tx1"/>
                </a:solidFill>
                <a:latin typeface="Arial" panose="020B0604020202020204" pitchFamily="34" charset="0"/>
                <a:cs typeface="Arial" panose="020B0604020202020204" pitchFamily="34" charset="0"/>
              </a:rPr>
              <a:t>Territorialização,</a:t>
            </a:r>
          </a:p>
          <a:p>
            <a:pPr>
              <a:buClr>
                <a:schemeClr val="bg1"/>
              </a:buClr>
            </a:pPr>
            <a:r>
              <a:rPr lang="pt-BR" dirty="0">
                <a:solidFill>
                  <a:schemeClr val="tx1"/>
                </a:solidFill>
                <a:latin typeface="Arial" panose="020B0604020202020204" pitchFamily="34" charset="0"/>
                <a:cs typeface="Arial" panose="020B0604020202020204" pitchFamily="34" charset="0"/>
              </a:rPr>
              <a:t>População adscrita,</a:t>
            </a:r>
          </a:p>
          <a:p>
            <a:pPr>
              <a:buClr>
                <a:schemeClr val="bg1"/>
              </a:buClr>
            </a:pPr>
            <a:r>
              <a:rPr lang="pt-BR" dirty="0">
                <a:solidFill>
                  <a:schemeClr val="tx1"/>
                </a:solidFill>
                <a:latin typeface="Arial" panose="020B0604020202020204" pitchFamily="34" charset="0"/>
                <a:cs typeface="Arial" panose="020B0604020202020204" pitchFamily="34" charset="0"/>
              </a:rPr>
              <a:t>Cuidado centrado nas pessoas,</a:t>
            </a:r>
          </a:p>
          <a:p>
            <a:pPr>
              <a:buClr>
                <a:schemeClr val="bg1"/>
              </a:buClr>
            </a:pPr>
            <a:r>
              <a:rPr lang="pt-BR" dirty="0">
                <a:solidFill>
                  <a:schemeClr val="tx1"/>
                </a:solidFill>
                <a:latin typeface="Arial" panose="020B0604020202020204" pitchFamily="34" charset="0"/>
                <a:cs typeface="Arial" panose="020B0604020202020204" pitchFamily="34" charset="0"/>
              </a:rPr>
              <a:t>Resolutividade,</a:t>
            </a:r>
          </a:p>
          <a:p>
            <a:pPr>
              <a:buClr>
                <a:schemeClr val="bg1"/>
              </a:buClr>
            </a:pPr>
            <a:r>
              <a:rPr lang="pt-BR" dirty="0">
                <a:solidFill>
                  <a:schemeClr val="tx1"/>
                </a:solidFill>
                <a:latin typeface="Arial" panose="020B0604020202020204" pitchFamily="34" charset="0"/>
                <a:cs typeface="Arial" panose="020B0604020202020204" pitchFamily="34" charset="0"/>
              </a:rPr>
              <a:t>Longitudinalidade do cuidado,</a:t>
            </a:r>
          </a:p>
          <a:p>
            <a:pPr>
              <a:buClr>
                <a:schemeClr val="bg1"/>
              </a:buClr>
            </a:pPr>
            <a:r>
              <a:rPr lang="pt-BR" dirty="0">
                <a:solidFill>
                  <a:schemeClr val="tx1"/>
                </a:solidFill>
                <a:latin typeface="Arial" panose="020B0604020202020204" pitchFamily="34" charset="0"/>
                <a:cs typeface="Arial" panose="020B0604020202020204" pitchFamily="34" charset="0"/>
              </a:rPr>
              <a:t>Ordenação da rede,</a:t>
            </a:r>
          </a:p>
          <a:p>
            <a:pPr>
              <a:buClr>
                <a:schemeClr val="bg1"/>
              </a:buClr>
            </a:pPr>
            <a:r>
              <a:rPr lang="pt-BR" dirty="0">
                <a:solidFill>
                  <a:schemeClr val="tx1"/>
                </a:solidFill>
                <a:latin typeface="Arial" panose="020B0604020202020204" pitchFamily="34" charset="0"/>
                <a:cs typeface="Arial" panose="020B0604020202020204" pitchFamily="34" charset="0"/>
              </a:rPr>
              <a:t>Participação da comunidade.</a:t>
            </a:r>
          </a:p>
          <a:p>
            <a:endParaRPr lang="pt-BR" dirty="0"/>
          </a:p>
        </p:txBody>
      </p:sp>
      <p:pic>
        <p:nvPicPr>
          <p:cNvPr id="4" name="Imagem 3">
            <a:extLst>
              <a:ext uri="{FF2B5EF4-FFF2-40B4-BE49-F238E27FC236}">
                <a16:creationId xmlns:a16="http://schemas.microsoft.com/office/drawing/2014/main" id="{AE83B080-1019-6D4A-F462-0BFDD47EC233}"/>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9363" y="30189"/>
            <a:ext cx="2330744" cy="647612"/>
          </a:xfrm>
          <a:prstGeom prst="rect">
            <a:avLst/>
          </a:prstGeom>
        </p:spPr>
      </p:pic>
    </p:spTree>
    <p:extLst>
      <p:ext uri="{BB962C8B-B14F-4D97-AF65-F5344CB8AC3E}">
        <p14:creationId xmlns:p14="http://schemas.microsoft.com/office/powerpoint/2010/main" val="329118646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62239C5-D98A-C677-C530-B44A58B0EA38}"/>
              </a:ext>
            </a:extLst>
          </p:cNvPr>
          <p:cNvSpPr>
            <a:spLocks noGrp="1"/>
          </p:cNvSpPr>
          <p:nvPr>
            <p:ph type="title"/>
          </p:nvPr>
        </p:nvSpPr>
        <p:spPr/>
        <p:txBody>
          <a:bodyPr>
            <a:normAutofit fontScale="90000"/>
          </a:bodyPr>
          <a:lstStyle/>
          <a:p>
            <a:pPr algn="ctr"/>
            <a:r>
              <a:rPr lang="pt-BR" dirty="0">
                <a:solidFill>
                  <a:srgbClr val="FF0000"/>
                </a:solidFill>
                <a:latin typeface="Arial" panose="020B0604020202020204" pitchFamily="34" charset="0"/>
                <a:cs typeface="Arial" panose="020B0604020202020204" pitchFamily="34" charset="0"/>
              </a:rPr>
              <a:t>REGIONALIZAÇÃO E HIERARQUIZAÇÃO</a:t>
            </a:r>
            <a:br>
              <a:rPr lang="pt-BR" dirty="0">
                <a:solidFill>
                  <a:schemeClr val="tx1"/>
                </a:solidFill>
              </a:rPr>
            </a:br>
            <a:endParaRPr lang="pt-BR" dirty="0"/>
          </a:p>
        </p:txBody>
      </p:sp>
      <p:sp>
        <p:nvSpPr>
          <p:cNvPr id="3" name="Espaço Reservado para Conteúdo 2">
            <a:extLst>
              <a:ext uri="{FF2B5EF4-FFF2-40B4-BE49-F238E27FC236}">
                <a16:creationId xmlns:a16="http://schemas.microsoft.com/office/drawing/2014/main" id="{5B58942C-E2E8-7679-6C74-3F1E579B30EE}"/>
              </a:ext>
            </a:extLst>
          </p:cNvPr>
          <p:cNvSpPr>
            <a:spLocks noGrp="1"/>
          </p:cNvSpPr>
          <p:nvPr>
            <p:ph idx="1"/>
          </p:nvPr>
        </p:nvSpPr>
        <p:spPr/>
        <p:txBody>
          <a:bodyPr>
            <a:normAutofit fontScale="92500" lnSpcReduction="10000"/>
          </a:bodyPr>
          <a:lstStyle/>
          <a:p>
            <a:pPr>
              <a:buClr>
                <a:schemeClr val="bg1"/>
              </a:buClr>
            </a:pPr>
            <a:r>
              <a:rPr lang="pt-BR" dirty="0">
                <a:solidFill>
                  <a:schemeClr val="tx1"/>
                </a:solidFill>
                <a:latin typeface="Arial" panose="020B0604020202020204" pitchFamily="34" charset="0"/>
                <a:cs typeface="Arial" panose="020B0604020202020204" pitchFamily="34" charset="0"/>
              </a:rPr>
              <a:t>A regionalização no SUS ainda não conseguiu se concretizar. Com o Pacto pela Saúde foram construídos os Planos Diretores de Regionalização e criadas as Comissões Intergestores Regionais e foram construídas as Programações Pactuadas de Saúde – PPI, logo abandonada. As Macrorregiões apresenta fragilidade na governança, e não existe Programação de Ações e Serviços de Saúde, o que compromete o acesso dos pequenos municípios aos serviços de media e alta complexidade. Isso porque os Estados tem dificuldade de assumirem a coordenação dessas Redes Regionais. </a:t>
            </a:r>
          </a:p>
          <a:p>
            <a:pPr>
              <a:buClr>
                <a:schemeClr val="bg1"/>
              </a:buClr>
            </a:pPr>
            <a:endParaRPr lang="pt-BR" dirty="0">
              <a:solidFill>
                <a:schemeClr val="tx1"/>
              </a:solidFill>
              <a:latin typeface="Arial" panose="020B0604020202020204" pitchFamily="34" charset="0"/>
              <a:cs typeface="Arial" panose="020B0604020202020204" pitchFamily="34" charset="0"/>
            </a:endParaRPr>
          </a:p>
          <a:p>
            <a:pPr>
              <a:buClr>
                <a:schemeClr val="bg1"/>
              </a:buClr>
            </a:pPr>
            <a:r>
              <a:rPr lang="pt-BR" dirty="0">
                <a:latin typeface="Arial" panose="020B0604020202020204" pitchFamily="34" charset="0"/>
                <a:cs typeface="Arial" panose="020B0604020202020204" pitchFamily="34" charset="0"/>
              </a:rPr>
              <a:t>A insuficiência na oferta de serviços especializados frente a demanda, a fragilidade nos dispositivos de regulação, e os problemas da governança regional impactam negativamente na qualificação da AB.</a:t>
            </a:r>
          </a:p>
          <a:p>
            <a:pPr>
              <a:buClr>
                <a:schemeClr val="bg1"/>
              </a:buClr>
            </a:pPr>
            <a:endParaRPr lang="pt-BR" dirty="0">
              <a:latin typeface="Arial" panose="020B0604020202020204" pitchFamily="34" charset="0"/>
              <a:cs typeface="Arial" panose="020B0604020202020204" pitchFamily="34" charset="0"/>
            </a:endParaRPr>
          </a:p>
          <a:p>
            <a:pPr>
              <a:buClr>
                <a:schemeClr val="bg1"/>
              </a:buClr>
            </a:pPr>
            <a:r>
              <a:rPr lang="pt-BR" dirty="0">
                <a:solidFill>
                  <a:schemeClr val="tx1"/>
                </a:solidFill>
              </a:rPr>
              <a:t> </a:t>
            </a:r>
          </a:p>
        </p:txBody>
      </p:sp>
      <p:pic>
        <p:nvPicPr>
          <p:cNvPr id="4" name="Imagem 3">
            <a:extLst>
              <a:ext uri="{FF2B5EF4-FFF2-40B4-BE49-F238E27FC236}">
                <a16:creationId xmlns:a16="http://schemas.microsoft.com/office/drawing/2014/main" id="{7D529B00-62AF-F1F8-7059-FBE6FDE0FD94}"/>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9363" y="30189"/>
            <a:ext cx="2330744" cy="647612"/>
          </a:xfrm>
          <a:prstGeom prst="rect">
            <a:avLst/>
          </a:prstGeom>
        </p:spPr>
      </p:pic>
    </p:spTree>
    <p:extLst>
      <p:ext uri="{BB962C8B-B14F-4D97-AF65-F5344CB8AC3E}">
        <p14:creationId xmlns:p14="http://schemas.microsoft.com/office/powerpoint/2010/main" val="92217811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F6D2E5E-8EBE-D962-CA62-1DA73AC49C3F}"/>
              </a:ext>
            </a:extLst>
          </p:cNvPr>
          <p:cNvSpPr>
            <a:spLocks noGrp="1"/>
          </p:cNvSpPr>
          <p:nvPr>
            <p:ph type="title"/>
          </p:nvPr>
        </p:nvSpPr>
        <p:spPr/>
        <p:txBody>
          <a:bodyPr>
            <a:normAutofit fontScale="90000"/>
          </a:bodyPr>
          <a:lstStyle/>
          <a:p>
            <a:pPr algn="ctr"/>
            <a:r>
              <a:rPr lang="pt-BR" dirty="0">
                <a:solidFill>
                  <a:srgbClr val="FF0000"/>
                </a:solidFill>
                <a:latin typeface="Arial" panose="020B0604020202020204" pitchFamily="34" charset="0"/>
                <a:cs typeface="Arial" panose="020B0604020202020204" pitchFamily="34" charset="0"/>
              </a:rPr>
              <a:t>TERRITORIALIZAÇÃO E POPULAÇÃO ADSCRITA </a:t>
            </a:r>
            <a:br>
              <a:rPr lang="pt-BR" dirty="0">
                <a:solidFill>
                  <a:schemeClr val="tx1"/>
                </a:solidFill>
              </a:rPr>
            </a:br>
            <a:endParaRPr lang="pt-BR" dirty="0"/>
          </a:p>
        </p:txBody>
      </p:sp>
      <p:sp>
        <p:nvSpPr>
          <p:cNvPr id="3" name="Espaço Reservado para Conteúdo 2">
            <a:extLst>
              <a:ext uri="{FF2B5EF4-FFF2-40B4-BE49-F238E27FC236}">
                <a16:creationId xmlns:a16="http://schemas.microsoft.com/office/drawing/2014/main" id="{B31EA67D-A7DC-3C67-14FE-AA1422EB140C}"/>
              </a:ext>
            </a:extLst>
          </p:cNvPr>
          <p:cNvSpPr>
            <a:spLocks noGrp="1"/>
          </p:cNvSpPr>
          <p:nvPr>
            <p:ph idx="1"/>
          </p:nvPr>
        </p:nvSpPr>
        <p:spPr/>
        <p:txBody>
          <a:bodyPr/>
          <a:lstStyle/>
          <a:p>
            <a:pPr>
              <a:buClr>
                <a:schemeClr val="bg1"/>
              </a:buClr>
            </a:pPr>
            <a:r>
              <a:rPr lang="pt-BR" dirty="0">
                <a:solidFill>
                  <a:schemeClr val="tx1"/>
                </a:solidFill>
                <a:latin typeface="Arial" panose="020B0604020202020204" pitchFamily="34" charset="0"/>
                <a:cs typeface="Arial" panose="020B0604020202020204" pitchFamily="34" charset="0"/>
              </a:rPr>
              <a:t>A maioria dos municípios trabalham com definição de territórios e com adscrição de população atendida na UBS, mas persiste insuficiência de trabalho no território voltado para ações de promoção da saúde e articulação com outras políticas publicas.. </a:t>
            </a:r>
          </a:p>
          <a:p>
            <a:pPr>
              <a:buClr>
                <a:schemeClr val="bg1"/>
              </a:buClr>
            </a:pPr>
            <a:endParaRPr lang="pt-BR" dirty="0">
              <a:solidFill>
                <a:schemeClr val="tx1"/>
              </a:solidFill>
              <a:latin typeface="Arial" panose="020B0604020202020204" pitchFamily="34" charset="0"/>
              <a:cs typeface="Arial" panose="020B0604020202020204" pitchFamily="34" charset="0"/>
            </a:endParaRPr>
          </a:p>
          <a:p>
            <a:pPr>
              <a:buClr>
                <a:schemeClr val="bg1"/>
              </a:buClr>
            </a:pPr>
            <a:r>
              <a:rPr lang="pt-BR" dirty="0">
                <a:solidFill>
                  <a:schemeClr val="tx1"/>
                </a:solidFill>
                <a:latin typeface="Arial" panose="020B0604020202020204" pitchFamily="34" charset="0"/>
                <a:cs typeface="Arial" panose="020B0604020202020204" pitchFamily="34" charset="0"/>
              </a:rPr>
              <a:t>O território regional,  onde existem os serviços que compõem a RAS Regional é um espaço de articulação dos municípios, mas que não garante a resolutividade para os casos de maior complexidade,  </a:t>
            </a:r>
          </a:p>
          <a:p>
            <a:endParaRPr lang="pt-BR" dirty="0"/>
          </a:p>
        </p:txBody>
      </p:sp>
      <p:pic>
        <p:nvPicPr>
          <p:cNvPr id="4" name="Imagem 3">
            <a:extLst>
              <a:ext uri="{FF2B5EF4-FFF2-40B4-BE49-F238E27FC236}">
                <a16:creationId xmlns:a16="http://schemas.microsoft.com/office/drawing/2014/main" id="{1789CA20-700E-EEBA-D492-6252DD9C9D0A}"/>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9363" y="30189"/>
            <a:ext cx="2330744" cy="647612"/>
          </a:xfrm>
          <a:prstGeom prst="rect">
            <a:avLst/>
          </a:prstGeom>
        </p:spPr>
      </p:pic>
    </p:spTree>
    <p:extLst>
      <p:ext uri="{BB962C8B-B14F-4D97-AF65-F5344CB8AC3E}">
        <p14:creationId xmlns:p14="http://schemas.microsoft.com/office/powerpoint/2010/main" val="250021146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45E74EB-2628-B487-9CB6-E1EDD946A22A}"/>
              </a:ext>
            </a:extLst>
          </p:cNvPr>
          <p:cNvSpPr>
            <a:spLocks noGrp="1"/>
          </p:cNvSpPr>
          <p:nvPr>
            <p:ph type="title"/>
          </p:nvPr>
        </p:nvSpPr>
        <p:spPr/>
        <p:txBody>
          <a:bodyPr>
            <a:normAutofit fontScale="90000"/>
          </a:bodyPr>
          <a:lstStyle/>
          <a:p>
            <a:pPr algn="ctr"/>
            <a:r>
              <a:rPr lang="pt-BR" dirty="0">
                <a:solidFill>
                  <a:srgbClr val="FF0000"/>
                </a:solidFill>
                <a:latin typeface="Arial" panose="020B0604020202020204" pitchFamily="34" charset="0"/>
                <a:cs typeface="Arial" panose="020B0604020202020204" pitchFamily="34" charset="0"/>
              </a:rPr>
              <a:t>CUIDADO CENTRADO NAS PESSOAS, RESOLUTIVIDADE, LONGITUDINALIDADE</a:t>
            </a:r>
          </a:p>
        </p:txBody>
      </p:sp>
      <p:sp>
        <p:nvSpPr>
          <p:cNvPr id="3" name="Espaço Reservado para Conteúdo 2">
            <a:extLst>
              <a:ext uri="{FF2B5EF4-FFF2-40B4-BE49-F238E27FC236}">
                <a16:creationId xmlns:a16="http://schemas.microsoft.com/office/drawing/2014/main" id="{3712545F-69C7-8D80-1FF1-58D9FF413E51}"/>
              </a:ext>
            </a:extLst>
          </p:cNvPr>
          <p:cNvSpPr>
            <a:spLocks noGrp="1"/>
          </p:cNvSpPr>
          <p:nvPr>
            <p:ph idx="1"/>
          </p:nvPr>
        </p:nvSpPr>
        <p:spPr/>
        <p:txBody>
          <a:bodyPr>
            <a:normAutofit/>
          </a:bodyPr>
          <a:lstStyle/>
          <a:p>
            <a:pPr>
              <a:buClr>
                <a:schemeClr val="bg1"/>
              </a:buClr>
            </a:pPr>
            <a:r>
              <a:rPr lang="pt-BR" dirty="0">
                <a:solidFill>
                  <a:schemeClr val="tx1"/>
                </a:solidFill>
                <a:latin typeface="Arial" panose="020B0604020202020204" pitchFamily="34" charset="0"/>
                <a:cs typeface="Arial" panose="020B0604020202020204" pitchFamily="34" charset="0"/>
              </a:rPr>
              <a:t>Necessidade de maiores investimentos na fixação dos profissionais, em processos de formação e educação permanente das equipes de gestão e de atenção, e na articulação de instituições de ensino e serviço, o que depende em grande medida dos Estados.</a:t>
            </a:r>
          </a:p>
          <a:p>
            <a:pPr>
              <a:buClr>
                <a:schemeClr val="bg1"/>
              </a:buClr>
            </a:pPr>
            <a:r>
              <a:rPr lang="pt-BR" dirty="0">
                <a:solidFill>
                  <a:schemeClr val="tx1"/>
                </a:solidFill>
                <a:latin typeface="Arial" panose="020B0604020202020204" pitchFamily="34" charset="0"/>
                <a:cs typeface="Arial" panose="020B0604020202020204" pitchFamily="34" charset="0"/>
              </a:rPr>
              <a:t>Seria necessário ainda que os Estados desenvolvessem, em parceria com os municípios, ações de apoio institucional permanente para gestão do cuidado.</a:t>
            </a:r>
          </a:p>
          <a:p>
            <a:pPr>
              <a:buClr>
                <a:schemeClr val="bg1"/>
              </a:buClr>
            </a:pPr>
            <a:r>
              <a:rPr lang="pt-BR" dirty="0">
                <a:solidFill>
                  <a:schemeClr val="tx1"/>
                </a:solidFill>
                <a:latin typeface="Arial" panose="020B0604020202020204" pitchFamily="34" charset="0"/>
                <a:cs typeface="Arial" panose="020B0604020202020204" pitchFamily="34" charset="0"/>
              </a:rPr>
              <a:t>Fundamental a </a:t>
            </a:r>
            <a:r>
              <a:rPr lang="pt-BR" dirty="0">
                <a:latin typeface="Arial" panose="020B0604020202020204" pitchFamily="34" charset="0"/>
                <a:cs typeface="Arial" panose="020B0604020202020204" pitchFamily="34" charset="0"/>
              </a:rPr>
              <a:t>criação de vínculos, que deve ser construído no trabalho interdisciplinar e cotidiano das equipes na produção do cuidado.</a:t>
            </a:r>
          </a:p>
          <a:p>
            <a:pPr>
              <a:buClr>
                <a:schemeClr val="bg1"/>
              </a:buClr>
            </a:pPr>
            <a:r>
              <a:rPr lang="pt-BR" dirty="0">
                <a:latin typeface="Arial" panose="020B0604020202020204" pitchFamily="34" charset="0"/>
                <a:cs typeface="Arial" panose="020B0604020202020204" pitchFamily="34" charset="0"/>
              </a:rPr>
              <a:t>A resolutividade depende da capacidade técnica dos profissionais, de dispositivos de acolhimento e cuidado,  e manejo clínico dos principais problemas de saúde da comunidade. A falta de articulação entre os profissionais da atenção especializada e da AB também dificulta o cuidado</a:t>
            </a:r>
          </a:p>
          <a:p>
            <a:pPr>
              <a:buClr>
                <a:schemeClr val="bg1"/>
              </a:buClr>
            </a:pPr>
            <a:endParaRPr lang="pt-BR" dirty="0"/>
          </a:p>
          <a:p>
            <a:pPr>
              <a:buClr>
                <a:schemeClr val="bg1"/>
              </a:buClr>
            </a:pPr>
            <a:endParaRPr lang="pt-BR" dirty="0"/>
          </a:p>
        </p:txBody>
      </p:sp>
      <p:pic>
        <p:nvPicPr>
          <p:cNvPr id="4" name="Imagem 3">
            <a:extLst>
              <a:ext uri="{FF2B5EF4-FFF2-40B4-BE49-F238E27FC236}">
                <a16:creationId xmlns:a16="http://schemas.microsoft.com/office/drawing/2014/main" id="{6B0C93D4-9497-73FF-EC2F-631A89AD326B}"/>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9363" y="30189"/>
            <a:ext cx="2330744" cy="647612"/>
          </a:xfrm>
          <a:prstGeom prst="rect">
            <a:avLst/>
          </a:prstGeom>
        </p:spPr>
      </p:pic>
    </p:spTree>
    <p:extLst>
      <p:ext uri="{BB962C8B-B14F-4D97-AF65-F5344CB8AC3E}">
        <p14:creationId xmlns:p14="http://schemas.microsoft.com/office/powerpoint/2010/main" val="221923549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46F32C1-9589-C86A-A31B-CD005D1E3EB3}"/>
              </a:ext>
            </a:extLst>
          </p:cNvPr>
          <p:cNvSpPr>
            <a:spLocks noGrp="1"/>
          </p:cNvSpPr>
          <p:nvPr>
            <p:ph type="title"/>
          </p:nvPr>
        </p:nvSpPr>
        <p:spPr/>
        <p:txBody>
          <a:bodyPr/>
          <a:lstStyle/>
          <a:p>
            <a:pPr algn="ctr"/>
            <a:r>
              <a:rPr lang="pt-BR" dirty="0">
                <a:solidFill>
                  <a:srgbClr val="FF0000"/>
                </a:solidFill>
                <a:latin typeface="Arial" panose="020B0604020202020204" pitchFamily="34" charset="0"/>
                <a:cs typeface="Arial" panose="020B0604020202020204" pitchFamily="34" charset="0"/>
              </a:rPr>
              <a:t>ORDENAÇÃO DA REDE,</a:t>
            </a:r>
            <a:br>
              <a:rPr lang="pt-BR" dirty="0">
                <a:solidFill>
                  <a:srgbClr val="FF0000"/>
                </a:solidFill>
                <a:latin typeface="Arial" panose="020B0604020202020204" pitchFamily="34" charset="0"/>
                <a:cs typeface="Arial" panose="020B0604020202020204" pitchFamily="34" charset="0"/>
              </a:rPr>
            </a:br>
            <a:r>
              <a:rPr lang="pt-BR" dirty="0">
                <a:solidFill>
                  <a:srgbClr val="FF0000"/>
                </a:solidFill>
                <a:latin typeface="Arial" panose="020B0604020202020204" pitchFamily="34" charset="0"/>
                <a:cs typeface="Arial" panose="020B0604020202020204" pitchFamily="34" charset="0"/>
              </a:rPr>
              <a:t>PARTICIPAÇÃO DA COMUNIDADE</a:t>
            </a:r>
          </a:p>
        </p:txBody>
      </p:sp>
      <p:sp>
        <p:nvSpPr>
          <p:cNvPr id="3" name="Espaço Reservado para Conteúdo 2">
            <a:extLst>
              <a:ext uri="{FF2B5EF4-FFF2-40B4-BE49-F238E27FC236}">
                <a16:creationId xmlns:a16="http://schemas.microsoft.com/office/drawing/2014/main" id="{CBB45886-DC9C-BF8A-8A06-082B0AAF8A88}"/>
              </a:ext>
            </a:extLst>
          </p:cNvPr>
          <p:cNvSpPr>
            <a:spLocks noGrp="1"/>
          </p:cNvSpPr>
          <p:nvPr>
            <p:ph idx="1"/>
          </p:nvPr>
        </p:nvSpPr>
        <p:spPr/>
        <p:txBody>
          <a:bodyPr/>
          <a:lstStyle/>
          <a:p>
            <a:r>
              <a:rPr lang="pt-BR" dirty="0">
                <a:latin typeface="Arial" panose="020B0604020202020204" pitchFamily="34" charset="0"/>
                <a:cs typeface="Arial" panose="020B0604020202020204" pitchFamily="34" charset="0"/>
              </a:rPr>
              <a:t>A ordenação da rede pela AB nos municípios de grande porte, com rede de serviços de média e alta complexidade depende da disposição e capacidade da gestão municipal de investir na organização da RAS municipal, o que exige definição de fluxos, utilização de protocolos de acesso, e protocolos clínicos, de sistemas de regulação efetivos, processos de EP, apoio matricial da AAE para AB, criação de espaços permanentes de diálogos entre profissionais da AE e AB, dispositivos de saúde digital efetivos, entre outros.</a:t>
            </a:r>
          </a:p>
          <a:p>
            <a:r>
              <a:rPr lang="pt-BR" dirty="0">
                <a:latin typeface="Arial" panose="020B0604020202020204" pitchFamily="34" charset="0"/>
                <a:cs typeface="Arial" panose="020B0604020202020204" pitchFamily="34" charset="0"/>
              </a:rPr>
              <a:t>Municípios de pequeno porte: construção efetiva da RAS Regional e Programação das Ações de Saúde.</a:t>
            </a:r>
          </a:p>
          <a:p>
            <a:r>
              <a:rPr lang="pt-BR" dirty="0">
                <a:latin typeface="Arial" panose="020B0604020202020204" pitchFamily="34" charset="0"/>
                <a:cs typeface="Arial" panose="020B0604020202020204" pitchFamily="34" charset="0"/>
              </a:rPr>
              <a:t>Participação da comunidade: decisão das equipes de gestão e pressão dos usuários para criação de espaços de dialogo.  </a:t>
            </a:r>
          </a:p>
        </p:txBody>
      </p:sp>
      <p:pic>
        <p:nvPicPr>
          <p:cNvPr id="5" name="Imagem 4">
            <a:extLst>
              <a:ext uri="{FF2B5EF4-FFF2-40B4-BE49-F238E27FC236}">
                <a16:creationId xmlns:a16="http://schemas.microsoft.com/office/drawing/2014/main" id="{8FC3CA22-E740-AEAA-CE9A-A9CBC8412765}"/>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9363" y="30189"/>
            <a:ext cx="2330744" cy="647612"/>
          </a:xfrm>
          <a:prstGeom prst="rect">
            <a:avLst/>
          </a:prstGeom>
        </p:spPr>
      </p:pic>
    </p:spTree>
    <p:extLst>
      <p:ext uri="{BB962C8B-B14F-4D97-AF65-F5344CB8AC3E}">
        <p14:creationId xmlns:p14="http://schemas.microsoft.com/office/powerpoint/2010/main" val="411571830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38B3D9A-B707-E407-8A9C-3E5518D5F435}"/>
              </a:ext>
            </a:extLst>
          </p:cNvPr>
          <p:cNvSpPr>
            <a:spLocks noGrp="1"/>
          </p:cNvSpPr>
          <p:nvPr>
            <p:ph type="title"/>
          </p:nvPr>
        </p:nvSpPr>
        <p:spPr/>
        <p:txBody>
          <a:bodyPr/>
          <a:lstStyle/>
          <a:p>
            <a:pPr algn="ctr"/>
            <a:r>
              <a:rPr lang="pt-BR" dirty="0">
                <a:solidFill>
                  <a:srgbClr val="FF0000"/>
                </a:solidFill>
              </a:rPr>
              <a:t>CONTEXTO POLÍTICO DOS MUNICÍPIOS</a:t>
            </a:r>
            <a:br>
              <a:rPr lang="pt-BR" dirty="0">
                <a:solidFill>
                  <a:srgbClr val="FF0000"/>
                </a:solidFill>
              </a:rPr>
            </a:br>
            <a:r>
              <a:rPr lang="pt-BR" dirty="0">
                <a:solidFill>
                  <a:srgbClr val="FF0000"/>
                </a:solidFill>
              </a:rPr>
              <a:t>2017 a 2026</a:t>
            </a:r>
          </a:p>
        </p:txBody>
      </p:sp>
      <p:sp>
        <p:nvSpPr>
          <p:cNvPr id="3" name="Espaço Reservado para Conteúdo 2">
            <a:extLst>
              <a:ext uri="{FF2B5EF4-FFF2-40B4-BE49-F238E27FC236}">
                <a16:creationId xmlns:a16="http://schemas.microsoft.com/office/drawing/2014/main" id="{FBE8681B-42CD-CF8C-0622-CF30F4FE622E}"/>
              </a:ext>
            </a:extLst>
          </p:cNvPr>
          <p:cNvSpPr>
            <a:spLocks noGrp="1"/>
          </p:cNvSpPr>
          <p:nvPr>
            <p:ph idx="1"/>
          </p:nvPr>
        </p:nvSpPr>
        <p:spPr/>
        <p:txBody>
          <a:bodyPr/>
          <a:lstStyle/>
          <a:p>
            <a:r>
              <a:rPr lang="pt-BR" dirty="0"/>
              <a:t>Eleições municipais em 2016, 2020 e 2024: eleições de prefeitos vinculados a Partidos de direita e extrema direita;</a:t>
            </a:r>
          </a:p>
          <a:p>
            <a:r>
              <a:rPr lang="pt-BR" dirty="0"/>
              <a:t>Indicação de secretários municipais pouco preparados e pouco comprometidos com o SUS;</a:t>
            </a:r>
          </a:p>
          <a:p>
            <a:r>
              <a:rPr lang="pt-BR" dirty="0"/>
              <a:t>Alta rotatividade dos secretários;</a:t>
            </a:r>
          </a:p>
          <a:p>
            <a:r>
              <a:rPr lang="pt-BR" dirty="0"/>
              <a:t>Aumento de repasses através de Emendas Parlamentares</a:t>
            </a:r>
          </a:p>
          <a:p>
            <a:r>
              <a:rPr lang="pt-BR" dirty="0"/>
              <a:t>Governadores e Congresso Nacional vinculados a Partidos de direita e extrema direita;</a:t>
            </a:r>
          </a:p>
          <a:p>
            <a:r>
              <a:rPr lang="pt-BR" dirty="0"/>
              <a:t>Diretorias das Entidades representativas dos gestores municipais – COSEMS e CONASEMS vinculados a Partidos de direita e extrema direita.  </a:t>
            </a:r>
          </a:p>
        </p:txBody>
      </p:sp>
    </p:spTree>
    <p:extLst>
      <p:ext uri="{BB962C8B-B14F-4D97-AF65-F5344CB8AC3E}">
        <p14:creationId xmlns:p14="http://schemas.microsoft.com/office/powerpoint/2010/main" val="68433098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73E69C2-7AE2-73EF-9813-04D7FBC5F322}"/>
            </a:ext>
          </a:extLst>
        </p:cNvPr>
        <p:cNvGrpSpPr/>
        <p:nvPr/>
      </p:nvGrpSpPr>
      <p:grpSpPr>
        <a:xfrm>
          <a:off x="0" y="0"/>
          <a:ext cx="0" cy="0"/>
          <a:chOff x="0" y="0"/>
          <a:chExt cx="0" cy="0"/>
        </a:xfrm>
      </p:grpSpPr>
      <p:sp>
        <p:nvSpPr>
          <p:cNvPr id="2" name="Título 1">
            <a:extLst>
              <a:ext uri="{FF2B5EF4-FFF2-40B4-BE49-F238E27FC236}">
                <a16:creationId xmlns:a16="http://schemas.microsoft.com/office/drawing/2014/main" id="{59ABCA66-289E-ECBB-4409-78C6A1C61D95}"/>
              </a:ext>
            </a:extLst>
          </p:cNvPr>
          <p:cNvSpPr>
            <a:spLocks noGrp="1"/>
          </p:cNvSpPr>
          <p:nvPr>
            <p:ph type="title"/>
          </p:nvPr>
        </p:nvSpPr>
        <p:spPr/>
        <p:txBody>
          <a:bodyPr/>
          <a:lstStyle/>
          <a:p>
            <a:pPr algn="ctr"/>
            <a:r>
              <a:rPr lang="pt-BR" dirty="0">
                <a:solidFill>
                  <a:srgbClr val="FF0000"/>
                </a:solidFill>
                <a:latin typeface="Arial" panose="020B0604020202020204" pitchFamily="34" charset="0"/>
                <a:cs typeface="Arial" panose="020B0604020202020204" pitchFamily="34" charset="0"/>
              </a:rPr>
              <a:t>AVANÇOS</a:t>
            </a:r>
            <a:br>
              <a:rPr lang="pt-BR" dirty="0">
                <a:solidFill>
                  <a:srgbClr val="FF0000"/>
                </a:solidFill>
                <a:latin typeface="Arial" panose="020B0604020202020204" pitchFamily="34" charset="0"/>
                <a:cs typeface="Arial" panose="020B0604020202020204" pitchFamily="34" charset="0"/>
              </a:rPr>
            </a:br>
            <a:endParaRPr lang="pt-BR" dirty="0">
              <a:solidFill>
                <a:srgbClr val="FF0000"/>
              </a:solidFill>
              <a:latin typeface="Arial" panose="020B0604020202020204" pitchFamily="34" charset="0"/>
              <a:cs typeface="Arial" panose="020B0604020202020204" pitchFamily="34" charset="0"/>
            </a:endParaRPr>
          </a:p>
        </p:txBody>
      </p:sp>
      <p:sp>
        <p:nvSpPr>
          <p:cNvPr id="3" name="Espaço Reservado para Conteúdo 2">
            <a:extLst>
              <a:ext uri="{FF2B5EF4-FFF2-40B4-BE49-F238E27FC236}">
                <a16:creationId xmlns:a16="http://schemas.microsoft.com/office/drawing/2014/main" id="{819C8E57-61E2-5028-431F-D1B74D18FF9C}"/>
              </a:ext>
            </a:extLst>
          </p:cNvPr>
          <p:cNvSpPr>
            <a:spLocks noGrp="1"/>
          </p:cNvSpPr>
          <p:nvPr>
            <p:ph idx="1"/>
          </p:nvPr>
        </p:nvSpPr>
        <p:spPr/>
        <p:txBody>
          <a:bodyPr/>
          <a:lstStyle/>
          <a:p>
            <a:r>
              <a:rPr lang="pt-BR" dirty="0">
                <a:latin typeface="Arial" panose="020B0604020202020204" pitchFamily="34" charset="0"/>
                <a:cs typeface="Arial" panose="020B0604020202020204" pitchFamily="34" charset="0"/>
              </a:rPr>
              <a:t>Impacto em indicadores de saúde, como mortalidade infantil, controle de doenças infecciosas, redução nas taxas de mortalidade em adultos, maior expectativa de vida, redução na transmissão da AIDS vertical, redução de leitos e internações em manicômios, entre outros;</a:t>
            </a:r>
          </a:p>
          <a:p>
            <a:r>
              <a:rPr lang="pt-BR" dirty="0">
                <a:latin typeface="Arial" panose="020B0604020202020204" pitchFamily="34" charset="0"/>
                <a:cs typeface="Arial" panose="020B0604020202020204" pitchFamily="34" charset="0"/>
              </a:rPr>
              <a:t>Financiamento federal indutor da ESP de 1998 a 2019 ( antes do Previne), com retomada da priorização da ESF a partir de 2023;</a:t>
            </a:r>
          </a:p>
          <a:p>
            <a:r>
              <a:rPr lang="pt-BR" dirty="0">
                <a:latin typeface="Arial" panose="020B0604020202020204" pitchFamily="34" charset="0"/>
                <a:cs typeface="Arial" panose="020B0604020202020204" pitchFamily="34" charset="0"/>
              </a:rPr>
              <a:t>Programa Mais Médicos: retomada do PMM em 2023 e aumento expressivo de médicos recém formados nas UBS. </a:t>
            </a:r>
          </a:p>
        </p:txBody>
      </p:sp>
      <p:pic>
        <p:nvPicPr>
          <p:cNvPr id="4" name="Imagem 3">
            <a:extLst>
              <a:ext uri="{FF2B5EF4-FFF2-40B4-BE49-F238E27FC236}">
                <a16:creationId xmlns:a16="http://schemas.microsoft.com/office/drawing/2014/main" id="{10DC516E-36C2-BC81-7D86-2DE754E546F9}"/>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9363" y="30189"/>
            <a:ext cx="2330744" cy="647612"/>
          </a:xfrm>
          <a:prstGeom prst="rect">
            <a:avLst/>
          </a:prstGeom>
        </p:spPr>
      </p:pic>
    </p:spTree>
    <p:extLst>
      <p:ext uri="{BB962C8B-B14F-4D97-AF65-F5344CB8AC3E}">
        <p14:creationId xmlns:p14="http://schemas.microsoft.com/office/powerpoint/2010/main" val="226104024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8FD77AB-11F0-3AE1-2EF3-82825D07B647}"/>
              </a:ext>
            </a:extLst>
          </p:cNvPr>
          <p:cNvSpPr>
            <a:spLocks noGrp="1"/>
          </p:cNvSpPr>
          <p:nvPr>
            <p:ph type="title"/>
          </p:nvPr>
        </p:nvSpPr>
        <p:spPr/>
        <p:txBody>
          <a:bodyPr/>
          <a:lstStyle/>
          <a:p>
            <a:pPr algn="ctr"/>
            <a:r>
              <a:rPr lang="pt-BR" b="1" dirty="0"/>
              <a:t>RELAÇÕES ENTRE GESTORES DE DIFERENTES NÍVEIS NA APS</a:t>
            </a:r>
            <a:endParaRPr lang="pt-BR" dirty="0"/>
          </a:p>
        </p:txBody>
      </p:sp>
      <p:sp>
        <p:nvSpPr>
          <p:cNvPr id="3" name="Espaço Reservado para Conteúdo 2">
            <a:extLst>
              <a:ext uri="{FF2B5EF4-FFF2-40B4-BE49-F238E27FC236}">
                <a16:creationId xmlns:a16="http://schemas.microsoft.com/office/drawing/2014/main" id="{5A15BA17-EFC8-50EB-DF0C-36E354618F4D}"/>
              </a:ext>
            </a:extLst>
          </p:cNvPr>
          <p:cNvSpPr>
            <a:spLocks noGrp="1"/>
          </p:cNvSpPr>
          <p:nvPr>
            <p:ph idx="1"/>
          </p:nvPr>
        </p:nvSpPr>
        <p:spPr/>
        <p:txBody>
          <a:bodyPr>
            <a:normAutofit lnSpcReduction="10000"/>
          </a:bodyPr>
          <a:lstStyle/>
          <a:p>
            <a:r>
              <a:rPr lang="pt-BR" b="1" dirty="0">
                <a:latin typeface="Arial" panose="020B0604020202020204" pitchFamily="34" charset="0"/>
                <a:cs typeface="Arial" panose="020B0604020202020204" pitchFamily="34" charset="0"/>
              </a:rPr>
              <a:t>Sistema Único de Saúde</a:t>
            </a:r>
            <a:r>
              <a:rPr lang="pt-BR" dirty="0">
                <a:latin typeface="Arial" panose="020B0604020202020204" pitchFamily="34" charset="0"/>
                <a:cs typeface="Arial" panose="020B0604020202020204" pitchFamily="34" charset="0"/>
              </a:rPr>
              <a:t>: Políticas Nacionais para todo território brasileiro, formuladas pelo Ministério da Saúde, aprovadas na CIT, com participação do CONASS e CONASEMS.</a:t>
            </a:r>
          </a:p>
          <a:p>
            <a:r>
              <a:rPr lang="pt-BR" dirty="0">
                <a:latin typeface="Arial" panose="020B0604020202020204" pitchFamily="34" charset="0"/>
                <a:cs typeface="Arial" panose="020B0604020202020204" pitchFamily="34" charset="0"/>
              </a:rPr>
              <a:t>A execução das ações e serviços de saúde são de responsabilidade prioritariamente dos Municípios, articulados regionalmente, sob a coordenação Estadual. São 5.572 Municípios, 26 Estados e DF.</a:t>
            </a:r>
          </a:p>
          <a:p>
            <a:r>
              <a:rPr lang="pt-BR" dirty="0">
                <a:latin typeface="Arial" panose="020B0604020202020204" pitchFamily="34" charset="0"/>
                <a:cs typeface="Arial" panose="020B0604020202020204" pitchFamily="34" charset="0"/>
              </a:rPr>
              <a:t>Municípios de diferentes portes populacionais: 80% dos municípios brasileiros com menos de 20 mil habitantes</a:t>
            </a:r>
          </a:p>
          <a:p>
            <a:r>
              <a:rPr lang="pt-BR" dirty="0">
                <a:latin typeface="Arial" panose="020B0604020202020204" pitchFamily="34" charset="0"/>
                <a:cs typeface="Arial" panose="020B0604020202020204" pitchFamily="34" charset="0"/>
              </a:rPr>
              <a:t> País de dimensões continentais, heterogêneo e profundamente  marcado pelas desigualdades sociais.</a:t>
            </a:r>
          </a:p>
          <a:p>
            <a:r>
              <a:rPr lang="pt-BR" dirty="0">
                <a:latin typeface="Arial" panose="020B0604020202020204" pitchFamily="34" charset="0"/>
                <a:cs typeface="Arial" panose="020B0604020202020204" pitchFamily="34" charset="0"/>
              </a:rPr>
              <a:t>Sistema de Saúde com interdependência entre os entes e autonomia dos níveis de Governo. </a:t>
            </a:r>
          </a:p>
          <a:p>
            <a:endParaRPr lang="pt-BR" dirty="0"/>
          </a:p>
        </p:txBody>
      </p:sp>
      <p:pic>
        <p:nvPicPr>
          <p:cNvPr id="4" name="Imagem 3">
            <a:extLst>
              <a:ext uri="{FF2B5EF4-FFF2-40B4-BE49-F238E27FC236}">
                <a16:creationId xmlns:a16="http://schemas.microsoft.com/office/drawing/2014/main" id="{E56F139F-8F0A-1FAE-2C43-4FB4F7AA12AE}"/>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9363" y="30189"/>
            <a:ext cx="2330744" cy="647612"/>
          </a:xfrm>
          <a:prstGeom prst="rect">
            <a:avLst/>
          </a:prstGeom>
        </p:spPr>
      </p:pic>
    </p:spTree>
    <p:extLst>
      <p:ext uri="{BB962C8B-B14F-4D97-AF65-F5344CB8AC3E}">
        <p14:creationId xmlns:p14="http://schemas.microsoft.com/office/powerpoint/2010/main" val="363855372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DEFD343-8470-2DA9-7F85-65494B314C7D}"/>
            </a:ext>
          </a:extLst>
        </p:cNvPr>
        <p:cNvGrpSpPr/>
        <p:nvPr/>
      </p:nvGrpSpPr>
      <p:grpSpPr>
        <a:xfrm>
          <a:off x="0" y="0"/>
          <a:ext cx="0" cy="0"/>
          <a:chOff x="0" y="0"/>
          <a:chExt cx="0" cy="0"/>
        </a:xfrm>
      </p:grpSpPr>
      <p:sp>
        <p:nvSpPr>
          <p:cNvPr id="2" name="Título 1">
            <a:extLst>
              <a:ext uri="{FF2B5EF4-FFF2-40B4-BE49-F238E27FC236}">
                <a16:creationId xmlns:a16="http://schemas.microsoft.com/office/drawing/2014/main" id="{F8AE6234-4E49-714F-B1E0-8F6C9316EDC8}"/>
              </a:ext>
            </a:extLst>
          </p:cNvPr>
          <p:cNvSpPr>
            <a:spLocks noGrp="1"/>
          </p:cNvSpPr>
          <p:nvPr>
            <p:ph type="title"/>
          </p:nvPr>
        </p:nvSpPr>
        <p:spPr>
          <a:xfrm>
            <a:off x="2478625" y="538385"/>
            <a:ext cx="8911687" cy="1280890"/>
          </a:xfrm>
        </p:spPr>
        <p:txBody>
          <a:bodyPr>
            <a:normAutofit fontScale="90000"/>
          </a:bodyPr>
          <a:lstStyle/>
          <a:p>
            <a:pPr algn="ctr"/>
            <a:br>
              <a:rPr lang="pt-BR" dirty="0"/>
            </a:br>
            <a:r>
              <a:rPr lang="pt-BR" dirty="0">
                <a:solidFill>
                  <a:srgbClr val="FF0000"/>
                </a:solidFill>
                <a:latin typeface="Arial" panose="020B0604020202020204" pitchFamily="34" charset="0"/>
                <a:cs typeface="Arial" panose="020B0604020202020204" pitchFamily="34" charset="0"/>
              </a:rPr>
              <a:t>CENSO NACIONAL DAS UBS</a:t>
            </a:r>
            <a:br>
              <a:rPr lang="pt-BR" dirty="0"/>
            </a:br>
            <a:endParaRPr lang="pt-BR" dirty="0"/>
          </a:p>
        </p:txBody>
      </p:sp>
      <p:sp>
        <p:nvSpPr>
          <p:cNvPr id="3" name="Espaço Reservado para Conteúdo 2">
            <a:extLst>
              <a:ext uri="{FF2B5EF4-FFF2-40B4-BE49-F238E27FC236}">
                <a16:creationId xmlns:a16="http://schemas.microsoft.com/office/drawing/2014/main" id="{AEF53EDA-2DA4-F443-B13B-828A6F0491E8}"/>
              </a:ext>
            </a:extLst>
          </p:cNvPr>
          <p:cNvSpPr>
            <a:spLocks noGrp="1"/>
          </p:cNvSpPr>
          <p:nvPr>
            <p:ph idx="1"/>
          </p:nvPr>
        </p:nvSpPr>
        <p:spPr/>
        <p:txBody>
          <a:bodyPr>
            <a:normAutofit/>
          </a:bodyPr>
          <a:lstStyle/>
          <a:p>
            <a:r>
              <a:rPr lang="pt-BR" dirty="0">
                <a:latin typeface="Arial" panose="020B0604020202020204" pitchFamily="34" charset="0"/>
                <a:cs typeface="Arial" panose="020B0604020202020204" pitchFamily="34" charset="0"/>
              </a:rPr>
              <a:t>85,3% das UBS funciona em imóvel próprio, mas 60% necessitam de reformas</a:t>
            </a:r>
          </a:p>
          <a:p>
            <a:r>
              <a:rPr lang="pt-BR" dirty="0">
                <a:latin typeface="Arial" panose="020B0604020202020204" pitchFamily="34" charset="0"/>
                <a:cs typeface="Arial" panose="020B0604020202020204" pitchFamily="34" charset="0"/>
              </a:rPr>
              <a:t>Sala de vacinação em  79,7% das UBS; </a:t>
            </a:r>
          </a:p>
          <a:p>
            <a:r>
              <a:rPr lang="pt-BR" dirty="0">
                <a:latin typeface="Arial" panose="020B0604020202020204" pitchFamily="34" charset="0"/>
                <a:cs typeface="Arial" panose="020B0604020202020204" pitchFamily="34" charset="0"/>
              </a:rPr>
              <a:t>65,5% das UBS utilizam agendamento com hora marcada e 95,5% das UBS reservam vagas todos os dias para atendimento de demanda espontânea;</a:t>
            </a:r>
          </a:p>
          <a:p>
            <a:r>
              <a:rPr lang="pt-BR" dirty="0">
                <a:latin typeface="Arial" panose="020B0604020202020204" pitchFamily="34" charset="0"/>
                <a:cs typeface="Arial" panose="020B0604020202020204" pitchFamily="34" charset="0"/>
              </a:rPr>
              <a:t>A média nacional de computadores por UBS é de 7,62. </a:t>
            </a:r>
          </a:p>
          <a:p>
            <a:r>
              <a:rPr lang="pt-BR" dirty="0">
                <a:latin typeface="Arial" panose="020B0604020202020204" pitchFamily="34" charset="0"/>
                <a:cs typeface="Arial" panose="020B0604020202020204" pitchFamily="34" charset="0"/>
              </a:rPr>
              <a:t>94,6% das UBS têm acesso à internet e 65,2% relatam um funcionamento adequado.</a:t>
            </a:r>
          </a:p>
          <a:p>
            <a:r>
              <a:rPr lang="pt-BR" dirty="0">
                <a:latin typeface="Arial" panose="020B0604020202020204" pitchFamily="34" charset="0"/>
                <a:cs typeface="Arial" panose="020B0604020202020204" pitchFamily="34" charset="0"/>
              </a:rPr>
              <a:t>77,8% das UBS com todos os consultórios com computadores conectados à internet</a:t>
            </a:r>
          </a:p>
        </p:txBody>
      </p:sp>
      <p:pic>
        <p:nvPicPr>
          <p:cNvPr id="4" name="Imagem 3">
            <a:extLst>
              <a:ext uri="{FF2B5EF4-FFF2-40B4-BE49-F238E27FC236}">
                <a16:creationId xmlns:a16="http://schemas.microsoft.com/office/drawing/2014/main" id="{30405EAF-353B-1B49-251C-A4CAD91544CA}"/>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9363" y="30189"/>
            <a:ext cx="2330744" cy="647612"/>
          </a:xfrm>
          <a:prstGeom prst="rect">
            <a:avLst/>
          </a:prstGeom>
        </p:spPr>
      </p:pic>
    </p:spTree>
    <p:extLst>
      <p:ext uri="{BB962C8B-B14F-4D97-AF65-F5344CB8AC3E}">
        <p14:creationId xmlns:p14="http://schemas.microsoft.com/office/powerpoint/2010/main" val="31505661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600E9AB-6482-A633-A4B1-3E614C10A625}"/>
              </a:ext>
            </a:extLst>
          </p:cNvPr>
          <p:cNvSpPr>
            <a:spLocks noGrp="1"/>
          </p:cNvSpPr>
          <p:nvPr>
            <p:ph type="title"/>
          </p:nvPr>
        </p:nvSpPr>
        <p:spPr/>
        <p:txBody>
          <a:bodyPr/>
          <a:lstStyle/>
          <a:p>
            <a:pPr algn="ctr"/>
            <a:br>
              <a:rPr lang="pt-BR" dirty="0"/>
            </a:br>
            <a:r>
              <a:rPr lang="pt-BR" dirty="0">
                <a:solidFill>
                  <a:srgbClr val="FF0000"/>
                </a:solidFill>
                <a:latin typeface="Arial" panose="020B0604020202020204" pitchFamily="34" charset="0"/>
                <a:cs typeface="Arial" panose="020B0604020202020204" pitchFamily="34" charset="0"/>
              </a:rPr>
              <a:t>CENSO NACIONAL DAS UBS</a:t>
            </a:r>
          </a:p>
        </p:txBody>
      </p:sp>
      <p:sp>
        <p:nvSpPr>
          <p:cNvPr id="3" name="Espaço Reservado para Conteúdo 2">
            <a:extLst>
              <a:ext uri="{FF2B5EF4-FFF2-40B4-BE49-F238E27FC236}">
                <a16:creationId xmlns:a16="http://schemas.microsoft.com/office/drawing/2014/main" id="{8A2116C0-A09A-C632-4FE4-9E6BC2AACF89}"/>
              </a:ext>
            </a:extLst>
          </p:cNvPr>
          <p:cNvSpPr>
            <a:spLocks noGrp="1"/>
          </p:cNvSpPr>
          <p:nvPr>
            <p:ph idx="1"/>
          </p:nvPr>
        </p:nvSpPr>
        <p:spPr/>
        <p:txBody>
          <a:bodyPr/>
          <a:lstStyle/>
          <a:p>
            <a:r>
              <a:rPr lang="pt-BR" dirty="0">
                <a:latin typeface="Arial" panose="020B0604020202020204" pitchFamily="34" charset="0"/>
                <a:cs typeface="Arial" panose="020B0604020202020204" pitchFamily="34" charset="0"/>
              </a:rPr>
              <a:t>96,2% das UBS com pelo menos um médico;</a:t>
            </a:r>
          </a:p>
          <a:p>
            <a:r>
              <a:rPr lang="pt-BR" dirty="0">
                <a:latin typeface="Arial" panose="020B0604020202020204" pitchFamily="34" charset="0"/>
                <a:cs typeface="Arial" panose="020B0604020202020204" pitchFamily="34" charset="0"/>
              </a:rPr>
              <a:t>96,6% das UBS com pelo menos um enfermeiro.</a:t>
            </a:r>
          </a:p>
          <a:p>
            <a:r>
              <a:rPr lang="pt-BR" dirty="0">
                <a:latin typeface="Arial" panose="020B0604020202020204" pitchFamily="34" charset="0"/>
                <a:cs typeface="Arial" panose="020B0604020202020204" pitchFamily="34" charset="0"/>
              </a:rPr>
              <a:t>80% das UBS com pelo menos um cirurgião dentista</a:t>
            </a:r>
          </a:p>
          <a:p>
            <a:r>
              <a:rPr lang="pt-BR" dirty="0">
                <a:latin typeface="Arial" panose="020B0604020202020204" pitchFamily="34" charset="0"/>
                <a:cs typeface="Arial" panose="020B0604020202020204" pitchFamily="34" charset="0"/>
              </a:rPr>
              <a:t>96,3% das UBS compartilham o prontuário eletrônico com outras UBS;</a:t>
            </a:r>
          </a:p>
          <a:p>
            <a:r>
              <a:rPr lang="pt-BR" dirty="0">
                <a:latin typeface="Arial" panose="020B0604020202020204" pitchFamily="34" charset="0"/>
                <a:cs typeface="Arial" panose="020B0604020202020204" pitchFamily="34" charset="0"/>
              </a:rPr>
              <a:t>86,4% das UBS funcionam em período integral ( 10 turnos semanais)</a:t>
            </a:r>
          </a:p>
          <a:p>
            <a:r>
              <a:rPr lang="pt-BR" dirty="0">
                <a:latin typeface="Arial" panose="020B0604020202020204" pitchFamily="34" charset="0"/>
                <a:cs typeface="Arial" panose="020B0604020202020204" pitchFamily="34" charset="0"/>
              </a:rPr>
              <a:t>96,4% das UBS são administradas pelo Setor Público e 3,6% das UBS, por meio de setor privado, parceria público privada ou outros</a:t>
            </a:r>
            <a:r>
              <a:rPr lang="pt-BR" dirty="0"/>
              <a:t>.</a:t>
            </a:r>
          </a:p>
          <a:p>
            <a:endParaRPr lang="pt-BR" dirty="0"/>
          </a:p>
          <a:p>
            <a:endParaRPr lang="pt-BR" dirty="0"/>
          </a:p>
          <a:p>
            <a:endParaRPr lang="pt-BR" dirty="0"/>
          </a:p>
        </p:txBody>
      </p:sp>
    </p:spTree>
    <p:extLst>
      <p:ext uri="{BB962C8B-B14F-4D97-AF65-F5344CB8AC3E}">
        <p14:creationId xmlns:p14="http://schemas.microsoft.com/office/powerpoint/2010/main" val="416857462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92C2210-1B70-6458-E572-8084F7C4D537}"/>
            </a:ext>
          </a:extLst>
        </p:cNvPr>
        <p:cNvGrpSpPr/>
        <p:nvPr/>
      </p:nvGrpSpPr>
      <p:grpSpPr>
        <a:xfrm>
          <a:off x="0" y="0"/>
          <a:ext cx="0" cy="0"/>
          <a:chOff x="0" y="0"/>
          <a:chExt cx="0" cy="0"/>
        </a:xfrm>
      </p:grpSpPr>
      <p:sp>
        <p:nvSpPr>
          <p:cNvPr id="2" name="Título 1">
            <a:extLst>
              <a:ext uri="{FF2B5EF4-FFF2-40B4-BE49-F238E27FC236}">
                <a16:creationId xmlns:a16="http://schemas.microsoft.com/office/drawing/2014/main" id="{FB739E47-5DA8-9886-1877-85D9C7203BBC}"/>
              </a:ext>
            </a:extLst>
          </p:cNvPr>
          <p:cNvSpPr>
            <a:spLocks noGrp="1"/>
          </p:cNvSpPr>
          <p:nvPr>
            <p:ph type="title"/>
          </p:nvPr>
        </p:nvSpPr>
        <p:spPr/>
        <p:txBody>
          <a:bodyPr/>
          <a:lstStyle/>
          <a:p>
            <a:pPr algn="ctr"/>
            <a:r>
              <a:rPr lang="pt-BR" dirty="0">
                <a:solidFill>
                  <a:srgbClr val="FF0000"/>
                </a:solidFill>
                <a:latin typeface="Arial" panose="020B0604020202020204" pitchFamily="34" charset="0"/>
                <a:cs typeface="Arial" panose="020B0604020202020204" pitchFamily="34" charset="0"/>
              </a:rPr>
              <a:t>CENSO NACIONAL DAS UBS</a:t>
            </a:r>
            <a:br>
              <a:rPr lang="pt-BR" dirty="0"/>
            </a:br>
            <a:endParaRPr lang="pt-BR" dirty="0"/>
          </a:p>
        </p:txBody>
      </p:sp>
      <p:sp>
        <p:nvSpPr>
          <p:cNvPr id="3" name="Espaço Reservado para Conteúdo 2">
            <a:extLst>
              <a:ext uri="{FF2B5EF4-FFF2-40B4-BE49-F238E27FC236}">
                <a16:creationId xmlns:a16="http://schemas.microsoft.com/office/drawing/2014/main" id="{FED6D510-0E4D-A759-E1BA-5F12B7D121C5}"/>
              </a:ext>
            </a:extLst>
          </p:cNvPr>
          <p:cNvSpPr>
            <a:spLocks noGrp="1"/>
          </p:cNvSpPr>
          <p:nvPr>
            <p:ph idx="1"/>
          </p:nvPr>
        </p:nvSpPr>
        <p:spPr/>
        <p:txBody>
          <a:bodyPr>
            <a:normAutofit/>
          </a:bodyPr>
          <a:lstStyle/>
          <a:p>
            <a:pPr marL="0" indent="0" algn="ctr">
              <a:buNone/>
            </a:pPr>
            <a:r>
              <a:rPr lang="pt-BR" b="1" dirty="0"/>
              <a:t>PROBLEMAS</a:t>
            </a:r>
          </a:p>
          <a:p>
            <a:r>
              <a:rPr lang="pt-BR" dirty="0">
                <a:latin typeface="Arial" panose="020B0604020202020204" pitchFamily="34" charset="0"/>
                <a:cs typeface="Arial" panose="020B0604020202020204" pitchFamily="34" charset="0"/>
              </a:rPr>
              <a:t>Apenas 21% das UBS têm sala para coleta de exames laboratoriais.</a:t>
            </a:r>
          </a:p>
          <a:p>
            <a:r>
              <a:rPr lang="pt-BR" dirty="0">
                <a:latin typeface="Arial" panose="020B0604020202020204" pitchFamily="34" charset="0"/>
                <a:cs typeface="Arial" panose="020B0604020202020204" pitchFamily="34" charset="0"/>
              </a:rPr>
              <a:t>Apenas  55,3% das UBS tem geladeira exclusiva para vacina  e somente 38,4% tem câmara fria exclusiva para vacina;</a:t>
            </a:r>
          </a:p>
          <a:p>
            <a:r>
              <a:rPr lang="pt-BR" dirty="0">
                <a:latin typeface="Arial" panose="020B0604020202020204" pitchFamily="34" charset="0"/>
                <a:cs typeface="Arial" panose="020B0604020202020204" pitchFamily="34" charset="0"/>
              </a:rPr>
              <a:t>Apenas 28,9% dos médicos, 37,4% enfermeiros e 15,3% cirurgião-dentista têm título de especialista em Saúde da Família e Comunidade ou Saúde da Família ou Residência;</a:t>
            </a:r>
          </a:p>
          <a:p>
            <a:r>
              <a:rPr lang="pt-BR" dirty="0">
                <a:latin typeface="Arial" panose="020B0604020202020204" pitchFamily="34" charset="0"/>
                <a:cs typeface="Arial" panose="020B0604020202020204" pitchFamily="34" charset="0"/>
              </a:rPr>
              <a:t>Apenas 32,8% das UBS oferecem teleconsultas; </a:t>
            </a:r>
          </a:p>
          <a:p>
            <a:r>
              <a:rPr lang="pt-BR" dirty="0">
                <a:latin typeface="Arial" panose="020B0604020202020204" pitchFamily="34" charset="0"/>
                <a:cs typeface="Arial" panose="020B0604020202020204" pitchFamily="34" charset="0"/>
              </a:rPr>
              <a:t>Apenas 52,2% das UBS têm infraestrutura adequada para webconferências, e somente 42,9% participam de webconferências formativas. </a:t>
            </a:r>
          </a:p>
          <a:p>
            <a:endParaRPr lang="pt-BR" dirty="0"/>
          </a:p>
        </p:txBody>
      </p:sp>
      <p:pic>
        <p:nvPicPr>
          <p:cNvPr id="4" name="Imagem 3">
            <a:extLst>
              <a:ext uri="{FF2B5EF4-FFF2-40B4-BE49-F238E27FC236}">
                <a16:creationId xmlns:a16="http://schemas.microsoft.com/office/drawing/2014/main" id="{63254267-EFDE-AF00-F4FA-01F4955CD9E8}"/>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9363" y="30189"/>
            <a:ext cx="2330744" cy="647612"/>
          </a:xfrm>
          <a:prstGeom prst="rect">
            <a:avLst/>
          </a:prstGeom>
        </p:spPr>
      </p:pic>
    </p:spTree>
    <p:extLst>
      <p:ext uri="{BB962C8B-B14F-4D97-AF65-F5344CB8AC3E}">
        <p14:creationId xmlns:p14="http://schemas.microsoft.com/office/powerpoint/2010/main" val="304611122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7A28ABC-9F51-A298-D60E-E1B49BCBF72C}"/>
              </a:ext>
            </a:extLst>
          </p:cNvPr>
          <p:cNvSpPr>
            <a:spLocks noGrp="1"/>
          </p:cNvSpPr>
          <p:nvPr>
            <p:ph type="title"/>
          </p:nvPr>
        </p:nvSpPr>
        <p:spPr/>
        <p:txBody>
          <a:bodyPr/>
          <a:lstStyle/>
          <a:p>
            <a:pPr algn="ctr"/>
            <a:r>
              <a:rPr lang="pt-BR" dirty="0">
                <a:solidFill>
                  <a:srgbClr val="FF0000"/>
                </a:solidFill>
                <a:latin typeface="Arial" panose="020B0604020202020204" pitchFamily="34" charset="0"/>
                <a:cs typeface="Arial" panose="020B0604020202020204" pitchFamily="34" charset="0"/>
              </a:rPr>
              <a:t>CENSO NACIONAL DAS UBS</a:t>
            </a:r>
            <a:br>
              <a:rPr lang="pt-BR" dirty="0"/>
            </a:br>
            <a:endParaRPr lang="pt-BR" dirty="0"/>
          </a:p>
        </p:txBody>
      </p:sp>
      <p:sp>
        <p:nvSpPr>
          <p:cNvPr id="3" name="Espaço Reservado para Conteúdo 2">
            <a:extLst>
              <a:ext uri="{FF2B5EF4-FFF2-40B4-BE49-F238E27FC236}">
                <a16:creationId xmlns:a16="http://schemas.microsoft.com/office/drawing/2014/main" id="{B43F9D3C-E6BF-6FB7-1077-D6BCAECFE0C0}"/>
              </a:ext>
            </a:extLst>
          </p:cNvPr>
          <p:cNvSpPr>
            <a:spLocks noGrp="1"/>
          </p:cNvSpPr>
          <p:nvPr>
            <p:ph idx="1"/>
          </p:nvPr>
        </p:nvSpPr>
        <p:spPr/>
        <p:txBody>
          <a:bodyPr/>
          <a:lstStyle/>
          <a:p>
            <a:pPr marL="0" indent="0" algn="ctr">
              <a:buNone/>
            </a:pPr>
            <a:r>
              <a:rPr lang="pt-BR" b="1" dirty="0"/>
              <a:t>PROBLEMAS</a:t>
            </a:r>
          </a:p>
          <a:p>
            <a:r>
              <a:rPr lang="pt-BR" dirty="0">
                <a:latin typeface="Arial" panose="020B0604020202020204" pitchFamily="34" charset="0"/>
                <a:cs typeface="Arial" panose="020B0604020202020204" pitchFamily="34" charset="0"/>
              </a:rPr>
              <a:t>Apenas 25,3% das UBS compartilham o prontuário eletrônico com serviços especializados públicos e 9,3% das UBS compartilham com hospitais públicos.</a:t>
            </a:r>
          </a:p>
          <a:p>
            <a:endParaRPr lang="pt-BR" dirty="0">
              <a:latin typeface="Arial" panose="020B0604020202020204" pitchFamily="34" charset="0"/>
              <a:cs typeface="Arial" panose="020B0604020202020204" pitchFamily="34" charset="0"/>
            </a:endParaRPr>
          </a:p>
          <a:p>
            <a:r>
              <a:rPr lang="pt-BR" dirty="0">
                <a:latin typeface="Arial" panose="020B0604020202020204" pitchFamily="34" charset="0"/>
                <a:cs typeface="Arial" panose="020B0604020202020204" pitchFamily="34" charset="0"/>
              </a:rPr>
              <a:t> Apenas 42% das UBS contam com equipes multiprofissionais (</a:t>
            </a:r>
            <a:r>
              <a:rPr lang="pt-BR" dirty="0" err="1">
                <a:latin typeface="Arial" panose="020B0604020202020204" pitchFamily="34" charset="0"/>
                <a:cs typeface="Arial" panose="020B0604020202020204" pitchFamily="34" charset="0"/>
              </a:rPr>
              <a:t>eMulti</a:t>
            </a:r>
            <a:r>
              <a:rPr lang="pt-BR" dirty="0">
                <a:latin typeface="Arial" panose="020B0604020202020204" pitchFamily="34" charset="0"/>
                <a:cs typeface="Arial" panose="020B0604020202020204" pitchFamily="34" charset="0"/>
              </a:rPr>
              <a:t>).</a:t>
            </a:r>
          </a:p>
          <a:p>
            <a:endParaRPr lang="pt-BR" dirty="0">
              <a:latin typeface="Arial" panose="020B0604020202020204" pitchFamily="34" charset="0"/>
              <a:cs typeface="Arial" panose="020B0604020202020204" pitchFamily="34" charset="0"/>
            </a:endParaRPr>
          </a:p>
          <a:p>
            <a:r>
              <a:rPr lang="pt-BR" dirty="0">
                <a:latin typeface="Arial" panose="020B0604020202020204" pitchFamily="34" charset="0"/>
                <a:cs typeface="Arial" panose="020B0604020202020204" pitchFamily="34" charset="0"/>
              </a:rPr>
              <a:t>Somente 33,8% das UBS fazem reuniões regulares entre equipes APS e equipes multiprofissionais, e somente 28,1% realizam ações compartilhadas. </a:t>
            </a:r>
          </a:p>
        </p:txBody>
      </p:sp>
    </p:spTree>
    <p:extLst>
      <p:ext uri="{BB962C8B-B14F-4D97-AF65-F5344CB8AC3E}">
        <p14:creationId xmlns:p14="http://schemas.microsoft.com/office/powerpoint/2010/main" val="292616858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5934C3E-C769-B6EC-F4B4-6AFF15E040CC}"/>
            </a:ext>
          </a:extLst>
        </p:cNvPr>
        <p:cNvGrpSpPr/>
        <p:nvPr/>
      </p:nvGrpSpPr>
      <p:grpSpPr>
        <a:xfrm>
          <a:off x="0" y="0"/>
          <a:ext cx="0" cy="0"/>
          <a:chOff x="0" y="0"/>
          <a:chExt cx="0" cy="0"/>
        </a:xfrm>
      </p:grpSpPr>
      <p:sp>
        <p:nvSpPr>
          <p:cNvPr id="2" name="Título 1">
            <a:extLst>
              <a:ext uri="{FF2B5EF4-FFF2-40B4-BE49-F238E27FC236}">
                <a16:creationId xmlns:a16="http://schemas.microsoft.com/office/drawing/2014/main" id="{026F29FD-E173-8431-FF7B-F57136DFFE70}"/>
              </a:ext>
            </a:extLst>
          </p:cNvPr>
          <p:cNvSpPr>
            <a:spLocks noGrp="1"/>
          </p:cNvSpPr>
          <p:nvPr>
            <p:ph type="title"/>
          </p:nvPr>
        </p:nvSpPr>
        <p:spPr/>
        <p:txBody>
          <a:bodyPr/>
          <a:lstStyle/>
          <a:p>
            <a:pPr algn="ctr"/>
            <a:r>
              <a:rPr lang="pt-BR" b="1" dirty="0">
                <a:solidFill>
                  <a:srgbClr val="FF0000"/>
                </a:solidFill>
                <a:latin typeface="Arial" panose="020B0604020202020204" pitchFamily="34" charset="0"/>
                <a:cs typeface="Arial" panose="020B0604020202020204" pitchFamily="34" charset="0"/>
              </a:rPr>
              <a:t>POLÍTICA NACIONAL DE ATENÇÃO BÁSICA - PNAB </a:t>
            </a:r>
            <a:endParaRPr lang="pt-BR" dirty="0">
              <a:solidFill>
                <a:srgbClr val="FF0000"/>
              </a:solidFill>
              <a:latin typeface="Arial" panose="020B0604020202020204" pitchFamily="34" charset="0"/>
              <a:cs typeface="Arial" panose="020B0604020202020204" pitchFamily="34" charset="0"/>
            </a:endParaRPr>
          </a:p>
        </p:txBody>
      </p:sp>
      <p:sp>
        <p:nvSpPr>
          <p:cNvPr id="3" name="Espaço Reservado para Conteúdo 2">
            <a:extLst>
              <a:ext uri="{FF2B5EF4-FFF2-40B4-BE49-F238E27FC236}">
                <a16:creationId xmlns:a16="http://schemas.microsoft.com/office/drawing/2014/main" id="{0D10A5EA-BA52-3B2E-0A00-DA4237ECCDC4}"/>
              </a:ext>
            </a:extLst>
          </p:cNvPr>
          <p:cNvSpPr>
            <a:spLocks noGrp="1"/>
          </p:cNvSpPr>
          <p:nvPr>
            <p:ph idx="1"/>
          </p:nvPr>
        </p:nvSpPr>
        <p:spPr/>
        <p:txBody>
          <a:bodyPr>
            <a:normAutofit/>
          </a:bodyPr>
          <a:lstStyle/>
          <a:p>
            <a:r>
              <a:rPr lang="pt-BR" sz="2800" dirty="0">
                <a:latin typeface="Arial" panose="020B0604020202020204" pitchFamily="34" charset="0"/>
                <a:cs typeface="Arial" panose="020B0604020202020204" pitchFamily="34" charset="0"/>
              </a:rPr>
              <a:t>A PNAB é de responsabilidade das três esferas de governo, com definição na PNAB e em várias normativas do SUS das responsabilidades/ competências comuns, e responsabilidades específicas do Ministério da Saúde, das Secretarias Estaduais de Saúde, e das Secretarias Municipais de Saúde.</a:t>
            </a:r>
          </a:p>
          <a:p>
            <a:endParaRPr lang="pt-BR" dirty="0">
              <a:latin typeface="+mj-lt"/>
            </a:endParaRPr>
          </a:p>
        </p:txBody>
      </p:sp>
      <p:pic>
        <p:nvPicPr>
          <p:cNvPr id="4" name="Imagem 3">
            <a:extLst>
              <a:ext uri="{FF2B5EF4-FFF2-40B4-BE49-F238E27FC236}">
                <a16:creationId xmlns:a16="http://schemas.microsoft.com/office/drawing/2014/main" id="{74BBF452-AF99-F72F-F9F3-DABFF2D878C8}"/>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9363" y="30189"/>
            <a:ext cx="2330744" cy="647612"/>
          </a:xfrm>
          <a:prstGeom prst="rect">
            <a:avLst/>
          </a:prstGeom>
        </p:spPr>
      </p:pic>
    </p:spTree>
    <p:extLst>
      <p:ext uri="{BB962C8B-B14F-4D97-AF65-F5344CB8AC3E}">
        <p14:creationId xmlns:p14="http://schemas.microsoft.com/office/powerpoint/2010/main" val="165769995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19846D1-15D1-8369-143C-35EC9254FC53}"/>
            </a:ext>
          </a:extLst>
        </p:cNvPr>
        <p:cNvGrpSpPr/>
        <p:nvPr/>
      </p:nvGrpSpPr>
      <p:grpSpPr>
        <a:xfrm>
          <a:off x="0" y="0"/>
          <a:ext cx="0" cy="0"/>
          <a:chOff x="0" y="0"/>
          <a:chExt cx="0" cy="0"/>
        </a:xfrm>
      </p:grpSpPr>
      <p:sp>
        <p:nvSpPr>
          <p:cNvPr id="2" name="Título 1">
            <a:extLst>
              <a:ext uri="{FF2B5EF4-FFF2-40B4-BE49-F238E27FC236}">
                <a16:creationId xmlns:a16="http://schemas.microsoft.com/office/drawing/2014/main" id="{353F7325-4963-EE38-4A3D-92B282D64FCA}"/>
              </a:ext>
            </a:extLst>
          </p:cNvPr>
          <p:cNvSpPr>
            <a:spLocks noGrp="1"/>
          </p:cNvSpPr>
          <p:nvPr>
            <p:ph type="title"/>
          </p:nvPr>
        </p:nvSpPr>
        <p:spPr/>
        <p:txBody>
          <a:bodyPr>
            <a:normAutofit fontScale="90000"/>
          </a:bodyPr>
          <a:lstStyle/>
          <a:p>
            <a:pPr algn="ctr"/>
            <a:r>
              <a:rPr lang="pt-BR" dirty="0">
                <a:solidFill>
                  <a:srgbClr val="FF0000"/>
                </a:solidFill>
                <a:latin typeface="Arial" panose="020B0604020202020204" pitchFamily="34" charset="0"/>
                <a:cs typeface="Arial" panose="020B0604020202020204" pitchFamily="34" charset="0"/>
              </a:rPr>
              <a:t>POLÍTICA NACIONAL DE ATENÇÃO BÁSICA  </a:t>
            </a:r>
            <a:br>
              <a:rPr lang="pt-BR" dirty="0">
                <a:solidFill>
                  <a:srgbClr val="FF0000"/>
                </a:solidFill>
                <a:latin typeface="Arial" panose="020B0604020202020204" pitchFamily="34" charset="0"/>
                <a:cs typeface="Arial" panose="020B0604020202020204" pitchFamily="34" charset="0"/>
              </a:rPr>
            </a:br>
            <a:r>
              <a:rPr lang="pt-BR" dirty="0">
                <a:solidFill>
                  <a:srgbClr val="FF0000"/>
                </a:solidFill>
                <a:latin typeface="Arial" panose="020B0604020202020204" pitchFamily="34" charset="0"/>
                <a:cs typeface="Arial" panose="020B0604020202020204" pitchFamily="34" charset="0"/>
              </a:rPr>
              <a:t>PNAB</a:t>
            </a:r>
          </a:p>
        </p:txBody>
      </p:sp>
      <p:sp>
        <p:nvSpPr>
          <p:cNvPr id="3" name="Espaço Reservado para Conteúdo 2">
            <a:extLst>
              <a:ext uri="{FF2B5EF4-FFF2-40B4-BE49-F238E27FC236}">
                <a16:creationId xmlns:a16="http://schemas.microsoft.com/office/drawing/2014/main" id="{339A7A70-FB01-9050-B1C0-CF215C3631EB}"/>
              </a:ext>
            </a:extLst>
          </p:cNvPr>
          <p:cNvSpPr>
            <a:spLocks noGrp="1"/>
          </p:cNvSpPr>
          <p:nvPr>
            <p:ph idx="1"/>
          </p:nvPr>
        </p:nvSpPr>
        <p:spPr/>
        <p:txBody>
          <a:bodyPr>
            <a:normAutofit/>
          </a:bodyPr>
          <a:lstStyle/>
          <a:p>
            <a:r>
              <a:rPr lang="pt-BR" dirty="0">
                <a:latin typeface="Arial" panose="020B0604020202020204" pitchFamily="34" charset="0"/>
                <a:cs typeface="Arial" panose="020B0604020202020204" pitchFamily="34" charset="0"/>
              </a:rPr>
              <a:t>O SUS  tem uma PNAB;</a:t>
            </a:r>
          </a:p>
          <a:p>
            <a:r>
              <a:rPr lang="pt-BR" dirty="0">
                <a:latin typeface="Arial" panose="020B0604020202020204" pitchFamily="34" charset="0"/>
                <a:cs typeface="Arial" panose="020B0604020202020204" pitchFamily="34" charset="0"/>
              </a:rPr>
              <a:t>A PNAB definiu a Estratégia de Saúde da Família como prioridade, e o SUS vem implantando essa prioridade há 30 anos;</a:t>
            </a:r>
          </a:p>
          <a:p>
            <a:r>
              <a:rPr lang="pt-BR" dirty="0">
                <a:latin typeface="Arial" panose="020B0604020202020204" pitchFamily="34" charset="0"/>
                <a:cs typeface="Arial" panose="020B0604020202020204" pitchFamily="34" charset="0"/>
              </a:rPr>
              <a:t>*O Brasil conta com aproximadamente 50 mil UBS; </a:t>
            </a:r>
          </a:p>
          <a:p>
            <a:r>
              <a:rPr lang="pt-BR" dirty="0">
                <a:latin typeface="Arial" panose="020B0604020202020204" pitchFamily="34" charset="0"/>
                <a:cs typeface="Arial" panose="020B0604020202020204" pitchFamily="34" charset="0"/>
              </a:rPr>
              <a:t>*Todos os municípios brasileiros contam com pelo menos uma UBS;</a:t>
            </a:r>
          </a:p>
          <a:p>
            <a:r>
              <a:rPr lang="pt-BR" dirty="0">
                <a:latin typeface="Arial" panose="020B0604020202020204" pitchFamily="34" charset="0"/>
                <a:cs typeface="Arial" panose="020B0604020202020204" pitchFamily="34" charset="0"/>
              </a:rPr>
              <a:t>*Estados com maior número de UBS: MG com 6.161 UBS e SP com 5.444 UBS; </a:t>
            </a:r>
          </a:p>
          <a:p>
            <a:r>
              <a:rPr lang="pt-BR" dirty="0">
                <a:latin typeface="Arial" panose="020B0604020202020204" pitchFamily="34" charset="0"/>
                <a:cs typeface="Arial" panose="020B0604020202020204" pitchFamily="34" charset="0"/>
              </a:rPr>
              <a:t>*88,4% das UBS tem pelo menos uma equipe de Saúde da Família/</a:t>
            </a:r>
            <a:r>
              <a:rPr lang="pt-BR" dirty="0" err="1">
                <a:latin typeface="Arial" panose="020B0604020202020204" pitchFamily="34" charset="0"/>
                <a:cs typeface="Arial" panose="020B0604020202020204" pitchFamily="34" charset="0"/>
              </a:rPr>
              <a:t>eSF</a:t>
            </a:r>
            <a:r>
              <a:rPr lang="pt-BR" dirty="0">
                <a:latin typeface="Arial" panose="020B0604020202020204" pitchFamily="34" charset="0"/>
                <a:cs typeface="Arial" panose="020B0604020202020204" pitchFamily="34" charset="0"/>
              </a:rPr>
              <a:t>, e 10,4% das UBS tem 3 ou mais </a:t>
            </a:r>
            <a:r>
              <a:rPr lang="pt-BR" dirty="0" err="1">
                <a:latin typeface="Arial" panose="020B0604020202020204" pitchFamily="34" charset="0"/>
                <a:cs typeface="Arial" panose="020B0604020202020204" pitchFamily="34" charset="0"/>
              </a:rPr>
              <a:t>eSF</a:t>
            </a:r>
            <a:r>
              <a:rPr lang="pt-BR" dirty="0">
                <a:latin typeface="Arial" panose="020B0604020202020204" pitchFamily="34" charset="0"/>
                <a:cs typeface="Arial" panose="020B0604020202020204" pitchFamily="34" charset="0"/>
              </a:rPr>
              <a:t>; </a:t>
            </a:r>
          </a:p>
          <a:p>
            <a:r>
              <a:rPr lang="pt-BR" dirty="0">
                <a:latin typeface="Arial" panose="020B0604020202020204" pitchFamily="34" charset="0"/>
                <a:cs typeface="Arial" panose="020B0604020202020204" pitchFamily="34" charset="0"/>
              </a:rPr>
              <a:t>*As Equipes de Atenção Primária /</a:t>
            </a:r>
            <a:r>
              <a:rPr lang="pt-BR" dirty="0" err="1">
                <a:latin typeface="Arial" panose="020B0604020202020204" pitchFamily="34" charset="0"/>
                <a:cs typeface="Arial" panose="020B0604020202020204" pitchFamily="34" charset="0"/>
              </a:rPr>
              <a:t>eAP</a:t>
            </a:r>
            <a:r>
              <a:rPr lang="pt-BR" dirty="0">
                <a:latin typeface="Arial" panose="020B0604020202020204" pitchFamily="34" charset="0"/>
                <a:cs typeface="Arial" panose="020B0604020202020204" pitchFamily="34" charset="0"/>
              </a:rPr>
              <a:t> estão em 27% das UBS. </a:t>
            </a:r>
          </a:p>
          <a:p>
            <a:pPr marL="0" indent="0">
              <a:buNone/>
            </a:pPr>
            <a:r>
              <a:rPr lang="pt-BR" dirty="0">
                <a:latin typeface="Arial" panose="020B0604020202020204" pitchFamily="34" charset="0"/>
                <a:cs typeface="Arial" panose="020B0604020202020204" pitchFamily="34" charset="0"/>
              </a:rPr>
              <a:t>(*Censo Nacional de UBS)</a:t>
            </a:r>
          </a:p>
          <a:p>
            <a:pPr marL="0" indent="0">
              <a:buNone/>
            </a:pPr>
            <a:endParaRPr lang="pt-BR" dirty="0"/>
          </a:p>
        </p:txBody>
      </p:sp>
      <p:pic>
        <p:nvPicPr>
          <p:cNvPr id="4" name="Imagem 3">
            <a:extLst>
              <a:ext uri="{FF2B5EF4-FFF2-40B4-BE49-F238E27FC236}">
                <a16:creationId xmlns:a16="http://schemas.microsoft.com/office/drawing/2014/main" id="{5D591647-273E-F8DF-4DE3-26B480026016}"/>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9363" y="30189"/>
            <a:ext cx="2330744" cy="647612"/>
          </a:xfrm>
          <a:prstGeom prst="rect">
            <a:avLst/>
          </a:prstGeom>
        </p:spPr>
      </p:pic>
    </p:spTree>
    <p:extLst>
      <p:ext uri="{BB962C8B-B14F-4D97-AF65-F5344CB8AC3E}">
        <p14:creationId xmlns:p14="http://schemas.microsoft.com/office/powerpoint/2010/main" val="215868235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82691F7-A9BD-B04A-8B8A-26BB661B8B1F}"/>
            </a:ext>
          </a:extLst>
        </p:cNvPr>
        <p:cNvGrpSpPr/>
        <p:nvPr/>
      </p:nvGrpSpPr>
      <p:grpSpPr>
        <a:xfrm>
          <a:off x="0" y="0"/>
          <a:ext cx="0" cy="0"/>
          <a:chOff x="0" y="0"/>
          <a:chExt cx="0" cy="0"/>
        </a:xfrm>
      </p:grpSpPr>
      <p:sp>
        <p:nvSpPr>
          <p:cNvPr id="2" name="Título 1">
            <a:extLst>
              <a:ext uri="{FF2B5EF4-FFF2-40B4-BE49-F238E27FC236}">
                <a16:creationId xmlns:a16="http://schemas.microsoft.com/office/drawing/2014/main" id="{28D2967D-0110-C8CE-BCC6-894F87678AE7}"/>
              </a:ext>
            </a:extLst>
          </p:cNvPr>
          <p:cNvSpPr>
            <a:spLocks noGrp="1"/>
          </p:cNvSpPr>
          <p:nvPr>
            <p:ph type="title"/>
          </p:nvPr>
        </p:nvSpPr>
        <p:spPr/>
        <p:txBody>
          <a:bodyPr>
            <a:normAutofit/>
          </a:bodyPr>
          <a:lstStyle/>
          <a:p>
            <a:pPr algn="ctr"/>
            <a:r>
              <a:rPr lang="pt-BR" dirty="0">
                <a:solidFill>
                  <a:srgbClr val="FF0000"/>
                </a:solidFill>
                <a:latin typeface="Arial" panose="020B0604020202020204" pitchFamily="34" charset="0"/>
                <a:cs typeface="Arial" panose="020B0604020202020204" pitchFamily="34" charset="0"/>
              </a:rPr>
              <a:t>RELAÇÕES ENTRE GESTORES DE DIFERENTES NÍVEIS NA APS</a:t>
            </a:r>
          </a:p>
        </p:txBody>
      </p:sp>
      <p:sp>
        <p:nvSpPr>
          <p:cNvPr id="3" name="Espaço Reservado para Conteúdo 2">
            <a:extLst>
              <a:ext uri="{FF2B5EF4-FFF2-40B4-BE49-F238E27FC236}">
                <a16:creationId xmlns:a16="http://schemas.microsoft.com/office/drawing/2014/main" id="{49BFCDDB-F9EA-47A5-7D30-A9573EAA6849}"/>
              </a:ext>
            </a:extLst>
          </p:cNvPr>
          <p:cNvSpPr>
            <a:spLocks noGrp="1"/>
          </p:cNvSpPr>
          <p:nvPr>
            <p:ph idx="1"/>
          </p:nvPr>
        </p:nvSpPr>
        <p:spPr/>
        <p:txBody>
          <a:bodyPr>
            <a:normAutofit/>
          </a:bodyPr>
          <a:lstStyle/>
          <a:p>
            <a:r>
              <a:rPr lang="pt-BR" sz="2800" dirty="0"/>
              <a:t> </a:t>
            </a:r>
            <a:r>
              <a:rPr lang="pt-BR" sz="2400" dirty="0">
                <a:latin typeface="Arial" panose="020B0604020202020204" pitchFamily="34" charset="0"/>
                <a:cs typeface="Arial" panose="020B0604020202020204" pitchFamily="34" charset="0"/>
              </a:rPr>
              <a:t>Desafio dos Municípios ao longo dos 38 anos de SUS: organizar a AB no território, articular as  ações e serviços de </a:t>
            </a:r>
            <a:r>
              <a:rPr lang="pt-BR" sz="2400" dirty="0" err="1">
                <a:latin typeface="Arial" panose="020B0604020202020204" pitchFamily="34" charset="0"/>
                <a:cs typeface="Arial" panose="020B0604020202020204" pitchFamily="34" charset="0"/>
              </a:rPr>
              <a:t>de</a:t>
            </a:r>
            <a:r>
              <a:rPr lang="pt-BR" sz="2400" dirty="0">
                <a:latin typeface="Arial" panose="020B0604020202020204" pitchFamily="34" charset="0"/>
                <a:cs typeface="Arial" panose="020B0604020202020204" pitchFamily="34" charset="0"/>
              </a:rPr>
              <a:t> maior complexidade de responsabilidades federal e estadual, buscar mecanismos efetivos de apoio aos municípios, e luta pelo aumento de recursos federais e estaduais para AB. </a:t>
            </a:r>
          </a:p>
          <a:p>
            <a:endParaRPr lang="pt-BR" dirty="0">
              <a:latin typeface="+mj-lt"/>
            </a:endParaRPr>
          </a:p>
        </p:txBody>
      </p:sp>
      <p:pic>
        <p:nvPicPr>
          <p:cNvPr id="4" name="Imagem 3">
            <a:extLst>
              <a:ext uri="{FF2B5EF4-FFF2-40B4-BE49-F238E27FC236}">
                <a16:creationId xmlns:a16="http://schemas.microsoft.com/office/drawing/2014/main" id="{8D07C640-DA19-6971-FAE9-3C4CD2DC2552}"/>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9363" y="30189"/>
            <a:ext cx="2330744" cy="647612"/>
          </a:xfrm>
          <a:prstGeom prst="rect">
            <a:avLst/>
          </a:prstGeom>
        </p:spPr>
      </p:pic>
    </p:spTree>
    <p:extLst>
      <p:ext uri="{BB962C8B-B14F-4D97-AF65-F5344CB8AC3E}">
        <p14:creationId xmlns:p14="http://schemas.microsoft.com/office/powerpoint/2010/main" val="21453031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A35D1FA-80B2-908A-3E29-8C7516FEEB8F}"/>
            </a:ext>
          </a:extLst>
        </p:cNvPr>
        <p:cNvGrpSpPr/>
        <p:nvPr/>
      </p:nvGrpSpPr>
      <p:grpSpPr>
        <a:xfrm>
          <a:off x="0" y="0"/>
          <a:ext cx="0" cy="0"/>
          <a:chOff x="0" y="0"/>
          <a:chExt cx="0" cy="0"/>
        </a:xfrm>
      </p:grpSpPr>
      <p:sp>
        <p:nvSpPr>
          <p:cNvPr id="2" name="Título 1">
            <a:extLst>
              <a:ext uri="{FF2B5EF4-FFF2-40B4-BE49-F238E27FC236}">
                <a16:creationId xmlns:a16="http://schemas.microsoft.com/office/drawing/2014/main" id="{45C37EB0-3F19-289A-F645-6DC3200A830F}"/>
              </a:ext>
            </a:extLst>
          </p:cNvPr>
          <p:cNvSpPr>
            <a:spLocks noGrp="1"/>
          </p:cNvSpPr>
          <p:nvPr>
            <p:ph type="title"/>
          </p:nvPr>
        </p:nvSpPr>
        <p:spPr/>
        <p:txBody>
          <a:bodyPr>
            <a:normAutofit fontScale="90000"/>
          </a:bodyPr>
          <a:lstStyle/>
          <a:p>
            <a:pPr algn="ctr"/>
            <a:r>
              <a:rPr lang="pt-BR" dirty="0">
                <a:solidFill>
                  <a:srgbClr val="FF0000"/>
                </a:solidFill>
                <a:latin typeface="Arial" panose="020B0604020202020204" pitchFamily="34" charset="0"/>
                <a:cs typeface="Arial" panose="020B0604020202020204" pitchFamily="34" charset="0"/>
              </a:rPr>
              <a:t>PROCESSOS, PRÁTICAS E RELAÇÕES ENTRE GESTORES DE DIFERENTES NÍVEIS NA APS</a:t>
            </a:r>
          </a:p>
        </p:txBody>
      </p:sp>
      <p:sp>
        <p:nvSpPr>
          <p:cNvPr id="3" name="Espaço Reservado para Conteúdo 2">
            <a:extLst>
              <a:ext uri="{FF2B5EF4-FFF2-40B4-BE49-F238E27FC236}">
                <a16:creationId xmlns:a16="http://schemas.microsoft.com/office/drawing/2014/main" id="{DD14FFEF-530D-DC58-41E6-64E381D355AE}"/>
              </a:ext>
            </a:extLst>
          </p:cNvPr>
          <p:cNvSpPr>
            <a:spLocks noGrp="1"/>
          </p:cNvSpPr>
          <p:nvPr>
            <p:ph idx="1"/>
          </p:nvPr>
        </p:nvSpPr>
        <p:spPr/>
        <p:txBody>
          <a:bodyPr>
            <a:normAutofit fontScale="92500"/>
          </a:bodyPr>
          <a:lstStyle/>
          <a:p>
            <a:r>
              <a:rPr lang="pt-BR" sz="2800" dirty="0">
                <a:latin typeface="Arial" panose="020B0604020202020204" pitchFamily="34" charset="0"/>
                <a:cs typeface="Arial" panose="020B0604020202020204" pitchFamily="34" charset="0"/>
              </a:rPr>
              <a:t>Esse processo sempre foi tenso, principalmente em relação ao subfinanciamento federal da AB;</a:t>
            </a:r>
          </a:p>
          <a:p>
            <a:r>
              <a:rPr lang="pt-BR" sz="2800" dirty="0">
                <a:latin typeface="Arial" panose="020B0604020202020204" pitchFamily="34" charset="0"/>
                <a:cs typeface="Arial" panose="020B0604020202020204" pitchFamily="34" charset="0"/>
              </a:rPr>
              <a:t>Houve períodos e gestores federais em que o MS adotava medidas centralizadoras e períodos de maior discussão com gestores municipais, através de suas entidades representativas, principalmente CONASEMS</a:t>
            </a:r>
          </a:p>
          <a:p>
            <a:r>
              <a:rPr lang="pt-BR" sz="2800" dirty="0">
                <a:latin typeface="Arial" panose="020B0604020202020204" pitchFamily="34" charset="0"/>
                <a:cs typeface="Arial" panose="020B0604020202020204" pitchFamily="34" charset="0"/>
              </a:rPr>
              <a:t>Os Estados sempre foram o ator político mais ausente nesse processo de organização da AB</a:t>
            </a:r>
            <a:r>
              <a:rPr lang="pt-BR" sz="2800" dirty="0"/>
              <a:t>. </a:t>
            </a:r>
            <a:endParaRPr lang="pt-BR" dirty="0">
              <a:latin typeface="+mj-lt"/>
            </a:endParaRPr>
          </a:p>
        </p:txBody>
      </p:sp>
      <p:pic>
        <p:nvPicPr>
          <p:cNvPr id="4" name="Imagem 3">
            <a:extLst>
              <a:ext uri="{FF2B5EF4-FFF2-40B4-BE49-F238E27FC236}">
                <a16:creationId xmlns:a16="http://schemas.microsoft.com/office/drawing/2014/main" id="{2907A449-0874-E843-8337-C0F7C2F33137}"/>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9363" y="30189"/>
            <a:ext cx="2330744" cy="647612"/>
          </a:xfrm>
          <a:prstGeom prst="rect">
            <a:avLst/>
          </a:prstGeom>
        </p:spPr>
      </p:pic>
    </p:spTree>
    <p:extLst>
      <p:ext uri="{BB962C8B-B14F-4D97-AF65-F5344CB8AC3E}">
        <p14:creationId xmlns:p14="http://schemas.microsoft.com/office/powerpoint/2010/main" val="59161309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C420139-2FA3-F44A-ED34-C3D38FA7D681}"/>
            </a:ext>
          </a:extLst>
        </p:cNvPr>
        <p:cNvGrpSpPr/>
        <p:nvPr/>
      </p:nvGrpSpPr>
      <p:grpSpPr>
        <a:xfrm>
          <a:off x="0" y="0"/>
          <a:ext cx="0" cy="0"/>
          <a:chOff x="0" y="0"/>
          <a:chExt cx="0" cy="0"/>
        </a:xfrm>
      </p:grpSpPr>
      <p:sp>
        <p:nvSpPr>
          <p:cNvPr id="2" name="Título 1">
            <a:extLst>
              <a:ext uri="{FF2B5EF4-FFF2-40B4-BE49-F238E27FC236}">
                <a16:creationId xmlns:a16="http://schemas.microsoft.com/office/drawing/2014/main" id="{FF183F88-2176-BBC9-37B8-8EF525E2709E}"/>
              </a:ext>
            </a:extLst>
          </p:cNvPr>
          <p:cNvSpPr>
            <a:spLocks noGrp="1"/>
          </p:cNvSpPr>
          <p:nvPr>
            <p:ph type="title"/>
          </p:nvPr>
        </p:nvSpPr>
        <p:spPr/>
        <p:txBody>
          <a:bodyPr>
            <a:normAutofit/>
          </a:bodyPr>
          <a:lstStyle/>
          <a:p>
            <a:pPr algn="ctr"/>
            <a:r>
              <a:rPr lang="pt-BR" dirty="0">
                <a:solidFill>
                  <a:srgbClr val="FF0000"/>
                </a:solidFill>
                <a:latin typeface="Arial" panose="020B0604020202020204" pitchFamily="34" charset="0"/>
                <a:cs typeface="Arial" panose="020B0604020202020204" pitchFamily="34" charset="0"/>
              </a:rPr>
              <a:t>RESPONSABILIDADES DO MINISTÉRIO DA SAÚDE COM A PNAB</a:t>
            </a:r>
          </a:p>
        </p:txBody>
      </p:sp>
      <p:sp>
        <p:nvSpPr>
          <p:cNvPr id="3" name="Espaço Reservado para Conteúdo 2">
            <a:extLst>
              <a:ext uri="{FF2B5EF4-FFF2-40B4-BE49-F238E27FC236}">
                <a16:creationId xmlns:a16="http://schemas.microsoft.com/office/drawing/2014/main" id="{E862BA31-AB35-1B57-DB36-D69B5C1C63C1}"/>
              </a:ext>
            </a:extLst>
          </p:cNvPr>
          <p:cNvSpPr>
            <a:spLocks noGrp="1"/>
          </p:cNvSpPr>
          <p:nvPr>
            <p:ph idx="1"/>
          </p:nvPr>
        </p:nvSpPr>
        <p:spPr/>
        <p:txBody>
          <a:bodyPr>
            <a:normAutofit fontScale="92500"/>
          </a:bodyPr>
          <a:lstStyle/>
          <a:p>
            <a:pPr algn="just"/>
            <a:r>
              <a:rPr lang="pt-BR" dirty="0">
                <a:solidFill>
                  <a:schemeClr val="tx1"/>
                </a:solidFill>
                <a:latin typeface="Arial" panose="020B0604020202020204" pitchFamily="34" charset="0"/>
                <a:cs typeface="Arial" panose="020B0604020202020204" pitchFamily="34" charset="0"/>
              </a:rPr>
              <a:t>O MS, ao longo da história do SUS, cumpriu seu papel de formular a política de AB, pactuar e aprovar na CIT, e no CNS; garantir fontes de recursos federais para compor o financiamento da AB, para custeio e para investimentos ( embora insuficientes) e induzir através do financiamento as prioridades nacionais, principalmente a Estratégia de Saúde da Família, e monitorar a implementação da PNAB e ESF, através dos Sistemas de Informação e Informática do SUS, com dados produzidos nos municípios, que alimentam os Bancos de Dados nacionais ( exceção de 2017 a 2022);</a:t>
            </a:r>
          </a:p>
          <a:p>
            <a:pPr algn="just"/>
            <a:endParaRPr lang="pt-BR" dirty="0">
              <a:solidFill>
                <a:schemeClr val="tx1"/>
              </a:solidFill>
              <a:latin typeface="Arial" panose="020B0604020202020204" pitchFamily="34" charset="0"/>
              <a:cs typeface="Arial" panose="020B0604020202020204" pitchFamily="34" charset="0"/>
            </a:endParaRPr>
          </a:p>
          <a:p>
            <a:pPr algn="just"/>
            <a:r>
              <a:rPr lang="pt-BR" dirty="0">
                <a:solidFill>
                  <a:schemeClr val="tx1"/>
                </a:solidFill>
                <a:latin typeface="Arial" panose="020B0604020202020204" pitchFamily="34" charset="0"/>
                <a:cs typeface="Arial" panose="020B0604020202020204" pitchFamily="34" charset="0"/>
              </a:rPr>
              <a:t>Mas não conseguiu de forma continua e estruturada prestar apoio institucional aos  Municípios no processo de qualificação, consolidação e avaliação da AB; e não conseguiu estabelecer e disponibilizar dispositivos para facilitar a gestão, formação e educação permanente dos trabalhadores e gestores da AB ( a não ser em períodos curtos e sem continuidade); </a:t>
            </a:r>
          </a:p>
        </p:txBody>
      </p:sp>
      <p:pic>
        <p:nvPicPr>
          <p:cNvPr id="4" name="Imagem 3">
            <a:extLst>
              <a:ext uri="{FF2B5EF4-FFF2-40B4-BE49-F238E27FC236}">
                <a16:creationId xmlns:a16="http://schemas.microsoft.com/office/drawing/2014/main" id="{C3712999-908F-C676-7B68-DD242F445C2A}"/>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9363" y="30189"/>
            <a:ext cx="2330744" cy="647612"/>
          </a:xfrm>
          <a:prstGeom prst="rect">
            <a:avLst/>
          </a:prstGeom>
        </p:spPr>
      </p:pic>
    </p:spTree>
    <p:extLst>
      <p:ext uri="{BB962C8B-B14F-4D97-AF65-F5344CB8AC3E}">
        <p14:creationId xmlns:p14="http://schemas.microsoft.com/office/powerpoint/2010/main" val="183258621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A6F5B21-CE1D-417C-9524-CE10C0024B34}"/>
            </a:ext>
          </a:extLst>
        </p:cNvPr>
        <p:cNvGrpSpPr/>
        <p:nvPr/>
      </p:nvGrpSpPr>
      <p:grpSpPr>
        <a:xfrm>
          <a:off x="0" y="0"/>
          <a:ext cx="0" cy="0"/>
          <a:chOff x="0" y="0"/>
          <a:chExt cx="0" cy="0"/>
        </a:xfrm>
      </p:grpSpPr>
      <p:sp>
        <p:nvSpPr>
          <p:cNvPr id="2" name="Título 1">
            <a:extLst>
              <a:ext uri="{FF2B5EF4-FFF2-40B4-BE49-F238E27FC236}">
                <a16:creationId xmlns:a16="http://schemas.microsoft.com/office/drawing/2014/main" id="{78CE687B-6936-1C83-9AF0-D81A89FC9F6B}"/>
              </a:ext>
            </a:extLst>
          </p:cNvPr>
          <p:cNvSpPr>
            <a:spLocks noGrp="1"/>
          </p:cNvSpPr>
          <p:nvPr>
            <p:ph type="title"/>
          </p:nvPr>
        </p:nvSpPr>
        <p:spPr/>
        <p:txBody>
          <a:bodyPr>
            <a:normAutofit fontScale="90000"/>
          </a:bodyPr>
          <a:lstStyle/>
          <a:p>
            <a:pPr algn="ctr"/>
            <a:r>
              <a:rPr lang="pt-BR" dirty="0">
                <a:solidFill>
                  <a:srgbClr val="FF0000"/>
                </a:solidFill>
                <a:latin typeface="Arial" panose="020B0604020202020204" pitchFamily="34" charset="0"/>
                <a:cs typeface="Arial" panose="020B0604020202020204" pitchFamily="34" charset="0"/>
              </a:rPr>
              <a:t>PROCESSOS, PRÁTICAS E RELAÇÕES ENTRE GESTORES DE DIFERENTES NÍVEIS NA APS</a:t>
            </a:r>
          </a:p>
        </p:txBody>
      </p:sp>
      <p:sp>
        <p:nvSpPr>
          <p:cNvPr id="3" name="Espaço Reservado para Conteúdo 2">
            <a:extLst>
              <a:ext uri="{FF2B5EF4-FFF2-40B4-BE49-F238E27FC236}">
                <a16:creationId xmlns:a16="http://schemas.microsoft.com/office/drawing/2014/main" id="{6643DC96-BDF3-11DF-C9E0-F551D951DF5A}"/>
              </a:ext>
            </a:extLst>
          </p:cNvPr>
          <p:cNvSpPr>
            <a:spLocks noGrp="1"/>
          </p:cNvSpPr>
          <p:nvPr>
            <p:ph idx="1"/>
          </p:nvPr>
        </p:nvSpPr>
        <p:spPr/>
        <p:txBody>
          <a:bodyPr>
            <a:normAutofit fontScale="92500" lnSpcReduction="10000"/>
          </a:bodyPr>
          <a:lstStyle/>
          <a:p>
            <a:pPr algn="just"/>
            <a:r>
              <a:rPr lang="pt-BR" dirty="0">
                <a:solidFill>
                  <a:schemeClr val="tx1"/>
                </a:solidFill>
                <a:latin typeface="Arial" panose="020B0604020202020204" pitchFamily="34" charset="0"/>
                <a:cs typeface="Arial" panose="020B0604020202020204" pitchFamily="34" charset="0"/>
              </a:rPr>
              <a:t>Importante registrar que houve retrocesso significativo com o Programa Previne Brasil durante o governo Bolsonaro, com extinção do PAB fixo, pagamento por cadastro, equiparação do pagamento das equipe de atenção primária com as equipes de saúde da família e desfinanciamento da AB, com perda de recursos federais em 50% dos municípios brasileiros, seja pela metodologia de critérios para alocação dos recursos s na AB, seja pela EC95/2017 ( Governo Temer)</a:t>
            </a:r>
          </a:p>
          <a:p>
            <a:pPr algn="just"/>
            <a:r>
              <a:rPr lang="pt-BR" dirty="0">
                <a:solidFill>
                  <a:schemeClr val="tx1"/>
                </a:solidFill>
                <a:latin typeface="Arial" panose="020B0604020202020204" pitchFamily="34" charset="0"/>
                <a:cs typeface="Arial" panose="020B0604020202020204" pitchFamily="34" charset="0"/>
              </a:rPr>
              <a:t>desconstrução da capacidade de formulação, indução e monitoramento da AB pelo MS;</a:t>
            </a:r>
          </a:p>
          <a:p>
            <a:pPr algn="just"/>
            <a:r>
              <a:rPr lang="pt-BR" dirty="0">
                <a:solidFill>
                  <a:schemeClr val="tx1"/>
                </a:solidFill>
                <a:latin typeface="Arial" panose="020B0604020202020204" pitchFamily="34" charset="0"/>
                <a:cs typeface="Arial" panose="020B0604020202020204" pitchFamily="34" charset="0"/>
              </a:rPr>
              <a:t>descontinuidade do Programa Mais Médicos, com a interrupção do termo de cooperação com Cuba, via OPAS, com a vinda de mais de 12 mil médicos para as UBS no Brasil; </a:t>
            </a:r>
          </a:p>
          <a:p>
            <a:pPr algn="just"/>
            <a:r>
              <a:rPr lang="pt-BR" dirty="0">
                <a:solidFill>
                  <a:schemeClr val="tx1"/>
                </a:solidFill>
                <a:latin typeface="Arial" panose="020B0604020202020204" pitchFamily="34" charset="0"/>
                <a:cs typeface="Arial" panose="020B0604020202020204" pitchFamily="34" charset="0"/>
              </a:rPr>
              <a:t>agravamento dessa situação com a pandemia da covid 19;</a:t>
            </a:r>
          </a:p>
          <a:p>
            <a:pPr algn="just"/>
            <a:r>
              <a:rPr lang="pt-BR" dirty="0">
                <a:solidFill>
                  <a:schemeClr val="tx1"/>
                </a:solidFill>
                <a:latin typeface="Arial" panose="020B0604020202020204" pitchFamily="34" charset="0"/>
                <a:cs typeface="Arial" panose="020B0604020202020204" pitchFamily="34" charset="0"/>
              </a:rPr>
              <a:t>período de maiores dificuldades da AB para os municípios: 2017 a 2023.  </a:t>
            </a:r>
          </a:p>
        </p:txBody>
      </p:sp>
      <p:pic>
        <p:nvPicPr>
          <p:cNvPr id="4" name="Imagem 3">
            <a:extLst>
              <a:ext uri="{FF2B5EF4-FFF2-40B4-BE49-F238E27FC236}">
                <a16:creationId xmlns:a16="http://schemas.microsoft.com/office/drawing/2014/main" id="{53C1379E-AD4C-CB3E-16C7-3B0B0078020F}"/>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9363" y="30189"/>
            <a:ext cx="2330744" cy="647612"/>
          </a:xfrm>
          <a:prstGeom prst="rect">
            <a:avLst/>
          </a:prstGeom>
        </p:spPr>
      </p:pic>
    </p:spTree>
    <p:extLst>
      <p:ext uri="{BB962C8B-B14F-4D97-AF65-F5344CB8AC3E}">
        <p14:creationId xmlns:p14="http://schemas.microsoft.com/office/powerpoint/2010/main" val="373097922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561C744-8AE0-2ABE-16A3-D496BEE0FC9A}"/>
            </a:ext>
          </a:extLst>
        </p:cNvPr>
        <p:cNvGrpSpPr/>
        <p:nvPr/>
      </p:nvGrpSpPr>
      <p:grpSpPr>
        <a:xfrm>
          <a:off x="0" y="0"/>
          <a:ext cx="0" cy="0"/>
          <a:chOff x="0" y="0"/>
          <a:chExt cx="0" cy="0"/>
        </a:xfrm>
      </p:grpSpPr>
      <p:sp>
        <p:nvSpPr>
          <p:cNvPr id="2" name="Título 1">
            <a:extLst>
              <a:ext uri="{FF2B5EF4-FFF2-40B4-BE49-F238E27FC236}">
                <a16:creationId xmlns:a16="http://schemas.microsoft.com/office/drawing/2014/main" id="{41FD15B2-3767-0796-82D1-4F04673383F0}"/>
              </a:ext>
            </a:extLst>
          </p:cNvPr>
          <p:cNvSpPr>
            <a:spLocks noGrp="1"/>
          </p:cNvSpPr>
          <p:nvPr>
            <p:ph type="title"/>
          </p:nvPr>
        </p:nvSpPr>
        <p:spPr/>
        <p:txBody>
          <a:bodyPr/>
          <a:lstStyle/>
          <a:p>
            <a:pPr algn="ctr"/>
            <a:r>
              <a:rPr lang="pt-BR" dirty="0">
                <a:solidFill>
                  <a:srgbClr val="FF0000"/>
                </a:solidFill>
                <a:latin typeface="Arial" panose="020B0604020202020204" pitchFamily="34" charset="0"/>
                <a:cs typeface="Arial" panose="020B0604020202020204" pitchFamily="34" charset="0"/>
              </a:rPr>
              <a:t>RESPONSABILIDADES DO ESTADO COM A PNAB</a:t>
            </a:r>
          </a:p>
        </p:txBody>
      </p:sp>
      <p:sp>
        <p:nvSpPr>
          <p:cNvPr id="3" name="Espaço Reservado para Conteúdo 2">
            <a:extLst>
              <a:ext uri="{FF2B5EF4-FFF2-40B4-BE49-F238E27FC236}">
                <a16:creationId xmlns:a16="http://schemas.microsoft.com/office/drawing/2014/main" id="{C89C2611-4311-7A63-44B3-0D97C8B9CD33}"/>
              </a:ext>
            </a:extLst>
          </p:cNvPr>
          <p:cNvSpPr>
            <a:spLocks noGrp="1"/>
          </p:cNvSpPr>
          <p:nvPr>
            <p:ph idx="1"/>
          </p:nvPr>
        </p:nvSpPr>
        <p:spPr/>
        <p:txBody>
          <a:bodyPr>
            <a:normAutofit fontScale="85000" lnSpcReduction="20000"/>
          </a:bodyPr>
          <a:lstStyle/>
          <a:p>
            <a:pPr algn="just"/>
            <a:r>
              <a:rPr lang="pt-BR" dirty="0">
                <a:solidFill>
                  <a:schemeClr val="tx1"/>
                </a:solidFill>
                <a:latin typeface="Arial" panose="020B0604020202020204" pitchFamily="34" charset="0"/>
                <a:cs typeface="Arial" panose="020B0604020202020204" pitchFamily="34" charset="0"/>
              </a:rPr>
              <a:t>os estados deveriam pactuar, na comissão intergestores bipartite (CIB) e na CIR  estratégias, diretrizes e normas para a implantação e implementação da PNAB, e a maioria não o faz; </a:t>
            </a:r>
          </a:p>
          <a:p>
            <a:pPr algn="just"/>
            <a:r>
              <a:rPr lang="pt-BR" dirty="0">
                <a:solidFill>
                  <a:schemeClr val="tx1"/>
                </a:solidFill>
                <a:latin typeface="Arial" panose="020B0604020202020204" pitchFamily="34" charset="0"/>
                <a:cs typeface="Arial" panose="020B0604020202020204" pitchFamily="34" charset="0"/>
              </a:rPr>
              <a:t>boa parte dos estados destina recursos para compor o financiamento da atenção básica, mas em quantidades insuficientes;  </a:t>
            </a:r>
          </a:p>
          <a:p>
            <a:pPr algn="just"/>
            <a:r>
              <a:rPr lang="pt-BR" dirty="0">
                <a:solidFill>
                  <a:schemeClr val="tx1"/>
                </a:solidFill>
                <a:latin typeface="Arial" panose="020B0604020202020204" pitchFamily="34" charset="0"/>
                <a:cs typeface="Arial" panose="020B0604020202020204" pitchFamily="34" charset="0"/>
              </a:rPr>
              <a:t>em geral não constroem, em parceria com os municípios mecanismos efetivos e permanentes de monitoramento e avaliação das ações de AB, nem produzem analises com os dados gerados pelos sistemas de informação do SUS, para que os municípios possam utilizá-los no planejamento e na construção dos instrumentos de planejamento obrigatórios do SUS;</a:t>
            </a:r>
          </a:p>
          <a:p>
            <a:pPr algn="just"/>
            <a:r>
              <a:rPr lang="pt-BR" dirty="0">
                <a:solidFill>
                  <a:schemeClr val="tx1"/>
                </a:solidFill>
                <a:latin typeface="Arial" panose="020B0604020202020204" pitchFamily="34" charset="0"/>
                <a:cs typeface="Arial" panose="020B0604020202020204" pitchFamily="34" charset="0"/>
              </a:rPr>
              <a:t>as ações de apoio institucional aos municípios no processo de implantação e qualificação da atenção básica e de ampliação e consolidação da estratégia saúde da família são insuficientes, o que impacta na fragilidade das equipes na gestão do cuidado.  e não investem de forma contínua e consistente no apoio para o desenvolvimento de processos de formação e educação permanente das equipes de gestão e de atenção, nem na articulação de instituições de ensino e serviço, em parceria com as secretarias municipais de saúde, para garantia de educação permanente aos profissionais de saúde das equipes que atuam na atenção básica;</a:t>
            </a:r>
          </a:p>
          <a:p>
            <a:pPr algn="just"/>
            <a:r>
              <a:rPr lang="pt-BR" dirty="0">
                <a:solidFill>
                  <a:schemeClr val="tx1"/>
                </a:solidFill>
                <a:latin typeface="Arial" panose="020B0604020202020204" pitchFamily="34" charset="0"/>
                <a:cs typeface="Arial" panose="020B0604020202020204" pitchFamily="34" charset="0"/>
              </a:rPr>
              <a:t>os estados não investem no fortalecimento da estratégia saúde da família como prioridade de organização da atenção básica.</a:t>
            </a:r>
          </a:p>
          <a:p>
            <a:pPr algn="just"/>
            <a:endParaRPr lang="pt-BR" b="1" dirty="0">
              <a:solidFill>
                <a:srgbClr val="3E4DAA"/>
              </a:solidFill>
            </a:endParaRPr>
          </a:p>
        </p:txBody>
      </p:sp>
      <p:pic>
        <p:nvPicPr>
          <p:cNvPr id="4" name="Imagem 3">
            <a:extLst>
              <a:ext uri="{FF2B5EF4-FFF2-40B4-BE49-F238E27FC236}">
                <a16:creationId xmlns:a16="http://schemas.microsoft.com/office/drawing/2014/main" id="{2DB2B2B5-51CE-F50C-242D-EA73DBA05952}"/>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9363" y="30189"/>
            <a:ext cx="2330744" cy="647612"/>
          </a:xfrm>
          <a:prstGeom prst="rect">
            <a:avLst/>
          </a:prstGeom>
        </p:spPr>
      </p:pic>
    </p:spTree>
    <p:extLst>
      <p:ext uri="{BB962C8B-B14F-4D97-AF65-F5344CB8AC3E}">
        <p14:creationId xmlns:p14="http://schemas.microsoft.com/office/powerpoint/2010/main" val="622397203"/>
      </p:ext>
    </p:extLst>
  </p:cSld>
  <p:clrMapOvr>
    <a:masterClrMapping/>
  </p:clrMapOvr>
</p:sld>
</file>

<file path=ppt/theme/theme1.xml><?xml version="1.0" encoding="utf-8"?>
<a:theme xmlns:a="http://schemas.openxmlformats.org/drawingml/2006/main" name="Cacho">
  <a:themeElements>
    <a:clrScheme name="Cacho">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Cacho">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Cacho">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1880</TotalTime>
  <Words>2265</Words>
  <Application>Microsoft Office PowerPoint</Application>
  <PresentationFormat>Widescreen</PresentationFormat>
  <Paragraphs>132</Paragraphs>
  <Slides>23</Slides>
  <Notes>0</Notes>
  <HiddenSlides>0</HiddenSlides>
  <MMClips>0</MMClips>
  <ScaleCrop>false</ScaleCrop>
  <HeadingPairs>
    <vt:vector size="6" baseType="variant">
      <vt:variant>
        <vt:lpstr>Fontes usadas</vt:lpstr>
      </vt:variant>
      <vt:variant>
        <vt:i4>3</vt:i4>
      </vt:variant>
      <vt:variant>
        <vt:lpstr>Tema</vt:lpstr>
      </vt:variant>
      <vt:variant>
        <vt:i4>1</vt:i4>
      </vt:variant>
      <vt:variant>
        <vt:lpstr>Títulos de slides</vt:lpstr>
      </vt:variant>
      <vt:variant>
        <vt:i4>23</vt:i4>
      </vt:variant>
    </vt:vector>
  </HeadingPairs>
  <TitlesOfParts>
    <vt:vector size="27" baseType="lpstr">
      <vt:lpstr>Arial</vt:lpstr>
      <vt:lpstr>Century Gothic</vt:lpstr>
      <vt:lpstr>Wingdings 3</vt:lpstr>
      <vt:lpstr>Cacho</vt:lpstr>
      <vt:lpstr>   PROCESSOS, PRÁTICAS E RELAÇÕES ENTRE GESTORES DE DIFERENTES NÍVEIS NA APS </vt:lpstr>
      <vt:lpstr>RELAÇÕES ENTRE GESTORES DE DIFERENTES NÍVEIS NA APS</vt:lpstr>
      <vt:lpstr>POLÍTICA NACIONAL DE ATENÇÃO BÁSICA - PNAB </vt:lpstr>
      <vt:lpstr>POLÍTICA NACIONAL DE ATENÇÃO BÁSICA   PNAB</vt:lpstr>
      <vt:lpstr>RELAÇÕES ENTRE GESTORES DE DIFERENTES NÍVEIS NA APS</vt:lpstr>
      <vt:lpstr>PROCESSOS, PRÁTICAS E RELAÇÕES ENTRE GESTORES DE DIFERENTES NÍVEIS NA APS</vt:lpstr>
      <vt:lpstr>RESPONSABILIDADES DO MINISTÉRIO DA SAÚDE COM A PNAB</vt:lpstr>
      <vt:lpstr>PROCESSOS, PRÁTICAS E RELAÇÕES ENTRE GESTORES DE DIFERENTES NÍVEIS NA APS</vt:lpstr>
      <vt:lpstr>RESPONSABILIDADES DO ESTADO COM A PNAB</vt:lpstr>
      <vt:lpstr>RESPONSABILIDADES DOS MUNICÍPIOS COM A PNAB</vt:lpstr>
      <vt:lpstr>RESPONSABILIDADES DOS MUNICÍPIOS COM A PNAB</vt:lpstr>
      <vt:lpstr>PROCESSOS, PRÁTICAS E RELAÇÕES ENTRE GESTORES DE DIFERENTES NÍVEIS NA APS</vt:lpstr>
      <vt:lpstr>DIRETRIZES DA PNAB</vt:lpstr>
      <vt:lpstr>REGIONALIZAÇÃO E HIERARQUIZAÇÃO </vt:lpstr>
      <vt:lpstr>TERRITORIALIZAÇÃO E POPULAÇÃO ADSCRITA  </vt:lpstr>
      <vt:lpstr>CUIDADO CENTRADO NAS PESSOAS, RESOLUTIVIDADE, LONGITUDINALIDADE</vt:lpstr>
      <vt:lpstr>ORDENAÇÃO DA REDE, PARTICIPAÇÃO DA COMUNIDADE</vt:lpstr>
      <vt:lpstr>CONTEXTO POLÍTICO DOS MUNICÍPIOS 2017 a 2026</vt:lpstr>
      <vt:lpstr>AVANÇOS </vt:lpstr>
      <vt:lpstr> CENSO NACIONAL DAS UBS </vt:lpstr>
      <vt:lpstr> CENSO NACIONAL DAS UBS</vt:lpstr>
      <vt:lpstr>CENSO NACIONAL DAS UBS </vt:lpstr>
      <vt:lpstr>CENSO NACIONAL DAS UBS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Mariana Alves Melo</dc:creator>
  <cp:lastModifiedBy>Mariana Alves Melo</cp:lastModifiedBy>
  <cp:revision>20</cp:revision>
  <dcterms:created xsi:type="dcterms:W3CDTF">2026-05-26T20:41:55Z</dcterms:created>
  <dcterms:modified xsi:type="dcterms:W3CDTF">2026-06-06T19:23:24Z</dcterms:modified>
</cp:coreProperties>
</file>