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4453" r:id="rId7"/>
    <p:sldId id="4469" r:id="rId8"/>
    <p:sldId id="4393" r:id="rId9"/>
    <p:sldId id="4467" r:id="rId10"/>
    <p:sldId id="261" r:id="rId11"/>
    <p:sldId id="265" r:id="rId12"/>
    <p:sldId id="266" r:id="rId13"/>
    <p:sldId id="264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591"/>
  </p:normalViewPr>
  <p:slideViewPr>
    <p:cSldViewPr snapToGrid="0" snapToObjects="1">
      <p:cViewPr>
        <p:scale>
          <a:sx n="100" d="100"/>
          <a:sy n="100" d="100"/>
        </p:scale>
        <p:origin x="205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2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A63DF-21A1-724D-C57F-DC305E6F2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4F06B-55F4-9CB6-65C1-63EE4966C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B8A90-CA60-CDE6-FE7A-FBE32234B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Aliança Regional pela APS</a:t>
            </a:r>
          </a:p>
          <a:p>
            <a:r>
              <a:rPr lang="pt-BR" b="1"/>
              <a:t>Transformação → articulação regional</a:t>
            </a:r>
            <a:endParaRPr lang="pt-BR"/>
          </a:p>
          <a:p>
            <a:r>
              <a:rPr lang="pt-BR"/>
              <a:t>Plataforma regional de mobilização política, técnica e cooperação para acelerar sistemas de saúde baseados na APS nas Américas. Conecta governos, academia, sociedade civil e organismos internacionais para promover inovação, fortalecimento institucional e implementação orientada por evidências.</a:t>
            </a:r>
          </a:p>
          <a:p>
            <a:r>
              <a:rPr lang="pt-BR" b="1"/>
              <a:t>Cooperação estratégica e comunidade regional de prática</a:t>
            </a:r>
            <a:endParaRPr lang="pt-BR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59364-158E-8AAB-6778-91EB1B863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DD97-7842-D1FE-71E1-3B87B2F5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9231A-8693-F74F-DB0A-0EA2D354B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1C70D-DFAB-471E-D34C-DFE41680F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67D95-0467-6644-CF15-C99907880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8475-1B34-9713-1362-E6F13F92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05DBB-1862-B856-C995-F9B84D559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DA7C1-7093-99DF-B246-2B75135CD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63EC6-7481-4CDE-23B8-D908851BB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517B-5FC8-3946-B153-7FD656D10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EA59304-233E-3526-3E44-AFB284661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F53B9E-88CB-D766-4D9F-B2A4A36C7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CF0128-D5B0-0EBB-AA85-6013B634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F4C23-7CC8-B14D-B4AF-994EFCE2DC5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59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ACC9-2B44-CC2B-374C-90EC82F9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FC1034-A477-2AE7-FF82-A1003E7FA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70307-703A-EDC4-DF85-87EBFA79C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77706-D84A-FB00-5586-53CCDB391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5360-5367-FD8F-7D5B-B50ABCA9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C1A725A-059A-146D-948A-B62FD392F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4D7EC1-9A2F-F852-EBA2-6E656FF1D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A0E5C3-FB66-3D33-0DBF-AC9C0252F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F4C23-7CC8-B14D-B4AF-994EFCE2DC5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29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FF14-B453-F931-7712-F3CAE4AD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F3289-859F-5614-F246-9FF81073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91039-EE1A-CD5A-51FC-5C101F4C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0224-B277-5143-8A18-8C93D83A56E9}" type="datetimeFigureOut">
              <a:rPr lang="es-CL" smtClean="0"/>
              <a:t>08-06-26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C609B-868B-77FD-6EFE-D708423D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1E224-9442-53E4-57F4-F7D1FE4E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BD52-8EC7-A94E-8438-C2BABBB08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29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61C15-D27D-1DAC-FA7B-78128EFA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0224-B277-5143-8A18-8C93D83A56E9}" type="datetimeFigureOut">
              <a:rPr lang="es-CL" smtClean="0"/>
              <a:t>08-06-26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273CF0-B540-C4D8-6D59-A2E45F44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B3C2B2-E32F-F1AD-28B5-A13CDA81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BD52-8EC7-A94E-8438-C2BABBB08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84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943600" y="81541"/>
            <a:ext cx="3200400" cy="4997196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583680" y="-731520"/>
            <a:ext cx="2926080" cy="2926080"/>
          </a:xfrm>
          <a:prstGeom prst="ellipse">
            <a:avLst/>
          </a:prstGeom>
          <a:solidFill>
            <a:srgbClr val="0057A8">
              <a:alpha val="22000"/>
            </a:srgbClr>
          </a:solidFill>
          <a:ln w="12700">
            <a:solidFill>
              <a:srgbClr val="0057A8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06640" y="2926080"/>
            <a:ext cx="1828800" cy="1828800"/>
          </a:xfrm>
          <a:prstGeom prst="ellipse">
            <a:avLst/>
          </a:prstGeom>
          <a:solidFill>
            <a:srgbClr val="007B74">
              <a:alpha val="18000"/>
            </a:srgbClr>
          </a:solidFill>
          <a:ln w="12700">
            <a:solidFill>
              <a:srgbClr val="007B7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02920" y="201168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900" kern="0" spc="350" noProof="1">
                <a:solidFill>
                  <a:srgbClr val="99AAB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OPAS  |  OMS  BRASIL</a:t>
            </a:r>
            <a:endParaRPr lang="pt-BR" sz="9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02920" y="658368"/>
            <a:ext cx="5303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pt-BR" sz="3400" b="1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Cultura avaliativa</a:t>
            </a:r>
            <a:endParaRPr lang="pt-BR" sz="34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pt-BR" sz="3400" b="1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e processos de</a:t>
            </a:r>
            <a:endParaRPr lang="pt-BR" sz="34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pt-BR" sz="3400" b="1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monitoramento:</a:t>
            </a:r>
            <a:endParaRPr lang="pt-BR" sz="3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02920" y="2697480"/>
            <a:ext cx="3474720" cy="4572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02920" y="2834640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700" noProof="1">
                <a:solidFill>
                  <a:srgbClr val="E8701A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Evidências para fortalecer a APS nas Américas</a:t>
            </a:r>
            <a:endParaRPr lang="pt-BR" sz="17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02920" y="3456432"/>
            <a:ext cx="5120640" cy="13716"/>
          </a:xfrm>
          <a:prstGeom prst="rect">
            <a:avLst/>
          </a:prstGeom>
          <a:solidFill>
            <a:srgbClr val="7A94B0"/>
          </a:solidFill>
          <a:ln w="12700">
            <a:solidFill>
              <a:srgbClr val="7A94B0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02920" y="3547872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200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Cristian Morales Fuhrimann</a:t>
            </a:r>
          </a:p>
          <a:p>
            <a:pPr marL="0" indent="0">
              <a:buNone/>
            </a:pPr>
            <a:r>
              <a:rPr lang="pt-BR" sz="1200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Representante da OPAS/OMS no Brasil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02920" y="3840480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1000" noProof="1">
                <a:solidFill>
                  <a:schemeClr val="bg1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Mesa Redonda · Cultura Avaliativa na APS · 2025</a:t>
            </a:r>
            <a:endParaRPr lang="pt-BR" sz="10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A87643C-CC29-2433-6128-D50148B7D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4" y="4696459"/>
            <a:ext cx="2736427" cy="27127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411480" y="128016"/>
            <a:ext cx="1125220" cy="219456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411480" y="128016"/>
            <a:ext cx="1645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CASO DO BRASIL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411480" y="47548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001F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plataforma de referência regional com fronteiras em desenvolvimento</a:t>
            </a:r>
            <a:endParaRPr lang="en-US" sz="2200"/>
          </a:p>
        </p:txBody>
      </p:sp>
      <p:sp>
        <p:nvSpPr>
          <p:cNvPr id="6" name="Shape 4"/>
          <p:cNvSpPr/>
          <p:nvPr/>
        </p:nvSpPr>
        <p:spPr>
          <a:xfrm>
            <a:off x="411480" y="1033272"/>
            <a:ext cx="6400800" cy="3657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411480" y="1170432"/>
            <a:ext cx="1938528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411480" y="1170432"/>
            <a:ext cx="1938528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11480" y="1298448"/>
            <a:ext cx="193852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001F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98%</a:t>
            </a:r>
            <a:endParaRPr lang="en-US" sz="2600"/>
          </a:p>
        </p:txBody>
      </p:sp>
      <p:sp>
        <p:nvSpPr>
          <p:cNvPr id="10" name="Text 8"/>
          <p:cNvSpPr/>
          <p:nvPr/>
        </p:nvSpPr>
        <p:spPr>
          <a:xfrm>
            <a:off x="411480" y="17556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5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Cobertura</a:t>
            </a: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85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Potencial</a:t>
            </a: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 APS</a:t>
            </a:r>
            <a:endParaRPr lang="en-US" sz="850"/>
          </a:p>
        </p:txBody>
      </p:sp>
      <p:sp>
        <p:nvSpPr>
          <p:cNvPr id="11" name="Text 9"/>
          <p:cNvSpPr/>
          <p:nvPr/>
        </p:nvSpPr>
        <p:spPr>
          <a:xfrm>
            <a:off x="411480" y="2084832"/>
            <a:ext cx="1938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 mil equipes</a:t>
            </a:r>
            <a:endParaRPr lang="en-US" sz="750"/>
          </a:p>
        </p:txBody>
      </p:sp>
      <p:sp>
        <p:nvSpPr>
          <p:cNvPr id="12" name="Shape 10"/>
          <p:cNvSpPr/>
          <p:nvPr/>
        </p:nvSpPr>
        <p:spPr>
          <a:xfrm>
            <a:off x="2514600" y="1170432"/>
            <a:ext cx="1938528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3" name="Shape 11"/>
          <p:cNvSpPr/>
          <p:nvPr/>
        </p:nvSpPr>
        <p:spPr>
          <a:xfrm>
            <a:off x="2514600" y="1170432"/>
            <a:ext cx="1938528" cy="54864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2514600" y="1298448"/>
            <a:ext cx="193852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0057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40M+</a:t>
            </a:r>
            <a:endParaRPr lang="en-US" sz="2600"/>
          </a:p>
        </p:txBody>
      </p:sp>
      <p:sp>
        <p:nvSpPr>
          <p:cNvPr id="15" name="Text 13"/>
          <p:cNvSpPr/>
          <p:nvPr/>
        </p:nvSpPr>
        <p:spPr>
          <a:xfrm>
            <a:off x="2514600" y="17556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atend./mês e-SUS APS</a:t>
            </a:r>
            <a:endParaRPr lang="en-US" sz="850"/>
          </a:p>
        </p:txBody>
      </p:sp>
      <p:sp>
        <p:nvSpPr>
          <p:cNvPr id="16" name="Text 14"/>
          <p:cNvSpPr/>
          <p:nvPr/>
        </p:nvSpPr>
        <p:spPr>
          <a:xfrm>
            <a:off x="2514600" y="2084832"/>
            <a:ext cx="1938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 nominais</a:t>
            </a:r>
            <a:endParaRPr lang="en-US" sz="750"/>
          </a:p>
        </p:txBody>
      </p:sp>
      <p:sp>
        <p:nvSpPr>
          <p:cNvPr id="17" name="Shape 15"/>
          <p:cNvSpPr/>
          <p:nvPr/>
        </p:nvSpPr>
        <p:spPr>
          <a:xfrm>
            <a:off x="4617720" y="1170432"/>
            <a:ext cx="1938528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8" name="Shape 16"/>
          <p:cNvSpPr/>
          <p:nvPr/>
        </p:nvSpPr>
        <p:spPr>
          <a:xfrm>
            <a:off x="4617720" y="1170432"/>
            <a:ext cx="1938528" cy="54864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4617720" y="1298448"/>
            <a:ext cx="193852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007B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mil</a:t>
            </a:r>
            <a:endParaRPr lang="en-US" sz="2600"/>
          </a:p>
        </p:txBody>
      </p:sp>
      <p:sp>
        <p:nvSpPr>
          <p:cNvPr id="20" name="Text 18"/>
          <p:cNvSpPr/>
          <p:nvPr/>
        </p:nvSpPr>
        <p:spPr>
          <a:xfrm>
            <a:off x="4617720" y="17556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equipes PMAQ-AB</a:t>
            </a:r>
            <a:endParaRPr lang="en-US" sz="850"/>
          </a:p>
        </p:txBody>
      </p:sp>
      <p:sp>
        <p:nvSpPr>
          <p:cNvPr id="21" name="Text 19"/>
          <p:cNvSpPr/>
          <p:nvPr/>
        </p:nvSpPr>
        <p:spPr>
          <a:xfrm>
            <a:off x="4617720" y="2084832"/>
            <a:ext cx="1938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maior avaliação participativa do mundo</a:t>
            </a:r>
            <a:endParaRPr lang="en-US" sz="750"/>
          </a:p>
        </p:txBody>
      </p:sp>
      <p:sp>
        <p:nvSpPr>
          <p:cNvPr id="22" name="Shape 20"/>
          <p:cNvSpPr/>
          <p:nvPr/>
        </p:nvSpPr>
        <p:spPr>
          <a:xfrm>
            <a:off x="6720840" y="1170432"/>
            <a:ext cx="1938528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6720840" y="1170432"/>
            <a:ext cx="1938528" cy="54864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720840" y="1298448"/>
            <a:ext cx="193852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E870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2600"/>
          </a:p>
        </p:txBody>
      </p:sp>
      <p:sp>
        <p:nvSpPr>
          <p:cNvPr id="25" name="Text 23"/>
          <p:cNvSpPr/>
          <p:nvPr/>
        </p:nvSpPr>
        <p:spPr>
          <a:xfrm>
            <a:off x="6720840" y="17556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indicadores Componente</a:t>
            </a:r>
            <a:endParaRPr lang="en-US" sz="85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5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Qualidade</a:t>
            </a:r>
            <a:endParaRPr lang="en-US" sz="850"/>
          </a:p>
        </p:txBody>
      </p:sp>
      <p:sp>
        <p:nvSpPr>
          <p:cNvPr id="26" name="Text 24"/>
          <p:cNvSpPr/>
          <p:nvPr/>
        </p:nvSpPr>
        <p:spPr>
          <a:xfrm>
            <a:off x="6720840" y="2084832"/>
            <a:ext cx="1938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Portaria 3.493/2024</a:t>
            </a:r>
            <a:endParaRPr lang="en-US" sz="750"/>
          </a:p>
        </p:txBody>
      </p:sp>
      <p:sp>
        <p:nvSpPr>
          <p:cNvPr id="27" name="Shape 25"/>
          <p:cNvSpPr/>
          <p:nvPr/>
        </p:nvSpPr>
        <p:spPr>
          <a:xfrm>
            <a:off x="411480" y="2395728"/>
            <a:ext cx="4114800" cy="2514600"/>
          </a:xfrm>
          <a:prstGeom prst="rect">
            <a:avLst/>
          </a:prstGeom>
          <a:solidFill>
            <a:srgbClr val="EBF1FA"/>
          </a:solidFill>
          <a:ln w="12700">
            <a:solidFill>
              <a:srgbClr val="DCE4E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Shape 26"/>
          <p:cNvSpPr/>
          <p:nvPr/>
        </p:nvSpPr>
        <p:spPr>
          <a:xfrm>
            <a:off x="411480" y="2395728"/>
            <a:ext cx="4114800" cy="347472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9" name="Text 27"/>
          <p:cNvSpPr/>
          <p:nvPr/>
        </p:nvSpPr>
        <p:spPr>
          <a:xfrm>
            <a:off x="548640" y="239572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Referências que a região reconhece</a:t>
            </a:r>
            <a:endParaRPr lang="en-US" sz="1050"/>
          </a:p>
        </p:txBody>
      </p:sp>
      <p:sp>
        <p:nvSpPr>
          <p:cNvPr id="30" name="Text 28"/>
          <p:cNvSpPr/>
          <p:nvPr/>
        </p:nvSpPr>
        <p:spPr>
          <a:xfrm>
            <a:off x="521208" y="281635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Maior sistema de informação em APS da América Latina (DATASUS + e-SUS)</a:t>
            </a:r>
            <a:endParaRPr lang="en-US" sz="900"/>
          </a:p>
        </p:txBody>
      </p:sp>
      <p:sp>
        <p:nvSpPr>
          <p:cNvPr id="31" name="Text 29"/>
          <p:cNvSpPr/>
          <p:nvPr/>
        </p:nvSpPr>
        <p:spPr>
          <a:xfrm>
            <a:off x="521208" y="322783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PMAQ-AB: metodologia participativa de avaliação em escala sem equivalente regional</a:t>
            </a:r>
            <a:endParaRPr lang="en-US" sz="900"/>
          </a:p>
        </p:txBody>
      </p:sp>
      <p:sp>
        <p:nvSpPr>
          <p:cNvPr id="32" name="Text 30"/>
          <p:cNvSpPr/>
          <p:nvPr/>
        </p:nvSpPr>
        <p:spPr>
          <a:xfrm>
            <a:off x="521208" y="363931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PCATool-Brasil validado pelo MS/UFRGS — instrumento de referência internacional</a:t>
            </a:r>
            <a:endParaRPr lang="en-US" sz="900"/>
          </a:p>
        </p:txBody>
      </p:sp>
      <p:sp>
        <p:nvSpPr>
          <p:cNvPr id="33" name="Text 31"/>
          <p:cNvSpPr/>
          <p:nvPr/>
        </p:nvSpPr>
        <p:spPr>
          <a:xfrm>
            <a:off x="521208" y="405079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Fiocruz, UFRGS, UFBA, UNICAMP: produção avaliativa de classe mundial</a:t>
            </a:r>
            <a:endParaRPr lang="en-US" sz="900"/>
          </a:p>
        </p:txBody>
      </p:sp>
      <p:sp>
        <p:nvSpPr>
          <p:cNvPr id="34" name="Text 32"/>
          <p:cNvSpPr/>
          <p:nvPr/>
        </p:nvSpPr>
        <p:spPr>
          <a:xfrm>
            <a:off x="521208" y="446227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ESF como modelo de APS comunitária replicado em outros países da região</a:t>
            </a:r>
            <a:endParaRPr lang="en-US" sz="900"/>
          </a:p>
        </p:txBody>
      </p:sp>
      <p:sp>
        <p:nvSpPr>
          <p:cNvPr id="35" name="Shape 33"/>
          <p:cNvSpPr/>
          <p:nvPr/>
        </p:nvSpPr>
        <p:spPr>
          <a:xfrm>
            <a:off x="4754880" y="2395728"/>
            <a:ext cx="4114800" cy="2514600"/>
          </a:xfrm>
          <a:prstGeom prst="rect">
            <a:avLst/>
          </a:prstGeom>
          <a:solidFill>
            <a:srgbClr val="FEF4EC"/>
          </a:solidFill>
          <a:ln w="12700">
            <a:solidFill>
              <a:srgbClr val="DCE4E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Shape 34"/>
          <p:cNvSpPr/>
          <p:nvPr/>
        </p:nvSpPr>
        <p:spPr>
          <a:xfrm>
            <a:off x="4754880" y="2395728"/>
            <a:ext cx="4114800" cy="34747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7" name="Text 35"/>
          <p:cNvSpPr/>
          <p:nvPr/>
        </p:nvSpPr>
        <p:spPr>
          <a:xfrm>
            <a:off x="4892040" y="239572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 a cooperação técnica pode agregar</a:t>
            </a:r>
            <a:endParaRPr lang="en-US" sz="1050"/>
          </a:p>
        </p:txBody>
      </p:sp>
      <p:sp>
        <p:nvSpPr>
          <p:cNvPr id="38" name="Text 36"/>
          <p:cNvSpPr/>
          <p:nvPr/>
        </p:nvSpPr>
        <p:spPr>
          <a:xfrm>
            <a:off x="4864608" y="281635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Circuito de retorno: dados produzidos não retroalimentam as equipes locais</a:t>
            </a:r>
            <a:endParaRPr lang="en-US" sz="900"/>
          </a:p>
        </p:txBody>
      </p:sp>
      <p:sp>
        <p:nvSpPr>
          <p:cNvPr id="39" name="Text 37"/>
          <p:cNvSpPr/>
          <p:nvPr/>
        </p:nvSpPr>
        <p:spPr>
          <a:xfrm>
            <a:off x="4864608" y="322783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15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indicadores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vigentes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capturam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longitudinalidade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coordenação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nem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experiência</a:t>
            </a:r>
            <a:r>
              <a:rPr lang="en-US" sz="900" dirty="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integrada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4864608" y="363931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Heterogeneidade crítica na capacidade avaliativa dos 5.568 municípios</a:t>
            </a:r>
            <a:endParaRPr lang="en-US" sz="900"/>
          </a:p>
        </p:txBody>
      </p:sp>
      <p:sp>
        <p:nvSpPr>
          <p:cNvPr id="41" name="Text 39"/>
          <p:cNvSpPr/>
          <p:nvPr/>
        </p:nvSpPr>
        <p:spPr>
          <a:xfrm>
            <a:off x="4864608" y="405079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260 mil ACS e Conselhos de Saúde ainda fora do ciclo avaliativo</a:t>
            </a:r>
            <a:endParaRPr lang="en-US" sz="900"/>
          </a:p>
        </p:txBody>
      </p:sp>
      <p:sp>
        <p:nvSpPr>
          <p:cNvPr id="42" name="Text 40"/>
          <p:cNvSpPr/>
          <p:nvPr/>
        </p:nvSpPr>
        <p:spPr>
          <a:xfrm>
            <a:off x="4864608" y="4462272"/>
            <a:ext cx="39136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>
                <a:solidFill>
                  <a:srgbClr val="1E2D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Metodologia de satisfação do usuário (Componente de Vínculo) ainda em construção</a:t>
            </a:r>
            <a:endParaRPr lang="en-US" sz="900"/>
          </a:p>
        </p:txBody>
      </p:sp>
      <p:sp>
        <p:nvSpPr>
          <p:cNvPr id="43" name="Text 41"/>
          <p:cNvSpPr/>
          <p:nvPr/>
        </p:nvSpPr>
        <p:spPr>
          <a:xfrm>
            <a:off x="4114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kern="0" spc="50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Macinko &amp; Harris, NEJM 2015 | IBGE PNS 2019 | MS Portaria GM/MS 3.493/2024 | Fichas Técnicas SAPS/MS maio 2025 | OPAS Saúde nas Américas 2022</a:t>
            </a:r>
            <a:endParaRPr lang="en-US"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B4B5C-EC1D-94AF-1333-A52E6275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FE39A85-D7E0-0F1D-8B45-D7058D4AB2F7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59E639A-9AC4-E731-351C-DEF5A725A28C}"/>
              </a:ext>
            </a:extLst>
          </p:cNvPr>
          <p:cNvSpPr/>
          <p:nvPr/>
        </p:nvSpPr>
        <p:spPr>
          <a:xfrm>
            <a:off x="411480" y="128016"/>
            <a:ext cx="2103120" cy="237744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B30BB0C-E7B7-B391-4D20-4DCAECF560FE}"/>
              </a:ext>
            </a:extLst>
          </p:cNvPr>
          <p:cNvSpPr/>
          <p:nvPr/>
        </p:nvSpPr>
        <p:spPr>
          <a:xfrm>
            <a:off x="411480" y="128016"/>
            <a:ext cx="2103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5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FERRAMENTAS DE COOPERAÇÃO</a:t>
            </a:r>
            <a:endParaRPr lang="en-US" sz="75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D66C061-81DF-6E23-2EF1-0FA453462689}"/>
              </a:ext>
            </a:extLst>
          </p:cNvPr>
          <p:cNvSpPr/>
          <p:nvPr/>
        </p:nvSpPr>
        <p:spPr>
          <a:xfrm>
            <a:off x="411480" y="47548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 OPAS coloca à disposição do sistema brasileiro</a:t>
            </a:r>
            <a:endParaRPr lang="en-US" sz="240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98C0E3AC-A11C-C567-940F-C8038CE7F593}"/>
              </a:ext>
            </a:extLst>
          </p:cNvPr>
          <p:cNvSpPr/>
          <p:nvPr/>
        </p:nvSpPr>
        <p:spPr>
          <a:xfrm>
            <a:off x="411480" y="1069848"/>
            <a:ext cx="3657600" cy="3657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BC31F49-4D6B-382A-545E-2F6A905AC0DA}"/>
              </a:ext>
            </a:extLst>
          </p:cNvPr>
          <p:cNvSpPr/>
          <p:nvPr/>
        </p:nvSpPr>
        <p:spPr>
          <a:xfrm>
            <a:off x="411480" y="1298448"/>
            <a:ext cx="3194304" cy="160020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04C3D91-50BF-9652-3C26-908AB13EAFEA}"/>
              </a:ext>
            </a:extLst>
          </p:cNvPr>
          <p:cNvSpPr/>
          <p:nvPr/>
        </p:nvSpPr>
        <p:spPr>
          <a:xfrm>
            <a:off x="411480" y="1298448"/>
            <a:ext cx="3194304" cy="118872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05B68A0-F256-DBD0-C540-979F8A49531A}"/>
              </a:ext>
            </a:extLst>
          </p:cNvPr>
          <p:cNvSpPr/>
          <p:nvPr/>
        </p:nvSpPr>
        <p:spPr>
          <a:xfrm>
            <a:off x="411480" y="1353312"/>
            <a:ext cx="54864" cy="1545336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2BA567C-7008-F788-7238-5A517ACF0EDD}"/>
              </a:ext>
            </a:extLst>
          </p:cNvPr>
          <p:cNvSpPr/>
          <p:nvPr/>
        </p:nvSpPr>
        <p:spPr>
          <a:xfrm>
            <a:off x="594360" y="1380744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 err="1">
                <a:solidFill>
                  <a:srgbClr val="007B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Aliança</a:t>
            </a:r>
            <a:r>
              <a:rPr lang="en-US" sz="1500" b="1">
                <a:solidFill>
                  <a:srgbClr val="007B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Regional pela APS</a:t>
            </a:r>
            <a:endParaRPr lang="en-US" sz="150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DB7C6B8-9B31-FB45-D9C6-95CBBFEC050C}"/>
              </a:ext>
            </a:extLst>
          </p:cNvPr>
          <p:cNvSpPr/>
          <p:nvPr/>
        </p:nvSpPr>
        <p:spPr>
          <a:xfrm>
            <a:off x="969264" y="166878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Cooperação</a:t>
            </a:r>
            <a:r>
              <a:rPr lang="en-US" sz="8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850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estratégica</a:t>
            </a:r>
            <a:r>
              <a:rPr lang="en-US" sz="8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e </a:t>
            </a:r>
            <a:r>
              <a:rPr lang="en-US" sz="850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comunidade</a:t>
            </a:r>
            <a:r>
              <a:rPr lang="en-US" sz="8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regional de </a:t>
            </a:r>
            <a:r>
              <a:rPr lang="en-US" sz="850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prática</a:t>
            </a:r>
            <a:endParaRPr lang="en-US" sz="85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C3097E6A-CD35-8DA7-B953-F341001712AB}"/>
              </a:ext>
            </a:extLst>
          </p:cNvPr>
          <p:cNvSpPr/>
          <p:nvPr/>
        </p:nvSpPr>
        <p:spPr>
          <a:xfrm>
            <a:off x="635508" y="2007108"/>
            <a:ext cx="2011680" cy="423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Transformação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–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Articulação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Regional</a:t>
            </a:r>
            <a:endParaRPr lang="en-US" sz="1600" dirty="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C0D44FFA-1F63-CE7B-8D7F-0E5E152579D7}"/>
              </a:ext>
            </a:extLst>
          </p:cNvPr>
          <p:cNvSpPr/>
          <p:nvPr/>
        </p:nvSpPr>
        <p:spPr>
          <a:xfrm>
            <a:off x="4015232" y="1298448"/>
            <a:ext cx="3194304" cy="160020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9B537E6-73A5-507F-8718-8A7C14C88318}"/>
              </a:ext>
            </a:extLst>
          </p:cNvPr>
          <p:cNvSpPr/>
          <p:nvPr/>
        </p:nvSpPr>
        <p:spPr>
          <a:xfrm>
            <a:off x="4015232" y="1298448"/>
            <a:ext cx="3194304" cy="118872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03904D3-787D-4A79-2C65-86DA33953163}"/>
              </a:ext>
            </a:extLst>
          </p:cNvPr>
          <p:cNvSpPr/>
          <p:nvPr/>
        </p:nvSpPr>
        <p:spPr>
          <a:xfrm>
            <a:off x="4015232" y="1353312"/>
            <a:ext cx="54864" cy="1545336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1EFE706-19BA-D838-EF58-C6150C225379}"/>
              </a:ext>
            </a:extLst>
          </p:cNvPr>
          <p:cNvSpPr/>
          <p:nvPr/>
        </p:nvSpPr>
        <p:spPr>
          <a:xfrm>
            <a:off x="4198112" y="1435608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solidFill>
                  <a:srgbClr val="0057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HEAT</a:t>
            </a:r>
            <a:endParaRPr lang="en-US" sz="150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989D4953-7CD5-5B78-869C-2A79AACD1F44}"/>
              </a:ext>
            </a:extLst>
          </p:cNvPr>
          <p:cNvSpPr/>
          <p:nvPr/>
        </p:nvSpPr>
        <p:spPr>
          <a:xfrm>
            <a:off x="5513832" y="1581912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Health Equity Assessment Toolkit · OMS</a:t>
            </a:r>
            <a:endParaRPr lang="en-US" sz="85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7C4A661E-6189-0928-C9F3-C8118C37887C}"/>
              </a:ext>
            </a:extLst>
          </p:cNvPr>
          <p:cNvSpPr/>
          <p:nvPr/>
        </p:nvSpPr>
        <p:spPr>
          <a:xfrm>
            <a:off x="4239260" y="1956816"/>
            <a:ext cx="1929384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Análise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equidade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contínua</a:t>
            </a:r>
            <a:endParaRPr lang="en-US" sz="1600" dirty="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39003ED0-5F8B-FEAD-83A6-5F9516CAB150}"/>
              </a:ext>
            </a:extLst>
          </p:cNvPr>
          <p:cNvSpPr/>
          <p:nvPr/>
        </p:nvSpPr>
        <p:spPr>
          <a:xfrm>
            <a:off x="411480" y="3081528"/>
            <a:ext cx="3194304" cy="160020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BABED0FA-9113-0679-DC8D-B4C16F6067F6}"/>
              </a:ext>
            </a:extLst>
          </p:cNvPr>
          <p:cNvSpPr/>
          <p:nvPr/>
        </p:nvSpPr>
        <p:spPr>
          <a:xfrm>
            <a:off x="411480" y="3081528"/>
            <a:ext cx="3194304" cy="11887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A08D26A3-2EF4-7C5A-46A6-C8662AEC273D}"/>
              </a:ext>
            </a:extLst>
          </p:cNvPr>
          <p:cNvSpPr/>
          <p:nvPr/>
        </p:nvSpPr>
        <p:spPr>
          <a:xfrm>
            <a:off x="411480" y="3136392"/>
            <a:ext cx="54864" cy="154533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BA48724E-98D0-376B-E626-D8CB35EB391D}"/>
              </a:ext>
            </a:extLst>
          </p:cNvPr>
          <p:cNvSpPr/>
          <p:nvPr/>
        </p:nvSpPr>
        <p:spPr>
          <a:xfrm>
            <a:off x="594360" y="3218688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solidFill>
                  <a:srgbClr val="E870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Marco de</a:t>
            </a:r>
            <a:endParaRPr lang="en-US" sz="1500"/>
          </a:p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solidFill>
                  <a:srgbClr val="E870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Medição da APS</a:t>
            </a:r>
            <a:endParaRPr lang="en-US" sz="15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541C8421-E598-08BF-CB4E-204E7C558F3B}"/>
              </a:ext>
            </a:extLst>
          </p:cNvPr>
          <p:cNvSpPr/>
          <p:nvPr/>
        </p:nvSpPr>
        <p:spPr>
          <a:xfrm>
            <a:off x="594360" y="364845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OPAS, 2021</a:t>
            </a:r>
            <a:endParaRPr lang="en-US" sz="120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B927268D-BBC5-F005-B2B2-8A53610A62D5}"/>
              </a:ext>
            </a:extLst>
          </p:cNvPr>
          <p:cNvSpPr/>
          <p:nvPr/>
        </p:nvSpPr>
        <p:spPr>
          <a:xfrm>
            <a:off x="667004" y="3939540"/>
            <a:ext cx="1917192" cy="4221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Revisão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de conjunto de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indicadores</a:t>
            </a:r>
            <a:endParaRPr lang="en-US" sz="1600" dirty="0"/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11A088E6-85AC-74EA-8CC2-21E2DE6F34E2}"/>
              </a:ext>
            </a:extLst>
          </p:cNvPr>
          <p:cNvSpPr/>
          <p:nvPr/>
        </p:nvSpPr>
        <p:spPr>
          <a:xfrm>
            <a:off x="4015232" y="3081528"/>
            <a:ext cx="3194304" cy="160020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2" name="Shape 30">
            <a:extLst>
              <a:ext uri="{FF2B5EF4-FFF2-40B4-BE49-F238E27FC236}">
                <a16:creationId xmlns:a16="http://schemas.microsoft.com/office/drawing/2014/main" id="{DE5794EE-5A82-E84D-0FC8-EBD671613789}"/>
              </a:ext>
            </a:extLst>
          </p:cNvPr>
          <p:cNvSpPr/>
          <p:nvPr/>
        </p:nvSpPr>
        <p:spPr>
          <a:xfrm>
            <a:off x="4015232" y="3081528"/>
            <a:ext cx="3194304" cy="118872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Shape 31">
            <a:extLst>
              <a:ext uri="{FF2B5EF4-FFF2-40B4-BE49-F238E27FC236}">
                <a16:creationId xmlns:a16="http://schemas.microsoft.com/office/drawing/2014/main" id="{4BB4966A-EB15-0619-FC4B-2842EE581E46}"/>
              </a:ext>
            </a:extLst>
          </p:cNvPr>
          <p:cNvSpPr/>
          <p:nvPr/>
        </p:nvSpPr>
        <p:spPr>
          <a:xfrm>
            <a:off x="4015232" y="3136392"/>
            <a:ext cx="54864" cy="1545336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C37301B6-5D95-6F2D-B420-1411DA37EA46}"/>
              </a:ext>
            </a:extLst>
          </p:cNvPr>
          <p:cNvSpPr/>
          <p:nvPr/>
        </p:nvSpPr>
        <p:spPr>
          <a:xfrm>
            <a:off x="4198112" y="3218688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solidFill>
                  <a:srgbClr val="C892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SP26–31</a:t>
            </a:r>
            <a:endParaRPr lang="en-US" sz="1500"/>
          </a:p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solidFill>
                  <a:srgbClr val="C892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OE2 / Resultado 2.4</a:t>
            </a:r>
            <a:endParaRPr lang="en-US" sz="150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70219E7C-28B2-D780-2A14-B96D29625D39}"/>
              </a:ext>
            </a:extLst>
          </p:cNvPr>
          <p:cNvSpPr/>
          <p:nvPr/>
        </p:nvSpPr>
        <p:spPr>
          <a:xfrm>
            <a:off x="4198112" y="364845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>
                <a:latin typeface="Calibri" pitchFamily="34" charset="0"/>
                <a:ea typeface="Calibri" pitchFamily="34" charset="-122"/>
                <a:cs typeface="Calibri" pitchFamily="34" charset="-120"/>
              </a:rPr>
              <a:t>Inteligência em Saúde como Acelerador</a:t>
            </a:r>
            <a:endParaRPr lang="en-US" sz="1200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E38CBC6E-B4C3-58F4-56FE-664EB89989B2}"/>
              </a:ext>
            </a:extLst>
          </p:cNvPr>
          <p:cNvSpPr/>
          <p:nvPr/>
        </p:nvSpPr>
        <p:spPr>
          <a:xfrm>
            <a:off x="4239260" y="3920744"/>
            <a:ext cx="172008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Cooperação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estruturada</a:t>
            </a:r>
            <a:endParaRPr lang="en-US" sz="1600" dirty="0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48E45D15-143E-8FD5-6EC4-1087C773E86D}"/>
              </a:ext>
            </a:extLst>
          </p:cNvPr>
          <p:cNvSpPr/>
          <p:nvPr/>
        </p:nvSpPr>
        <p:spPr>
          <a:xfrm>
            <a:off x="4114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b="1" kern="0" spc="5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Starfield 2002 | WHO HEAT 2022 | OPAS Marco </a:t>
            </a:r>
            <a:r>
              <a:rPr lang="en-US" sz="700" b="1" kern="0" spc="5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Medição</a:t>
            </a:r>
            <a:r>
              <a:rPr lang="en-US" sz="700" b="1" kern="0" spc="5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APS 2021 | OPAS SP26-31 2025 </a:t>
            </a:r>
            <a:endParaRPr lang="en-US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0C67C-BB21-FCE5-CC9F-D775E7C2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0B1A0AE-129A-E697-55F0-4C6FE0312E5D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93B93B3-B0BD-89BA-49C0-F7A55701DC4F}"/>
              </a:ext>
            </a:extLst>
          </p:cNvPr>
          <p:cNvSpPr/>
          <p:nvPr/>
        </p:nvSpPr>
        <p:spPr>
          <a:xfrm>
            <a:off x="411480" y="128016"/>
            <a:ext cx="2011680" cy="23774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1DC71E4-8B9B-941C-26CA-B0AFE9C5AD35}"/>
              </a:ext>
            </a:extLst>
          </p:cNvPr>
          <p:cNvSpPr/>
          <p:nvPr/>
        </p:nvSpPr>
        <p:spPr>
          <a:xfrm>
            <a:off x="411480" y="128016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750" b="1" kern="0" spc="150" noProof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 2026–2031</a:t>
            </a:r>
            <a:endParaRPr lang="pt-BR" sz="750" noProof="1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2D225B6-F5EE-3FFF-E6AC-202E855C7022}"/>
              </a:ext>
            </a:extLst>
          </p:cNvPr>
          <p:cNvSpPr/>
          <p:nvPr/>
        </p:nvSpPr>
        <p:spPr>
          <a:xfrm>
            <a:off x="411480" y="47548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300" b="1" noProof="1">
                <a:solidFill>
                  <a:srgbClr val="001F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Seis movimentos para uma agenda construída com o Brasil</a:t>
            </a:r>
            <a:endParaRPr lang="pt-BR" sz="2300" noProof="1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640277A-7E4D-0707-24D0-AF7DBC98255F}"/>
              </a:ext>
            </a:extLst>
          </p:cNvPr>
          <p:cNvGrpSpPr/>
          <p:nvPr/>
        </p:nvGrpSpPr>
        <p:grpSpPr>
          <a:xfrm>
            <a:off x="411480" y="1033272"/>
            <a:ext cx="8542867" cy="3152648"/>
            <a:chOff x="411480" y="1033272"/>
            <a:chExt cx="8542867" cy="3355848"/>
          </a:xfrm>
        </p:grpSpPr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178D4D4A-6368-2BCE-399C-62FEC5E82815}"/>
                </a:ext>
              </a:extLst>
            </p:cNvPr>
            <p:cNvSpPr/>
            <p:nvPr/>
          </p:nvSpPr>
          <p:spPr>
            <a:xfrm>
              <a:off x="411480" y="1033272"/>
              <a:ext cx="5632660" cy="32346"/>
            </a:xfrm>
            <a:prstGeom prst="rect">
              <a:avLst/>
            </a:prstGeom>
            <a:solidFill>
              <a:srgbClr val="E8701A"/>
            </a:solidFill>
            <a:ln w="12700">
              <a:solidFill>
                <a:srgbClr val="E8701A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7" name="Shape 5">
              <a:extLst>
                <a:ext uri="{FF2B5EF4-FFF2-40B4-BE49-F238E27FC236}">
                  <a16:creationId xmlns:a16="http://schemas.microsoft.com/office/drawing/2014/main" id="{837A83DC-63BC-3114-AB73-7366E2C1FA49}"/>
                </a:ext>
              </a:extLst>
            </p:cNvPr>
            <p:cNvSpPr/>
            <p:nvPr/>
          </p:nvSpPr>
          <p:spPr>
            <a:xfrm>
              <a:off x="411480" y="1154568"/>
              <a:ext cx="8542867" cy="5822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CE4EF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8" name="Shape 6">
              <a:extLst>
                <a:ext uri="{FF2B5EF4-FFF2-40B4-BE49-F238E27FC236}">
                  <a16:creationId xmlns:a16="http://schemas.microsoft.com/office/drawing/2014/main" id="{785E2B44-F4C7-1C30-7FB4-0254AA7B6604}"/>
                </a:ext>
              </a:extLst>
            </p:cNvPr>
            <p:cNvSpPr/>
            <p:nvPr/>
          </p:nvSpPr>
          <p:spPr>
            <a:xfrm>
              <a:off x="411480" y="1154568"/>
              <a:ext cx="488164" cy="582219"/>
            </a:xfrm>
            <a:prstGeom prst="rect">
              <a:avLst/>
            </a:prstGeom>
            <a:solidFill>
              <a:srgbClr val="001F4D"/>
            </a:solidFill>
            <a:ln w="12700">
              <a:solidFill>
                <a:srgbClr val="001F4D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F599B103-04FD-481D-8F49-CC0717E5FE69}"/>
                </a:ext>
              </a:extLst>
            </p:cNvPr>
            <p:cNvSpPr/>
            <p:nvPr/>
          </p:nvSpPr>
          <p:spPr>
            <a:xfrm>
              <a:off x="411480" y="1154568"/>
              <a:ext cx="488164" cy="5822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BR" sz="1200" b="1" noProof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01</a:t>
              </a:r>
              <a:endParaRPr lang="pt-BR" sz="1200" noProof="1"/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2125BCF7-56DB-A1F1-9468-8AC2BA68080D}"/>
                </a:ext>
              </a:extLst>
            </p:cNvPr>
            <p:cNvSpPr/>
            <p:nvPr/>
          </p:nvSpPr>
          <p:spPr>
            <a:xfrm>
              <a:off x="1021685" y="1318489"/>
              <a:ext cx="4975516" cy="2264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600" b="1" noProof="1">
                  <a:solidFill>
                    <a:srgbClr val="001F4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Requalificar o e-SUS APS como ferramenta de aprendizado</a:t>
              </a:r>
              <a:endParaRPr lang="pt-BR" sz="1600" noProof="1"/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E8FAB92F-5E58-33DC-B20F-3ACD60C7A4C8}"/>
                </a:ext>
              </a:extLst>
            </p:cNvPr>
            <p:cNvSpPr/>
            <p:nvPr/>
          </p:nvSpPr>
          <p:spPr>
            <a:xfrm>
              <a:off x="6184956" y="1251604"/>
              <a:ext cx="2628574" cy="388146"/>
            </a:xfrm>
            <a:prstGeom prst="rect">
              <a:avLst/>
            </a:prstGeom>
            <a:solidFill>
              <a:srgbClr val="EBF3FF"/>
            </a:solidFill>
            <a:ln w="12700">
              <a:solidFill>
                <a:srgbClr val="0057A8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3C4A41C8-3309-9647-6DA6-3BD6090CE50E}"/>
                </a:ext>
              </a:extLst>
            </p:cNvPr>
            <p:cNvSpPr/>
            <p:nvPr/>
          </p:nvSpPr>
          <p:spPr>
            <a:xfrm>
              <a:off x="6278834" y="1318489"/>
              <a:ext cx="2440819" cy="2183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i="1" noProof="1">
                  <a:solidFill>
                    <a:srgbClr val="1E2D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Metodologias regionais · facilitação técnica</a:t>
              </a:r>
              <a:endParaRPr lang="pt-BR" sz="1200" noProof="1"/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F551E076-46AC-1131-B2D6-BB44F89587D5}"/>
                </a:ext>
              </a:extLst>
            </p:cNvPr>
            <p:cNvSpPr/>
            <p:nvPr/>
          </p:nvSpPr>
          <p:spPr>
            <a:xfrm>
              <a:off x="411480" y="1817651"/>
              <a:ext cx="8542867" cy="5822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CE4EF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0CBD9FA6-2F40-1526-E01C-C0A756C78402}"/>
                </a:ext>
              </a:extLst>
            </p:cNvPr>
            <p:cNvSpPr/>
            <p:nvPr/>
          </p:nvSpPr>
          <p:spPr>
            <a:xfrm>
              <a:off x="411480" y="1817651"/>
              <a:ext cx="488164" cy="582219"/>
            </a:xfrm>
            <a:prstGeom prst="rect">
              <a:avLst/>
            </a:prstGeom>
            <a:solidFill>
              <a:srgbClr val="0057A8"/>
            </a:solidFill>
            <a:ln w="12700">
              <a:solidFill>
                <a:srgbClr val="0057A8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6974AE26-1943-25FA-C7D1-7D8A65FF84BA}"/>
                </a:ext>
              </a:extLst>
            </p:cNvPr>
            <p:cNvSpPr/>
            <p:nvPr/>
          </p:nvSpPr>
          <p:spPr>
            <a:xfrm>
              <a:off x="411480" y="1817651"/>
              <a:ext cx="488164" cy="5822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BR" sz="1200" b="1" noProof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02</a:t>
              </a:r>
              <a:endParaRPr lang="pt-BR" sz="1200" noProof="1"/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AA597699-3536-CE65-A943-5670D7D213F8}"/>
                </a:ext>
              </a:extLst>
            </p:cNvPr>
            <p:cNvSpPr/>
            <p:nvPr/>
          </p:nvSpPr>
          <p:spPr>
            <a:xfrm>
              <a:off x="1021685" y="1995549"/>
              <a:ext cx="4975516" cy="2264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600" b="1" noProof="1">
                  <a:solidFill>
                    <a:srgbClr val="001F4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Ampliar as dimensões avaliadas no Componente de Qualidade</a:t>
              </a:r>
              <a:endParaRPr lang="pt-BR" sz="1600" noProof="1"/>
            </a:p>
          </p:txBody>
        </p:sp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4171186C-6FCB-2D87-C0F8-A2A0AEB03B76}"/>
                </a:ext>
              </a:extLst>
            </p:cNvPr>
            <p:cNvSpPr/>
            <p:nvPr/>
          </p:nvSpPr>
          <p:spPr>
            <a:xfrm>
              <a:off x="6184956" y="1914687"/>
              <a:ext cx="2628574" cy="388146"/>
            </a:xfrm>
            <a:prstGeom prst="rect">
              <a:avLst/>
            </a:prstGeom>
            <a:solidFill>
              <a:srgbClr val="EBF3FF"/>
            </a:solidFill>
            <a:ln w="12700">
              <a:solidFill>
                <a:srgbClr val="0057A8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BD2B2C38-CDEC-509A-1537-90EA1E14B1E0}"/>
                </a:ext>
              </a:extLst>
            </p:cNvPr>
            <p:cNvSpPr/>
            <p:nvPr/>
          </p:nvSpPr>
          <p:spPr>
            <a:xfrm>
              <a:off x="6278834" y="1991509"/>
              <a:ext cx="2440819" cy="2183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i="1" noProof="1">
                  <a:solidFill>
                    <a:srgbClr val="1E2D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PCATool · Marco de Medição da APS</a:t>
              </a:r>
              <a:endParaRPr lang="pt-BR" sz="1200" noProof="1"/>
            </a:p>
          </p:txBody>
        </p:sp>
        <p:sp>
          <p:nvSpPr>
            <p:cNvPr id="23" name="Shape 21">
              <a:extLst>
                <a:ext uri="{FF2B5EF4-FFF2-40B4-BE49-F238E27FC236}">
                  <a16:creationId xmlns:a16="http://schemas.microsoft.com/office/drawing/2014/main" id="{4DCC211A-EE2F-7214-8792-B611C0AFAD6D}"/>
                </a:ext>
              </a:extLst>
            </p:cNvPr>
            <p:cNvSpPr/>
            <p:nvPr/>
          </p:nvSpPr>
          <p:spPr>
            <a:xfrm>
              <a:off x="411480" y="2480734"/>
              <a:ext cx="8542867" cy="5822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CE4EF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24" name="Shape 22">
              <a:extLst>
                <a:ext uri="{FF2B5EF4-FFF2-40B4-BE49-F238E27FC236}">
                  <a16:creationId xmlns:a16="http://schemas.microsoft.com/office/drawing/2014/main" id="{BE2140D0-BF97-34DD-EC58-41F4E9778EA4}"/>
                </a:ext>
              </a:extLst>
            </p:cNvPr>
            <p:cNvSpPr/>
            <p:nvPr/>
          </p:nvSpPr>
          <p:spPr>
            <a:xfrm>
              <a:off x="411480" y="2480734"/>
              <a:ext cx="488164" cy="582219"/>
            </a:xfrm>
            <a:prstGeom prst="rect">
              <a:avLst/>
            </a:prstGeom>
            <a:solidFill>
              <a:srgbClr val="007B74"/>
            </a:solidFill>
            <a:ln w="12700">
              <a:solidFill>
                <a:srgbClr val="007B74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25" name="Text 23">
              <a:extLst>
                <a:ext uri="{FF2B5EF4-FFF2-40B4-BE49-F238E27FC236}">
                  <a16:creationId xmlns:a16="http://schemas.microsoft.com/office/drawing/2014/main" id="{87A13584-A87A-183E-E4DF-8590F247C86A}"/>
                </a:ext>
              </a:extLst>
            </p:cNvPr>
            <p:cNvSpPr/>
            <p:nvPr/>
          </p:nvSpPr>
          <p:spPr>
            <a:xfrm>
              <a:off x="411480" y="2480734"/>
              <a:ext cx="488164" cy="5822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BR" sz="1200" b="1" noProof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03</a:t>
              </a:r>
              <a:endParaRPr lang="pt-BR" sz="1200" noProof="1"/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EA6A5FF4-4936-26AE-2A52-2117ED6766DF}"/>
                </a:ext>
              </a:extLst>
            </p:cNvPr>
            <p:cNvSpPr/>
            <p:nvPr/>
          </p:nvSpPr>
          <p:spPr>
            <a:xfrm>
              <a:off x="1021685" y="2658633"/>
              <a:ext cx="4975516" cy="2264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600" b="1" noProof="1">
                  <a:solidFill>
                    <a:srgbClr val="001F4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Investir em formação avaliativa como política de Estado</a:t>
              </a:r>
              <a:endParaRPr lang="pt-BR" sz="1600" noProof="1"/>
            </a:p>
          </p:txBody>
        </p:sp>
        <p:sp>
          <p:nvSpPr>
            <p:cNvPr id="28" name="Shape 26">
              <a:extLst>
                <a:ext uri="{FF2B5EF4-FFF2-40B4-BE49-F238E27FC236}">
                  <a16:creationId xmlns:a16="http://schemas.microsoft.com/office/drawing/2014/main" id="{6AC3FCEE-9E61-E1AD-9927-6FE43804E771}"/>
                </a:ext>
              </a:extLst>
            </p:cNvPr>
            <p:cNvSpPr/>
            <p:nvPr/>
          </p:nvSpPr>
          <p:spPr>
            <a:xfrm>
              <a:off x="6184956" y="2577771"/>
              <a:ext cx="2628574" cy="388146"/>
            </a:xfrm>
            <a:prstGeom prst="rect">
              <a:avLst/>
            </a:prstGeom>
            <a:solidFill>
              <a:srgbClr val="EBF3FF"/>
            </a:solidFill>
            <a:ln w="12700">
              <a:solidFill>
                <a:srgbClr val="0057A8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30" name="Text 28">
              <a:extLst>
                <a:ext uri="{FF2B5EF4-FFF2-40B4-BE49-F238E27FC236}">
                  <a16:creationId xmlns:a16="http://schemas.microsoft.com/office/drawing/2014/main" id="{14BC7271-78BD-B85B-86F3-359357AFA525}"/>
                </a:ext>
              </a:extLst>
            </p:cNvPr>
            <p:cNvSpPr/>
            <p:nvPr/>
          </p:nvSpPr>
          <p:spPr>
            <a:xfrm>
              <a:off x="6291701" y="2696080"/>
              <a:ext cx="2440819" cy="2183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i="1" noProof="1">
                  <a:solidFill>
                    <a:srgbClr val="1E2D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Materiais · articulação com centros regionais</a:t>
              </a:r>
              <a:endParaRPr lang="pt-BR" sz="1200" noProof="1"/>
            </a:p>
          </p:txBody>
        </p:sp>
        <p:sp>
          <p:nvSpPr>
            <p:cNvPr id="31" name="Shape 29">
              <a:extLst>
                <a:ext uri="{FF2B5EF4-FFF2-40B4-BE49-F238E27FC236}">
                  <a16:creationId xmlns:a16="http://schemas.microsoft.com/office/drawing/2014/main" id="{AE1EFBB9-062C-B587-C5B6-F4256B33E619}"/>
                </a:ext>
              </a:extLst>
            </p:cNvPr>
            <p:cNvSpPr/>
            <p:nvPr/>
          </p:nvSpPr>
          <p:spPr>
            <a:xfrm>
              <a:off x="411480" y="3143817"/>
              <a:ext cx="8542867" cy="5822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CE4EF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32" name="Shape 30">
              <a:extLst>
                <a:ext uri="{FF2B5EF4-FFF2-40B4-BE49-F238E27FC236}">
                  <a16:creationId xmlns:a16="http://schemas.microsoft.com/office/drawing/2014/main" id="{B5C02A70-A0DA-1E8F-48BC-1B5C203E7DEF}"/>
                </a:ext>
              </a:extLst>
            </p:cNvPr>
            <p:cNvSpPr/>
            <p:nvPr/>
          </p:nvSpPr>
          <p:spPr>
            <a:xfrm>
              <a:off x="411480" y="3143817"/>
              <a:ext cx="488164" cy="582219"/>
            </a:xfrm>
            <a:prstGeom prst="rect">
              <a:avLst/>
            </a:prstGeom>
            <a:solidFill>
              <a:srgbClr val="E8701A"/>
            </a:solidFill>
            <a:ln w="12700">
              <a:solidFill>
                <a:srgbClr val="E8701A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33" name="Text 31">
              <a:extLst>
                <a:ext uri="{FF2B5EF4-FFF2-40B4-BE49-F238E27FC236}">
                  <a16:creationId xmlns:a16="http://schemas.microsoft.com/office/drawing/2014/main" id="{4C384F14-9FD3-6BF0-D43F-95980C4E555A}"/>
                </a:ext>
              </a:extLst>
            </p:cNvPr>
            <p:cNvSpPr/>
            <p:nvPr/>
          </p:nvSpPr>
          <p:spPr>
            <a:xfrm>
              <a:off x="411480" y="3143817"/>
              <a:ext cx="488164" cy="5822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BR" sz="1200" b="1" noProof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04</a:t>
              </a:r>
              <a:endParaRPr lang="pt-BR" sz="1200" noProof="1"/>
            </a:p>
          </p:txBody>
        </p:sp>
        <p:sp>
          <p:nvSpPr>
            <p:cNvPr id="34" name="Text 32">
              <a:extLst>
                <a:ext uri="{FF2B5EF4-FFF2-40B4-BE49-F238E27FC236}">
                  <a16:creationId xmlns:a16="http://schemas.microsoft.com/office/drawing/2014/main" id="{2A0DC3EF-F29B-42ED-9229-3D591A241351}"/>
                </a:ext>
              </a:extLst>
            </p:cNvPr>
            <p:cNvSpPr/>
            <p:nvPr/>
          </p:nvSpPr>
          <p:spPr>
            <a:xfrm>
              <a:off x="1021685" y="3296250"/>
              <a:ext cx="4975516" cy="2264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600" b="1" noProof="1">
                  <a:solidFill>
                    <a:srgbClr val="001F4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Fortalecer a participação comunitária no ciclo avaliativo</a:t>
              </a:r>
              <a:endParaRPr lang="pt-BR" sz="1600" noProof="1"/>
            </a:p>
          </p:txBody>
        </p:sp>
        <p:sp>
          <p:nvSpPr>
            <p:cNvPr id="36" name="Shape 34">
              <a:extLst>
                <a:ext uri="{FF2B5EF4-FFF2-40B4-BE49-F238E27FC236}">
                  <a16:creationId xmlns:a16="http://schemas.microsoft.com/office/drawing/2014/main" id="{AE8BF04C-31A5-C71F-F345-675B0E4DC173}"/>
                </a:ext>
              </a:extLst>
            </p:cNvPr>
            <p:cNvSpPr/>
            <p:nvPr/>
          </p:nvSpPr>
          <p:spPr>
            <a:xfrm>
              <a:off x="6184956" y="3240854"/>
              <a:ext cx="2628574" cy="388146"/>
            </a:xfrm>
            <a:prstGeom prst="rect">
              <a:avLst/>
            </a:prstGeom>
            <a:solidFill>
              <a:srgbClr val="EBF3FF"/>
            </a:solidFill>
            <a:ln w="12700">
              <a:solidFill>
                <a:srgbClr val="0057A8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E01E7776-C16F-0809-4265-A6F28C9E5525}"/>
                </a:ext>
              </a:extLst>
            </p:cNvPr>
            <p:cNvSpPr/>
            <p:nvPr/>
          </p:nvSpPr>
          <p:spPr>
            <a:xfrm>
              <a:off x="6278834" y="3293388"/>
              <a:ext cx="2440819" cy="2183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i="1" noProof="1">
                  <a:solidFill>
                    <a:srgbClr val="1E2D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Intercâmbio México · Costa Rica</a:t>
              </a:r>
              <a:endParaRPr lang="pt-BR" sz="1200" noProof="1"/>
            </a:p>
          </p:txBody>
        </p:sp>
        <p:sp>
          <p:nvSpPr>
            <p:cNvPr id="39" name="Shape 37">
              <a:extLst>
                <a:ext uri="{FF2B5EF4-FFF2-40B4-BE49-F238E27FC236}">
                  <a16:creationId xmlns:a16="http://schemas.microsoft.com/office/drawing/2014/main" id="{0D21EA02-2EE1-A9B6-3164-2E3EF0B95D16}"/>
                </a:ext>
              </a:extLst>
            </p:cNvPr>
            <p:cNvSpPr/>
            <p:nvPr/>
          </p:nvSpPr>
          <p:spPr>
            <a:xfrm>
              <a:off x="411480" y="3806901"/>
              <a:ext cx="8542867" cy="5822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CE4EF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40" name="Shape 38">
              <a:extLst>
                <a:ext uri="{FF2B5EF4-FFF2-40B4-BE49-F238E27FC236}">
                  <a16:creationId xmlns:a16="http://schemas.microsoft.com/office/drawing/2014/main" id="{EDDB43BA-BBA7-89E4-30DB-3FDD784DCF09}"/>
                </a:ext>
              </a:extLst>
            </p:cNvPr>
            <p:cNvSpPr/>
            <p:nvPr/>
          </p:nvSpPr>
          <p:spPr>
            <a:xfrm>
              <a:off x="411480" y="3806901"/>
              <a:ext cx="488164" cy="582219"/>
            </a:xfrm>
            <a:prstGeom prst="rect">
              <a:avLst/>
            </a:prstGeom>
            <a:solidFill>
              <a:srgbClr val="C8922A"/>
            </a:solidFill>
            <a:ln w="12700">
              <a:solidFill>
                <a:srgbClr val="C8922A"/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41" name="Text 39">
              <a:extLst>
                <a:ext uri="{FF2B5EF4-FFF2-40B4-BE49-F238E27FC236}">
                  <a16:creationId xmlns:a16="http://schemas.microsoft.com/office/drawing/2014/main" id="{BC83BE02-B351-3963-5120-2670239C4CEE}"/>
                </a:ext>
              </a:extLst>
            </p:cNvPr>
            <p:cNvSpPr/>
            <p:nvPr/>
          </p:nvSpPr>
          <p:spPr>
            <a:xfrm>
              <a:off x="411480" y="3806901"/>
              <a:ext cx="488164" cy="5822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BR" sz="1200" b="1" noProof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05</a:t>
              </a:r>
              <a:endParaRPr lang="pt-BR" sz="1200" noProof="1"/>
            </a:p>
          </p:txBody>
        </p:sp>
        <p:sp>
          <p:nvSpPr>
            <p:cNvPr id="42" name="Text 40">
              <a:extLst>
                <a:ext uri="{FF2B5EF4-FFF2-40B4-BE49-F238E27FC236}">
                  <a16:creationId xmlns:a16="http://schemas.microsoft.com/office/drawing/2014/main" id="{AE2DE217-9234-7AE9-365B-640B2B4A1CF1}"/>
                </a:ext>
              </a:extLst>
            </p:cNvPr>
            <p:cNvSpPr/>
            <p:nvPr/>
          </p:nvSpPr>
          <p:spPr>
            <a:xfrm>
              <a:off x="1021685" y="4010198"/>
              <a:ext cx="4975516" cy="2264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600" b="1" noProof="1">
                  <a:solidFill>
                    <a:srgbClr val="001F4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Articular os três propósitos da avaliação com arquitetura institucional clara</a:t>
              </a:r>
              <a:endParaRPr lang="pt-BR" sz="1600" noProof="1"/>
            </a:p>
          </p:txBody>
        </p:sp>
        <p:sp>
          <p:nvSpPr>
            <p:cNvPr id="44" name="Shape 42">
              <a:extLst>
                <a:ext uri="{FF2B5EF4-FFF2-40B4-BE49-F238E27FC236}">
                  <a16:creationId xmlns:a16="http://schemas.microsoft.com/office/drawing/2014/main" id="{036EC099-2F5F-1CBA-8C2D-C805394FDBE6}"/>
                </a:ext>
              </a:extLst>
            </p:cNvPr>
            <p:cNvSpPr/>
            <p:nvPr/>
          </p:nvSpPr>
          <p:spPr>
            <a:xfrm>
              <a:off x="6184956" y="3903937"/>
              <a:ext cx="2628574" cy="388146"/>
            </a:xfrm>
            <a:prstGeom prst="rect">
              <a:avLst/>
            </a:prstGeom>
            <a:solidFill>
              <a:srgbClr val="EBF3FF"/>
            </a:solidFill>
            <a:ln w="12700">
              <a:solidFill>
                <a:srgbClr val="0057A8">
                  <a:alpha val="30000"/>
                </a:srgbClr>
              </a:solidFill>
              <a:prstDash val="solid"/>
            </a:ln>
          </p:spPr>
          <p:txBody>
            <a:bodyPr/>
            <a:lstStyle/>
            <a:p>
              <a:endParaRPr lang="pt-BR" sz="1200" noProof="1"/>
            </a:p>
          </p:txBody>
        </p:sp>
        <p:sp>
          <p:nvSpPr>
            <p:cNvPr id="46" name="Text 44">
              <a:extLst>
                <a:ext uri="{FF2B5EF4-FFF2-40B4-BE49-F238E27FC236}">
                  <a16:creationId xmlns:a16="http://schemas.microsoft.com/office/drawing/2014/main" id="{268A3CA2-757A-7DB8-786D-5FEB0B0FAD16}"/>
                </a:ext>
              </a:extLst>
            </p:cNvPr>
            <p:cNvSpPr/>
            <p:nvPr/>
          </p:nvSpPr>
          <p:spPr>
            <a:xfrm>
              <a:off x="6278834" y="3937550"/>
              <a:ext cx="2440819" cy="2183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BR" sz="1200" i="1" noProof="1">
                  <a:solidFill>
                    <a:srgbClr val="1E2D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Perspectiva comparada regional</a:t>
              </a:r>
              <a:endParaRPr lang="pt-BR" sz="1200" noProof="1"/>
            </a:p>
          </p:txBody>
        </p:sp>
      </p:grpSp>
      <p:sp>
        <p:nvSpPr>
          <p:cNvPr id="47" name="Text 45">
            <a:extLst>
              <a:ext uri="{FF2B5EF4-FFF2-40B4-BE49-F238E27FC236}">
                <a16:creationId xmlns:a16="http://schemas.microsoft.com/office/drawing/2014/main" id="{F4ED6C35-A9AF-87E7-B2BE-03B899E2665E}"/>
              </a:ext>
            </a:extLst>
          </p:cNvPr>
          <p:cNvSpPr/>
          <p:nvPr/>
        </p:nvSpPr>
        <p:spPr>
          <a:xfrm>
            <a:off x="399897" y="4700361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00" kern="0" spc="50" noProof="1">
                <a:solidFill>
                  <a:srgbClr val="99AA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OPAS SP26-31 OE2 2025 | Portaria GM/MS 3.493/2024 | WHO Operational Framework 2020 | OPAS Marco Medição APS 2021</a:t>
            </a:r>
            <a:endParaRPr lang="pt-BR" sz="700" noProof="1"/>
          </a:p>
        </p:txBody>
      </p:sp>
      <p:sp>
        <p:nvSpPr>
          <p:cNvPr id="49" name="Shape 37">
            <a:extLst>
              <a:ext uri="{FF2B5EF4-FFF2-40B4-BE49-F238E27FC236}">
                <a16:creationId xmlns:a16="http://schemas.microsoft.com/office/drawing/2014/main" id="{BA470626-4A27-42F3-983A-D6EF2A15EB87}"/>
              </a:ext>
            </a:extLst>
          </p:cNvPr>
          <p:cNvSpPr/>
          <p:nvPr/>
        </p:nvSpPr>
        <p:spPr>
          <a:xfrm>
            <a:off x="423063" y="4231500"/>
            <a:ext cx="8542867" cy="649855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BR" sz="1600" noProof="1"/>
          </a:p>
        </p:txBody>
      </p:sp>
      <p:sp>
        <p:nvSpPr>
          <p:cNvPr id="50" name="Shape 38">
            <a:extLst>
              <a:ext uri="{FF2B5EF4-FFF2-40B4-BE49-F238E27FC236}">
                <a16:creationId xmlns:a16="http://schemas.microsoft.com/office/drawing/2014/main" id="{E1365603-68D0-3EED-DCCA-B7C9A8969D72}"/>
              </a:ext>
            </a:extLst>
          </p:cNvPr>
          <p:cNvSpPr/>
          <p:nvPr/>
        </p:nvSpPr>
        <p:spPr>
          <a:xfrm>
            <a:off x="411480" y="4251674"/>
            <a:ext cx="488164" cy="582219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sz="1600" noProof="1"/>
          </a:p>
        </p:txBody>
      </p:sp>
      <p:sp>
        <p:nvSpPr>
          <p:cNvPr id="51" name="Text 39">
            <a:extLst>
              <a:ext uri="{FF2B5EF4-FFF2-40B4-BE49-F238E27FC236}">
                <a16:creationId xmlns:a16="http://schemas.microsoft.com/office/drawing/2014/main" id="{A2FA5DAA-F0B7-6A50-116D-940314119161}"/>
              </a:ext>
            </a:extLst>
          </p:cNvPr>
          <p:cNvSpPr/>
          <p:nvPr/>
        </p:nvSpPr>
        <p:spPr>
          <a:xfrm>
            <a:off x="411480" y="4251674"/>
            <a:ext cx="488164" cy="6752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b="1" noProof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pt-BR" sz="1400" noProof="1"/>
          </a:p>
        </p:txBody>
      </p:sp>
      <p:sp>
        <p:nvSpPr>
          <p:cNvPr id="52" name="Text 40">
            <a:extLst>
              <a:ext uri="{FF2B5EF4-FFF2-40B4-BE49-F238E27FC236}">
                <a16:creationId xmlns:a16="http://schemas.microsoft.com/office/drawing/2014/main" id="{149CB42E-1225-26C0-C7B6-3CEEA9BC7454}"/>
              </a:ext>
            </a:extLst>
          </p:cNvPr>
          <p:cNvSpPr/>
          <p:nvPr/>
        </p:nvSpPr>
        <p:spPr>
          <a:xfrm>
            <a:off x="1021685" y="4251674"/>
            <a:ext cx="4975516" cy="533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1600" b="1" noProof="1">
                <a:solidFill>
                  <a:srgbClr val="001F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Conectar o Brasil à Aliança Regional pela Atenção Primária em Saúde</a:t>
            </a:r>
          </a:p>
        </p:txBody>
      </p:sp>
      <p:sp>
        <p:nvSpPr>
          <p:cNvPr id="54" name="Shape 42">
            <a:extLst>
              <a:ext uri="{FF2B5EF4-FFF2-40B4-BE49-F238E27FC236}">
                <a16:creationId xmlns:a16="http://schemas.microsoft.com/office/drawing/2014/main" id="{EEB55F9B-E761-9DF0-4F21-8A95291A51C1}"/>
              </a:ext>
            </a:extLst>
          </p:cNvPr>
          <p:cNvSpPr/>
          <p:nvPr/>
        </p:nvSpPr>
        <p:spPr>
          <a:xfrm>
            <a:off x="6184956" y="4322663"/>
            <a:ext cx="2628574" cy="511230"/>
          </a:xfrm>
          <a:prstGeom prst="rect">
            <a:avLst/>
          </a:prstGeom>
          <a:solidFill>
            <a:srgbClr val="EBF3FF"/>
          </a:solidFill>
          <a:ln w="12700">
            <a:solidFill>
              <a:srgbClr val="0057A8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 sz="1600" noProof="1"/>
          </a:p>
        </p:txBody>
      </p:sp>
      <p:sp>
        <p:nvSpPr>
          <p:cNvPr id="56" name="Text 44">
            <a:extLst>
              <a:ext uri="{FF2B5EF4-FFF2-40B4-BE49-F238E27FC236}">
                <a16:creationId xmlns:a16="http://schemas.microsoft.com/office/drawing/2014/main" id="{3DD3308F-0CCD-C96E-6FE1-FB650E4AA2E3}"/>
              </a:ext>
            </a:extLst>
          </p:cNvPr>
          <p:cNvSpPr/>
          <p:nvPr/>
        </p:nvSpPr>
        <p:spPr>
          <a:xfrm>
            <a:off x="6278834" y="4572817"/>
            <a:ext cx="2440819" cy="218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1200" noProof="1"/>
              <a:t>Aliança Regional APS · cooperação Sul–Sul · comunidade regional de prática · sistematização e difusão de experiências</a:t>
            </a:r>
          </a:p>
        </p:txBody>
      </p:sp>
    </p:spTree>
    <p:extLst>
      <p:ext uri="{BB962C8B-B14F-4D97-AF65-F5344CB8AC3E}">
        <p14:creationId xmlns:p14="http://schemas.microsoft.com/office/powerpoint/2010/main" val="346515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11480" y="292608"/>
            <a:ext cx="54864" cy="329184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21792" y="347472"/>
            <a:ext cx="5029200" cy="2875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5000"/>
              </a:lnSpc>
              <a:buNone/>
            </a:pPr>
            <a:r>
              <a:rPr lang="pt-BR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"A APS brasileira é um patrimônio construído por décadas de esforço coletivo de profissionais, gestores e comunidades. Avaliá-la bem — com rigor, com equidade e com o propósito de aprender — é um ato de cuidado com esse patrimônio e com as pessoas que ele serve."</a:t>
            </a:r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21792" y="3398182"/>
            <a:ext cx="3840480" cy="22860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897880" y="128016"/>
            <a:ext cx="3017520" cy="477316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897880" y="128016"/>
            <a:ext cx="3017520" cy="54864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53328" y="256032"/>
            <a:ext cx="27432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pt-BR" sz="1500" b="1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O compromisso</a:t>
            </a:r>
            <a:endParaRPr lang="pt-BR" sz="15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1500" b="1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da OPAS</a:t>
            </a:r>
            <a:endParaRPr lang="pt-BR" sz="15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053328" y="932688"/>
            <a:ext cx="2560320" cy="22860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053328" y="1078992"/>
            <a:ext cx="2724912" cy="594360"/>
          </a:xfrm>
          <a:prstGeom prst="rect">
            <a:avLst/>
          </a:prstGeom>
          <a:solidFill>
            <a:srgbClr val="F0F4FA"/>
          </a:solidFill>
          <a:ln w="12700">
            <a:solidFill>
              <a:srgbClr val="F0F4F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089904" y="1124712"/>
            <a:ext cx="3474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noProof="1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🔧</a:t>
            </a:r>
            <a:endParaRPr lang="pt-BR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455664" y="114300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pt-BR" sz="1200" noProof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Ferramentas adaptadas ao contexto brasileiro (PCATool, HEAT, Marco de Medição)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053328" y="1810512"/>
            <a:ext cx="2724912" cy="594360"/>
          </a:xfrm>
          <a:prstGeom prst="rect">
            <a:avLst/>
          </a:prstGeom>
          <a:solidFill>
            <a:srgbClr val="EBF0F8"/>
          </a:solidFill>
          <a:ln w="12700">
            <a:solidFill>
              <a:srgbClr val="EBF0F8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089904" y="1856232"/>
            <a:ext cx="3474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noProof="1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🌎</a:t>
            </a:r>
            <a:endParaRPr lang="pt-BR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455664" y="187452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pt-BR" sz="1200" noProof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Intercâmbio com Costa Rica, Uruguai, Chile, México e Colômbia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053328" y="2542032"/>
            <a:ext cx="2724912" cy="594360"/>
          </a:xfrm>
          <a:prstGeom prst="rect">
            <a:avLst/>
          </a:prstGeom>
          <a:solidFill>
            <a:srgbClr val="F0F4FA"/>
          </a:solidFill>
          <a:ln w="12700">
            <a:solidFill>
              <a:srgbClr val="F0F4F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089904" y="2587752"/>
            <a:ext cx="3474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noProof="1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📊</a:t>
            </a:r>
            <a:endParaRPr lang="pt-BR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437376" y="2542032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pt-BR" sz="1200" noProof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Apoio à produção e sistematização de evidências regionais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053328" y="3273552"/>
            <a:ext cx="2724912" cy="594360"/>
          </a:xfrm>
          <a:prstGeom prst="rect">
            <a:avLst/>
          </a:prstGeom>
          <a:solidFill>
            <a:srgbClr val="EBF0F8"/>
          </a:solidFill>
          <a:ln w="12700">
            <a:solidFill>
              <a:srgbClr val="EBF0F8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089904" y="3319272"/>
            <a:ext cx="3474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noProof="1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🤝</a:t>
            </a:r>
            <a:endParaRPr lang="pt-BR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455664" y="333756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pt-BR" sz="1200" noProof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Participação em processos de pactuação de indicadores — com respeito à soberania do Estado brasileiro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053328" y="4005072"/>
            <a:ext cx="2724912" cy="594360"/>
          </a:xfrm>
          <a:prstGeom prst="rect">
            <a:avLst/>
          </a:prstGeom>
          <a:solidFill>
            <a:srgbClr val="F0F4FA"/>
          </a:solidFill>
          <a:ln w="12700">
            <a:solidFill>
              <a:srgbClr val="F0F4FA"/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089904" y="4050792"/>
            <a:ext cx="3474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noProof="1">
                <a:solidFill>
                  <a:srgbClr val="000000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🏛️</a:t>
            </a:r>
            <a:endParaRPr lang="pt-BR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455664" y="406908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pt-BR" sz="1200" noProof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Mandato formalizado no SP26–31 (OE2 / Resultado 2.4) até 2031</a:t>
            </a:r>
            <a:endParaRPr lang="pt-BR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406908" y="3877056"/>
            <a:ext cx="5212080" cy="5029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21208" y="395986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3600" noProof="1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Muito Obrigado!</a:t>
            </a:r>
            <a:endParaRPr lang="pt-BR" sz="36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FB9836-58D1-315A-E775-0407C8C4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" y="4623985"/>
            <a:ext cx="2736427" cy="271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11480" y="128016"/>
            <a:ext cx="1645920" cy="23774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11480" y="128016"/>
            <a:ext cx="1645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50" dirty="0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CONTEXTO ESTRATÉGICO</a:t>
            </a:r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1480" y="47548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001F4D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Paradoxo</a:t>
            </a:r>
            <a:r>
              <a:rPr lang="en-US" sz="2600" b="1">
                <a:solidFill>
                  <a:srgbClr val="001F4D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dos dados</a:t>
            </a:r>
            <a:endParaRPr lang="en-US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11480" y="1069848"/>
            <a:ext cx="2011680" cy="3657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11480" y="1261872"/>
            <a:ext cx="269748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1270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11480" y="1261872"/>
            <a:ext cx="2697480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11480" y="1417320"/>
            <a:ext cx="2697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001F4D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40M+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11480" y="2176272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atendimentos/mês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no e-SUS APS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85800" y="2788920"/>
            <a:ext cx="2148840" cy="18288"/>
          </a:xfrm>
          <a:prstGeom prst="rect">
            <a:avLst/>
          </a:prstGeom>
          <a:solidFill>
            <a:srgbClr val="DCE4EF"/>
          </a:solidFill>
          <a:ln w="12700">
            <a:solidFill>
              <a:srgbClr val="DCE4EF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60118" y="2880360"/>
            <a:ext cx="2148841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Apenas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1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em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4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países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têm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retroalimentação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funcional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para equipes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11480" y="4434840"/>
            <a:ext cx="2697480" cy="301752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11480" y="4434840"/>
            <a:ext cx="26974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100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INFORMAÇÃO SEM RETORNO</a:t>
            </a:r>
            <a:endParaRPr lang="en-US" sz="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264408" y="1261872"/>
            <a:ext cx="269748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1270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264408" y="1261872"/>
            <a:ext cx="2697480" cy="54864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264408" y="1417320"/>
            <a:ext cx="2697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0057A8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98.31%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264408" y="2176272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000" err="1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Cobertura</a:t>
            </a: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</a:t>
            </a:r>
            <a:r>
              <a:rPr lang="en-US" sz="1000" err="1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Potencial</a:t>
            </a: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de APS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538728" y="2788920"/>
            <a:ext cx="2148840" cy="18288"/>
          </a:xfrm>
          <a:prstGeom prst="rect">
            <a:avLst/>
          </a:prstGeom>
          <a:solidFill>
            <a:srgbClr val="DCE4EF"/>
          </a:solidFill>
          <a:ln w="12700">
            <a:solidFill>
              <a:srgbClr val="DCE4EF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813046" y="2880360"/>
            <a:ext cx="2148841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Longitudinalidade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coordenação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nos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menores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escores</a:t>
            </a:r>
            <a:r>
              <a:rPr lang="en-US" sz="1000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 do </a:t>
            </a:r>
            <a:r>
              <a:rPr lang="en-US" sz="1000" dirty="0" err="1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PCATool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264408" y="4434840"/>
            <a:ext cx="2697480" cy="301752"/>
          </a:xfrm>
          <a:prstGeom prst="rect">
            <a:avLst/>
          </a:prstGeom>
          <a:solidFill>
            <a:srgbClr val="0057A8"/>
          </a:solidFill>
          <a:ln w="12700">
            <a:solidFill>
              <a:srgbClr val="0057A8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264408" y="4434840"/>
            <a:ext cx="26974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100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QUALIDADE DO CUIDADO</a:t>
            </a:r>
            <a:endParaRPr lang="en-US" sz="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117336" y="1261872"/>
            <a:ext cx="269748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1270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117336" y="1261872"/>
            <a:ext cx="2697480" cy="54864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117336" y="1417320"/>
            <a:ext cx="2697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007B74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5.568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117336" y="2176272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municípios com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000">
                <a:solidFill>
                  <a:srgbClr val="1E2D42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responsabilidade na APS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391656" y="2788920"/>
            <a:ext cx="2148840" cy="18288"/>
          </a:xfrm>
          <a:prstGeom prst="rect">
            <a:avLst/>
          </a:prstGeom>
          <a:solidFill>
            <a:srgbClr val="DCE4EF"/>
          </a:solidFill>
          <a:ln w="12700">
            <a:solidFill>
              <a:srgbClr val="DCE4EF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665974" y="2880360"/>
            <a:ext cx="2148841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00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Capacidade avaliativa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profundamente desigual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00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entre eles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6117336" y="4434840"/>
            <a:ext cx="2697480" cy="301752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117336" y="4434840"/>
            <a:ext cx="26974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100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HETEROGENEIDADE</a:t>
            </a:r>
            <a:endParaRPr lang="en-US" sz="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2121156" y="145549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b="1" dirty="0"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Como fazer a avaliação reduzir desigualdades — e não reproduzi-las?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" name="Text 3"/>
          <p:cNvSpPr/>
          <p:nvPr/>
        </p:nvSpPr>
        <p:spPr>
          <a:xfrm>
            <a:off x="411480" y="89594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26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Mandatos e </a:t>
            </a:r>
            <a:r>
              <a:rPr lang="pt-BR" sz="2600" b="1" noProof="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recomendações </a:t>
            </a:r>
            <a:r>
              <a:rPr lang="pt-BR" sz="26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OPAS/OMS</a:t>
            </a:r>
            <a:endParaRPr lang="pt-BR" sz="2600" noProof="0" dirty="0"/>
          </a:p>
        </p:txBody>
      </p:sp>
      <p:sp>
        <p:nvSpPr>
          <p:cNvPr id="6" name="Shape 4"/>
          <p:cNvSpPr/>
          <p:nvPr/>
        </p:nvSpPr>
        <p:spPr>
          <a:xfrm>
            <a:off x="411480" y="583286"/>
            <a:ext cx="3200400" cy="3657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5"/>
          <p:cNvSpPr/>
          <p:nvPr/>
        </p:nvSpPr>
        <p:spPr>
          <a:xfrm>
            <a:off x="411480" y="2873062"/>
            <a:ext cx="8321040" cy="32004"/>
          </a:xfrm>
          <a:prstGeom prst="rect">
            <a:avLst/>
          </a:prstGeom>
          <a:solidFill>
            <a:srgbClr val="7A94B0"/>
          </a:solidFill>
          <a:ln w="12700">
            <a:solidFill>
              <a:srgbClr val="7A94B0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" name="Shape 6"/>
          <p:cNvSpPr/>
          <p:nvPr/>
        </p:nvSpPr>
        <p:spPr>
          <a:xfrm>
            <a:off x="892102" y="2799910"/>
            <a:ext cx="210312" cy="210312"/>
          </a:xfrm>
          <a:prstGeom prst="ellipse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" name="Text 7"/>
          <p:cNvSpPr/>
          <p:nvPr/>
        </p:nvSpPr>
        <p:spPr>
          <a:xfrm>
            <a:off x="136870" y="3065149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rgbClr val="E870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2018</a:t>
            </a:r>
            <a:endParaRPr lang="pt-BR" sz="1100" noProof="0" dirty="0"/>
          </a:p>
        </p:txBody>
      </p:sp>
      <p:sp>
        <p:nvSpPr>
          <p:cNvPr id="14" name="Shape 12"/>
          <p:cNvSpPr/>
          <p:nvPr/>
        </p:nvSpPr>
        <p:spPr>
          <a:xfrm>
            <a:off x="2153201" y="2773528"/>
            <a:ext cx="210312" cy="210312"/>
          </a:xfrm>
          <a:prstGeom prst="ellipse">
            <a:avLst/>
          </a:prstGeom>
          <a:solidFill>
            <a:srgbClr val="FF0000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13"/>
          <p:cNvSpPr/>
          <p:nvPr/>
        </p:nvSpPr>
        <p:spPr>
          <a:xfrm>
            <a:off x="1323362" y="3055942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</a:t>
            </a:r>
            <a:endParaRPr lang="pt-BR" sz="1100" noProof="0" dirty="0">
              <a:solidFill>
                <a:srgbClr val="FF0000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3715043" y="294160"/>
            <a:ext cx="79628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pt-BR" sz="1100" b="1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OMS/UNICEF</a:t>
            </a:r>
            <a:endParaRPr lang="pt-BR" sz="1100" noProof="0" dirty="0">
              <a:solidFill>
                <a:schemeClr val="bg1"/>
              </a:solidFill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252158" y="2781622"/>
            <a:ext cx="210312" cy="210312"/>
          </a:xfrm>
          <a:prstGeom prst="ellipse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Text 19"/>
          <p:cNvSpPr/>
          <p:nvPr/>
        </p:nvSpPr>
        <p:spPr>
          <a:xfrm>
            <a:off x="2470136" y="3055942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</a:t>
            </a:r>
            <a:endParaRPr lang="pt-BR" sz="1100" noProof="0" dirty="0">
              <a:solidFill>
                <a:schemeClr val="bg1"/>
              </a:solidFill>
            </a:endParaRPr>
          </a:p>
        </p:txBody>
      </p:sp>
      <p:sp>
        <p:nvSpPr>
          <p:cNvPr id="26" name="Shape 24"/>
          <p:cNvSpPr/>
          <p:nvPr/>
        </p:nvSpPr>
        <p:spPr>
          <a:xfrm>
            <a:off x="4370781" y="2822770"/>
            <a:ext cx="210312" cy="210312"/>
          </a:xfrm>
          <a:prstGeom prst="ellipse">
            <a:avLst/>
          </a:prstGeom>
          <a:solidFill>
            <a:srgbClr val="FFFF00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Text 25"/>
          <p:cNvSpPr/>
          <p:nvPr/>
        </p:nvSpPr>
        <p:spPr>
          <a:xfrm>
            <a:off x="3625416" y="3055942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2021</a:t>
            </a:r>
            <a:endParaRPr lang="pt-BR" sz="1100" noProof="0" dirty="0">
              <a:solidFill>
                <a:srgbClr val="FFFF00"/>
              </a:solidFill>
            </a:endParaRPr>
          </a:p>
        </p:txBody>
      </p:sp>
      <p:sp>
        <p:nvSpPr>
          <p:cNvPr id="37" name="Text 35"/>
          <p:cNvSpPr/>
          <p:nvPr/>
        </p:nvSpPr>
        <p:spPr>
          <a:xfrm>
            <a:off x="67531" y="4959907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00" kern="0" spc="50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WHO/UNICEF 2018, 2019 | WHO </a:t>
            </a:r>
            <a:r>
              <a:rPr lang="pt-BR" sz="700" kern="0" spc="50" noProof="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r>
              <a:rPr lang="pt-BR" sz="700" kern="0" spc="50" noProof="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Framework 2020 | OPAS Marco Medição APS 2021 | OPAS SP26-31 2025 · </a:t>
            </a:r>
            <a:r>
              <a:rPr lang="pt-BR" sz="700" kern="0" spc="50" noProof="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iris.paho.org</a:t>
            </a:r>
            <a:endParaRPr lang="pt-BR" sz="700" noProof="0" dirty="0">
              <a:solidFill>
                <a:schemeClr val="bg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22DA2E6A-B237-2C95-6B3F-93CF9537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08" y="1137332"/>
            <a:ext cx="2063954" cy="157168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6987B44-7572-4636-0E35-BD90C1F4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71" y="3311219"/>
            <a:ext cx="1302380" cy="163009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C2D91490-0A2A-E419-9F0F-60C61BB5C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403" y="1145463"/>
            <a:ext cx="1069467" cy="1528531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4399262-0565-939D-D97B-A752DF1E3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015" y="3380727"/>
            <a:ext cx="1609969" cy="1510427"/>
          </a:xfrm>
          <a:prstGeom prst="rect">
            <a:avLst/>
          </a:prstGeom>
        </p:spPr>
      </p:pic>
      <p:sp>
        <p:nvSpPr>
          <p:cNvPr id="45" name="Shape 24">
            <a:extLst>
              <a:ext uri="{FF2B5EF4-FFF2-40B4-BE49-F238E27FC236}">
                <a16:creationId xmlns:a16="http://schemas.microsoft.com/office/drawing/2014/main" id="{875A932A-145A-8DCD-73C6-2572CA8D2A56}"/>
              </a:ext>
            </a:extLst>
          </p:cNvPr>
          <p:cNvSpPr/>
          <p:nvPr/>
        </p:nvSpPr>
        <p:spPr>
          <a:xfrm>
            <a:off x="7175337" y="2802382"/>
            <a:ext cx="210312" cy="210312"/>
          </a:xfrm>
          <a:prstGeom prst="ellipse">
            <a:avLst/>
          </a:prstGeom>
          <a:solidFill>
            <a:srgbClr val="8EFA00"/>
          </a:solidFill>
          <a:ln w="12700">
            <a:noFill/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46" name="Text 25">
            <a:extLst>
              <a:ext uri="{FF2B5EF4-FFF2-40B4-BE49-F238E27FC236}">
                <a16:creationId xmlns:a16="http://schemas.microsoft.com/office/drawing/2014/main" id="{5677A586-05ED-8CDE-E4A4-C3CC2A4DC597}"/>
              </a:ext>
            </a:extLst>
          </p:cNvPr>
          <p:cNvSpPr/>
          <p:nvPr/>
        </p:nvSpPr>
        <p:spPr>
          <a:xfrm>
            <a:off x="6411813" y="3046501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rgbClr val="8EF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pt-BR" sz="1100" noProof="0" dirty="0">
              <a:solidFill>
                <a:srgbClr val="8EFA00"/>
              </a:solidFill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34879C8-5740-76CE-5694-4F6B74C82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524" y="810551"/>
            <a:ext cx="2941718" cy="1897636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DEE4534-CD0A-9F11-DA9F-CAAD1587817D}"/>
              </a:ext>
            </a:extLst>
          </p:cNvPr>
          <p:cNvSpPr/>
          <p:nvPr/>
        </p:nvSpPr>
        <p:spPr>
          <a:xfrm rot="18840308">
            <a:off x="5995674" y="1167211"/>
            <a:ext cx="774148" cy="384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6C6018B-7A26-2841-7631-A8D2D43544AA}"/>
              </a:ext>
            </a:extLst>
          </p:cNvPr>
          <p:cNvSpPr/>
          <p:nvPr/>
        </p:nvSpPr>
        <p:spPr>
          <a:xfrm rot="21391707">
            <a:off x="6542856" y="1787598"/>
            <a:ext cx="502970" cy="384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3" name="Shape 1"/>
          <p:cNvSpPr/>
          <p:nvPr/>
        </p:nvSpPr>
        <p:spPr>
          <a:xfrm>
            <a:off x="411480" y="128016"/>
            <a:ext cx="1828800" cy="237744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4" name="Text 2"/>
          <p:cNvSpPr/>
          <p:nvPr/>
        </p:nvSpPr>
        <p:spPr>
          <a:xfrm>
            <a:off x="411480" y="128016"/>
            <a:ext cx="1828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750" b="1" kern="0" spc="150" noProof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DIAGNÓSTICO REGIONAL</a:t>
            </a:r>
            <a:endParaRPr lang="pt-BR" sz="750" noProof="1"/>
          </a:p>
        </p:txBody>
      </p:sp>
      <p:sp>
        <p:nvSpPr>
          <p:cNvPr id="5" name="Text 3"/>
          <p:cNvSpPr/>
          <p:nvPr/>
        </p:nvSpPr>
        <p:spPr>
          <a:xfrm>
            <a:off x="411480" y="47548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2400" b="1" noProof="1">
                <a:solidFill>
                  <a:srgbClr val="001F4D"/>
                </a:solidFill>
                <a:ea typeface="Calibri" pitchFamily="34" charset="-122"/>
                <a:cs typeface="Calibri" pitchFamily="34" charset="-120"/>
              </a:rPr>
              <a:t>O que o gerencialismo faz à APS — e o que a evidência diz</a:t>
            </a:r>
            <a:endParaRPr lang="pt-BR" sz="2400" noProof="1"/>
          </a:p>
        </p:txBody>
      </p:sp>
      <p:sp>
        <p:nvSpPr>
          <p:cNvPr id="6" name="Shape 4"/>
          <p:cNvSpPr/>
          <p:nvPr/>
        </p:nvSpPr>
        <p:spPr>
          <a:xfrm>
            <a:off x="411480" y="1069848"/>
            <a:ext cx="4572000" cy="36576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7" name="Shape 5"/>
          <p:cNvSpPr/>
          <p:nvPr/>
        </p:nvSpPr>
        <p:spPr>
          <a:xfrm>
            <a:off x="411480" y="1261872"/>
            <a:ext cx="4517136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BR" sz="2000" noProof="1"/>
          </a:p>
        </p:txBody>
      </p:sp>
      <p:sp>
        <p:nvSpPr>
          <p:cNvPr id="8" name="Shape 6"/>
          <p:cNvSpPr/>
          <p:nvPr/>
        </p:nvSpPr>
        <p:spPr>
          <a:xfrm>
            <a:off x="411480" y="1261872"/>
            <a:ext cx="54864" cy="10515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10" name="Text 8"/>
          <p:cNvSpPr/>
          <p:nvPr/>
        </p:nvSpPr>
        <p:spPr>
          <a:xfrm>
            <a:off x="2067052" y="1289304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900" noProof="1">
                <a:solidFill>
                  <a:srgbClr val="7A94B0"/>
                </a:solidFill>
                <a:ea typeface="Calibri" pitchFamily="34" charset="-122"/>
                <a:cs typeface="Calibri" pitchFamily="34" charset="-120"/>
              </a:rPr>
              <a:t>QOF (desde 2004)</a:t>
            </a:r>
            <a:endParaRPr lang="pt-BR" sz="900" noProof="1"/>
          </a:p>
        </p:txBody>
      </p:sp>
      <p:sp>
        <p:nvSpPr>
          <p:cNvPr id="11" name="Text 9"/>
          <p:cNvSpPr/>
          <p:nvPr/>
        </p:nvSpPr>
        <p:spPr>
          <a:xfrm>
            <a:off x="2085340" y="1353312"/>
            <a:ext cx="2743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1000" noProof="1">
                <a:solidFill>
                  <a:srgbClr val="1E2D42"/>
                </a:solidFill>
                <a:ea typeface="Calibri" pitchFamily="34" charset="-122"/>
                <a:cs typeface="Calibri" pitchFamily="34" charset="-120"/>
              </a:rPr>
              <a:t>Médicos priorizaram condições com indicador — queixas complexas e saúde mental ignoradas. Tempo relacional perdido.</a:t>
            </a:r>
            <a:endParaRPr lang="pt-BR" sz="1000" noProof="1"/>
          </a:p>
        </p:txBody>
      </p:sp>
      <p:sp>
        <p:nvSpPr>
          <p:cNvPr id="12" name="Text 10"/>
          <p:cNvSpPr/>
          <p:nvPr/>
        </p:nvSpPr>
        <p:spPr>
          <a:xfrm>
            <a:off x="2085340" y="2084832"/>
            <a:ext cx="2615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50" i="1" noProof="1">
                <a:solidFill>
                  <a:srgbClr val="99AABF"/>
                </a:solidFill>
                <a:ea typeface="Calibri" pitchFamily="34" charset="-122"/>
                <a:cs typeface="Calibri" pitchFamily="34" charset="-120"/>
              </a:rPr>
              <a:t>Doran et al., NEJM 2006</a:t>
            </a:r>
            <a:endParaRPr lang="pt-BR" sz="750" noProof="1"/>
          </a:p>
        </p:txBody>
      </p:sp>
      <p:sp>
        <p:nvSpPr>
          <p:cNvPr id="13" name="Shape 11"/>
          <p:cNvSpPr/>
          <p:nvPr/>
        </p:nvSpPr>
        <p:spPr>
          <a:xfrm>
            <a:off x="411480" y="2432304"/>
            <a:ext cx="4517136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BR" noProof="1"/>
          </a:p>
        </p:txBody>
      </p:sp>
      <p:sp>
        <p:nvSpPr>
          <p:cNvPr id="14" name="Shape 12"/>
          <p:cNvSpPr/>
          <p:nvPr/>
        </p:nvSpPr>
        <p:spPr>
          <a:xfrm>
            <a:off x="411480" y="2432304"/>
            <a:ext cx="54864" cy="10515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16" name="Text 14"/>
          <p:cNvSpPr/>
          <p:nvPr/>
        </p:nvSpPr>
        <p:spPr>
          <a:xfrm>
            <a:off x="2085340" y="2386584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900" noProof="1">
                <a:solidFill>
                  <a:srgbClr val="7A94B0"/>
                </a:solidFill>
                <a:ea typeface="Calibri" pitchFamily="34" charset="-122"/>
                <a:cs typeface="Calibri" pitchFamily="34" charset="-120"/>
              </a:rPr>
              <a:t>Revisão regional OPAS</a:t>
            </a:r>
            <a:endParaRPr lang="pt-BR" sz="900" noProof="1"/>
          </a:p>
        </p:txBody>
      </p:sp>
      <p:sp>
        <p:nvSpPr>
          <p:cNvPr id="17" name="Text 15"/>
          <p:cNvSpPr/>
          <p:nvPr/>
        </p:nvSpPr>
        <p:spPr>
          <a:xfrm>
            <a:off x="2085340" y="2523744"/>
            <a:ext cx="2743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1000" noProof="1">
                <a:solidFill>
                  <a:srgbClr val="1E2D42"/>
                </a:solidFill>
                <a:ea typeface="Calibri" pitchFamily="34" charset="-122"/>
                <a:cs typeface="Calibri" pitchFamily="34" charset="-120"/>
              </a:rPr>
              <a:t>Países com alta densidade de indicadores e baixa cultura de uso apresentam resultados piores do que países com menos indicadores e maior capacidade interpretativa.</a:t>
            </a:r>
            <a:endParaRPr lang="pt-BR" sz="1000" noProof="1"/>
          </a:p>
        </p:txBody>
      </p:sp>
      <p:sp>
        <p:nvSpPr>
          <p:cNvPr id="18" name="Text 16"/>
          <p:cNvSpPr/>
          <p:nvPr/>
        </p:nvSpPr>
        <p:spPr>
          <a:xfrm>
            <a:off x="2085340" y="329184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50" i="1" noProof="1">
                <a:solidFill>
                  <a:srgbClr val="99AABF"/>
                </a:solidFill>
                <a:ea typeface="Calibri" pitchFamily="34" charset="-122"/>
                <a:cs typeface="Calibri" pitchFamily="34" charset="-120"/>
              </a:rPr>
              <a:t>OPAS, 2020</a:t>
            </a:r>
            <a:endParaRPr lang="pt-BR" sz="750" noProof="1"/>
          </a:p>
        </p:txBody>
      </p:sp>
      <p:sp>
        <p:nvSpPr>
          <p:cNvPr id="19" name="Shape 17"/>
          <p:cNvSpPr/>
          <p:nvPr/>
        </p:nvSpPr>
        <p:spPr>
          <a:xfrm>
            <a:off x="411480" y="3602736"/>
            <a:ext cx="4517136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t-BR" noProof="1"/>
          </a:p>
        </p:txBody>
      </p:sp>
      <p:sp>
        <p:nvSpPr>
          <p:cNvPr id="20" name="Shape 18"/>
          <p:cNvSpPr/>
          <p:nvPr/>
        </p:nvSpPr>
        <p:spPr>
          <a:xfrm>
            <a:off x="411480" y="3602736"/>
            <a:ext cx="54864" cy="10515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22" name="Text 20"/>
          <p:cNvSpPr/>
          <p:nvPr/>
        </p:nvSpPr>
        <p:spPr>
          <a:xfrm>
            <a:off x="2085340" y="3615987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900" noProof="1">
                <a:solidFill>
                  <a:srgbClr val="7A94B0"/>
                </a:solidFill>
                <a:ea typeface="Calibri" pitchFamily="34" charset="-122"/>
                <a:cs typeface="Calibri" pitchFamily="34" charset="-120"/>
              </a:rPr>
              <a:t>Pesquisa com equipes ESF</a:t>
            </a:r>
            <a:endParaRPr lang="pt-BR" sz="900" noProof="1"/>
          </a:p>
        </p:txBody>
      </p:sp>
      <p:sp>
        <p:nvSpPr>
          <p:cNvPr id="23" name="Text 21"/>
          <p:cNvSpPr/>
          <p:nvPr/>
        </p:nvSpPr>
        <p:spPr>
          <a:xfrm>
            <a:off x="2085340" y="3694176"/>
            <a:ext cx="2743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1000" noProof="1">
                <a:solidFill>
                  <a:srgbClr val="1E2D42"/>
                </a:solidFill>
                <a:ea typeface="Calibri" pitchFamily="34" charset="-122"/>
                <a:cs typeface="Calibri" pitchFamily="34" charset="-120"/>
              </a:rPr>
              <a:t>Profissionais relatam sobrecarga de registro sem retorno: dados sobem e não voltam como informação útil para o cuidado local.</a:t>
            </a:r>
            <a:endParaRPr lang="pt-BR" sz="1000" noProof="1"/>
          </a:p>
        </p:txBody>
      </p:sp>
      <p:sp>
        <p:nvSpPr>
          <p:cNvPr id="24" name="Text 22"/>
          <p:cNvSpPr/>
          <p:nvPr/>
        </p:nvSpPr>
        <p:spPr>
          <a:xfrm>
            <a:off x="2095029" y="443738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50" i="1" noProof="1">
                <a:solidFill>
                  <a:srgbClr val="99AABF"/>
                </a:solidFill>
                <a:ea typeface="Calibri" pitchFamily="34" charset="-122"/>
                <a:cs typeface="Calibri" pitchFamily="34" charset="-120"/>
              </a:rPr>
              <a:t>Pinto et al., 2018</a:t>
            </a:r>
            <a:endParaRPr lang="pt-BR" sz="750" noProof="1"/>
          </a:p>
        </p:txBody>
      </p:sp>
      <p:sp>
        <p:nvSpPr>
          <p:cNvPr id="25" name="Shape 23"/>
          <p:cNvSpPr/>
          <p:nvPr/>
        </p:nvSpPr>
        <p:spPr>
          <a:xfrm>
            <a:off x="5364480" y="1134872"/>
            <a:ext cx="3063240" cy="3493008"/>
          </a:xfrm>
          <a:prstGeom prst="rect">
            <a:avLst/>
          </a:prstGeom>
          <a:solidFill>
            <a:srgbClr val="001F4D"/>
          </a:solidFill>
          <a:ln w="12700">
            <a:solidFill>
              <a:srgbClr val="001F4D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26" name="Shape 24"/>
          <p:cNvSpPr/>
          <p:nvPr/>
        </p:nvSpPr>
        <p:spPr>
          <a:xfrm>
            <a:off x="5364480" y="1134872"/>
            <a:ext cx="3063240" cy="54864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27" name="Text 25"/>
          <p:cNvSpPr/>
          <p:nvPr/>
        </p:nvSpPr>
        <p:spPr>
          <a:xfrm>
            <a:off x="5529072" y="129032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pt-BR" sz="1600" b="1" noProof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OPAS</a:t>
            </a:r>
            <a:endParaRPr lang="pt-BR" sz="1600" noProof="1"/>
          </a:p>
        </p:txBody>
      </p:sp>
      <p:sp>
        <p:nvSpPr>
          <p:cNvPr id="28" name="Shape 26"/>
          <p:cNvSpPr/>
          <p:nvPr/>
        </p:nvSpPr>
        <p:spPr>
          <a:xfrm>
            <a:off x="5529072" y="1976120"/>
            <a:ext cx="2286000" cy="27432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29" name="Shape 27"/>
          <p:cNvSpPr/>
          <p:nvPr/>
        </p:nvSpPr>
        <p:spPr>
          <a:xfrm>
            <a:off x="5529072" y="2113280"/>
            <a:ext cx="45720" cy="5943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30" name="Text 28"/>
          <p:cNvSpPr/>
          <p:nvPr/>
        </p:nvSpPr>
        <p:spPr>
          <a:xfrm>
            <a:off x="5711952" y="2113280"/>
            <a:ext cx="257860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950" noProof="1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Gestão por resultados tem valor — mas os resultados que importam para a APS não se reduzem ao mensurável</a:t>
            </a:r>
            <a:endParaRPr lang="pt-BR" sz="950" noProof="1">
              <a:solidFill>
                <a:schemeClr val="bg1"/>
              </a:solidFill>
            </a:endParaRPr>
          </a:p>
        </p:txBody>
      </p:sp>
      <p:sp>
        <p:nvSpPr>
          <p:cNvPr id="31" name="Shape 29"/>
          <p:cNvSpPr/>
          <p:nvPr/>
        </p:nvSpPr>
        <p:spPr>
          <a:xfrm>
            <a:off x="5529072" y="2936240"/>
            <a:ext cx="45720" cy="5943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32" name="Text 30"/>
          <p:cNvSpPr/>
          <p:nvPr/>
        </p:nvSpPr>
        <p:spPr>
          <a:xfrm>
            <a:off x="5711952" y="2936240"/>
            <a:ext cx="257860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950" noProof="1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Sistemas que usam dados apenas para controle produzem conformidade aparente — não melhoria real</a:t>
            </a:r>
            <a:endParaRPr lang="pt-BR" sz="950" noProof="1">
              <a:solidFill>
                <a:schemeClr val="bg1"/>
              </a:solidFill>
            </a:endParaRPr>
          </a:p>
        </p:txBody>
      </p:sp>
      <p:sp>
        <p:nvSpPr>
          <p:cNvPr id="33" name="Shape 31"/>
          <p:cNvSpPr/>
          <p:nvPr/>
        </p:nvSpPr>
        <p:spPr>
          <a:xfrm>
            <a:off x="5529072" y="3759200"/>
            <a:ext cx="45720" cy="594360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noProof="1"/>
          </a:p>
        </p:txBody>
      </p:sp>
      <p:sp>
        <p:nvSpPr>
          <p:cNvPr id="34" name="Text 32"/>
          <p:cNvSpPr/>
          <p:nvPr/>
        </p:nvSpPr>
        <p:spPr>
          <a:xfrm>
            <a:off x="5711952" y="3759200"/>
            <a:ext cx="257860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pt-BR" sz="950" noProof="1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A OPAS oferece perspectiva comparada: quando pagamento por desempenho funciona — e quando produz efeitos perversos</a:t>
            </a:r>
            <a:endParaRPr lang="pt-BR" sz="950" noProof="1">
              <a:solidFill>
                <a:schemeClr val="bg1"/>
              </a:solidFill>
            </a:endParaRPr>
          </a:p>
        </p:txBody>
      </p:sp>
      <p:sp>
        <p:nvSpPr>
          <p:cNvPr id="35" name="Text 33"/>
          <p:cNvSpPr/>
          <p:nvPr/>
        </p:nvSpPr>
        <p:spPr>
          <a:xfrm>
            <a:off x="4114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700" kern="0" spc="50" noProof="1">
                <a:ea typeface="Calibri" pitchFamily="34" charset="-122"/>
                <a:cs typeface="Calibri" pitchFamily="34" charset="-120"/>
              </a:rPr>
              <a:t>Doran et al., NEJM 2006 | Roland, NEJM 2004 | OPAS Sistemas de Salud en ALC 2020 | Pinto et al., Saúde em Debate 2018</a:t>
            </a:r>
            <a:endParaRPr lang="pt-BR" sz="700" noProof="1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493C336-B463-EE94-E9A0-9536D1B96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353312"/>
            <a:ext cx="1374723" cy="826602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F0F4A2A-443A-62AD-F0C6-E4BED20DF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" y="3730752"/>
            <a:ext cx="1408176" cy="80831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4D7ACE4F-019B-CB8F-CDBC-DF39DCC6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81" t="1815" r="1407"/>
          <a:stretch>
            <a:fillRect/>
          </a:stretch>
        </p:blipFill>
        <p:spPr>
          <a:xfrm>
            <a:off x="800148" y="2449069"/>
            <a:ext cx="874764" cy="1042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894ED-3D12-B36F-B195-8659DC561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8F263AD-80CC-2429-A5A4-9B9C33CF2083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98C6BCD-3BAC-19A7-D152-2BF83993DFB1}"/>
              </a:ext>
            </a:extLst>
          </p:cNvPr>
          <p:cNvSpPr/>
          <p:nvPr/>
        </p:nvSpPr>
        <p:spPr>
          <a:xfrm>
            <a:off x="411480" y="128016"/>
            <a:ext cx="2011680" cy="237744"/>
          </a:xfrm>
          <a:prstGeom prst="rect">
            <a:avLst/>
          </a:prstGeom>
          <a:solidFill>
            <a:srgbClr val="007B74"/>
          </a:solidFill>
          <a:ln w="12700">
            <a:solidFill>
              <a:srgbClr val="007B7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4E5446C-6C38-8972-BCFA-749A494C2AB2}"/>
              </a:ext>
            </a:extLst>
          </p:cNvPr>
          <p:cNvSpPr/>
          <p:nvPr/>
        </p:nvSpPr>
        <p:spPr>
          <a:xfrm>
            <a:off x="411480" y="128016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INTELIGÊNCIA REGIONAL</a:t>
            </a:r>
            <a:endParaRPr lang="en-US" sz="7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7184942-E60A-4395-F39A-29E5D20CC980}"/>
              </a:ext>
            </a:extLst>
          </p:cNvPr>
          <p:cNvSpPr/>
          <p:nvPr/>
        </p:nvSpPr>
        <p:spPr>
          <a:xfrm>
            <a:off x="411480" y="47548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Cinco aprendizados que a América Latina acumulou</a:t>
            </a:r>
            <a:endParaRPr lang="en-US" sz="250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AD82E8D-96A3-F5D7-60DC-F180F5941DB7}"/>
              </a:ext>
            </a:extLst>
          </p:cNvPr>
          <p:cNvSpPr/>
          <p:nvPr/>
        </p:nvSpPr>
        <p:spPr>
          <a:xfrm>
            <a:off x="411480" y="1261872"/>
            <a:ext cx="4206240" cy="109728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4501A8B-6DB7-BD07-9A48-873EB9236ED3}"/>
              </a:ext>
            </a:extLst>
          </p:cNvPr>
          <p:cNvSpPr/>
          <p:nvPr/>
        </p:nvSpPr>
        <p:spPr>
          <a:xfrm>
            <a:off x="576072" y="1327912"/>
            <a:ext cx="3977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EBAIS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AC797201-A5DF-EEFD-1028-779AA14AB91D}"/>
              </a:ext>
            </a:extLst>
          </p:cNvPr>
          <p:cNvSpPr/>
          <p:nvPr/>
        </p:nvSpPr>
        <p:spPr>
          <a:xfrm>
            <a:off x="2085341" y="1690623"/>
            <a:ext cx="2395727" cy="309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Dado →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território</a:t>
            </a:r>
            <a:endParaRPr lang="en-US" sz="160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DC6AF12F-3971-C519-D476-6EAC91859F6C}"/>
              </a:ext>
            </a:extLst>
          </p:cNvPr>
          <p:cNvSpPr/>
          <p:nvPr/>
        </p:nvSpPr>
        <p:spPr>
          <a:xfrm>
            <a:off x="4846320" y="1261872"/>
            <a:ext cx="4206240" cy="109728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32559AF-63CC-3606-69D9-DE58A4F810D9}"/>
              </a:ext>
            </a:extLst>
          </p:cNvPr>
          <p:cNvSpPr/>
          <p:nvPr/>
        </p:nvSpPr>
        <p:spPr>
          <a:xfrm>
            <a:off x="5010912" y="1289812"/>
            <a:ext cx="20208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ASSE · </a:t>
            </a:r>
            <a:r>
              <a:rPr lang="en-US" sz="105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Supervisão</a:t>
            </a:r>
            <a:r>
              <a:rPr lang="en-US" sz="105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Formativa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D0750686-4205-467F-061F-B2DDA1E58D73}"/>
              </a:ext>
            </a:extLst>
          </p:cNvPr>
          <p:cNvSpPr/>
          <p:nvPr/>
        </p:nvSpPr>
        <p:spPr>
          <a:xfrm>
            <a:off x="6553068" y="1677924"/>
            <a:ext cx="2362840" cy="322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Processo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aprendizado</a:t>
            </a:r>
            <a:endParaRPr lang="en-US" sz="16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1F491FE2-C805-779D-D869-04907B8681B7}"/>
              </a:ext>
            </a:extLst>
          </p:cNvPr>
          <p:cNvSpPr/>
          <p:nvPr/>
        </p:nvSpPr>
        <p:spPr>
          <a:xfrm>
            <a:off x="411480" y="2523744"/>
            <a:ext cx="4206240" cy="109728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8EB55792-2EB3-A712-2554-F816FC6EEB2C}"/>
              </a:ext>
            </a:extLst>
          </p:cNvPr>
          <p:cNvSpPr/>
          <p:nvPr/>
        </p:nvSpPr>
        <p:spPr>
          <a:xfrm>
            <a:off x="496697" y="2551049"/>
            <a:ext cx="3977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RIAS </a:t>
            </a:r>
            <a:r>
              <a:rPr lang="en-US" sz="110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participativas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2627B5E8-6FD8-94DD-4EF1-4569E47642DD}"/>
              </a:ext>
            </a:extLst>
          </p:cNvPr>
          <p:cNvSpPr/>
          <p:nvPr/>
        </p:nvSpPr>
        <p:spPr>
          <a:xfrm>
            <a:off x="2907792" y="3974481"/>
            <a:ext cx="1664208" cy="256032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04E63A32-7D4C-D1E3-EB5D-EB2684E3D344}"/>
              </a:ext>
            </a:extLst>
          </p:cNvPr>
          <p:cNvSpPr/>
          <p:nvPr/>
        </p:nvSpPr>
        <p:spPr>
          <a:xfrm>
            <a:off x="2810129" y="3986784"/>
            <a:ext cx="16642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Capacidade → qualidade</a:t>
            </a:r>
            <a:endParaRPr lang="en-US" sz="85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75B1924B-F6B7-0423-98F9-472A29F45734}"/>
              </a:ext>
            </a:extLst>
          </p:cNvPr>
          <p:cNvSpPr/>
          <p:nvPr/>
        </p:nvSpPr>
        <p:spPr>
          <a:xfrm>
            <a:off x="4846320" y="2523744"/>
            <a:ext cx="4206240" cy="109728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2B1E9964-C190-9289-E16E-29768FBB4D71}"/>
              </a:ext>
            </a:extLst>
          </p:cNvPr>
          <p:cNvSpPr/>
          <p:nvPr/>
        </p:nvSpPr>
        <p:spPr>
          <a:xfrm>
            <a:off x="4922012" y="2526284"/>
            <a:ext cx="3977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IMSS-</a:t>
            </a:r>
            <a:r>
              <a:rPr lang="en-US" sz="1050" b="1" dirty="0" err="1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Bienestar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5D7DD4D6-3026-41D5-F766-EAD40D762A8D}"/>
              </a:ext>
            </a:extLst>
          </p:cNvPr>
          <p:cNvSpPr/>
          <p:nvPr/>
        </p:nvSpPr>
        <p:spPr>
          <a:xfrm>
            <a:off x="6553068" y="2914396"/>
            <a:ext cx="2362840" cy="322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Comunidade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visibilidade</a:t>
            </a:r>
            <a:endParaRPr lang="en-US" sz="1600" dirty="0"/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58CA9C75-58C5-70FE-F5C4-27E5726CB455}"/>
              </a:ext>
            </a:extLst>
          </p:cNvPr>
          <p:cNvSpPr/>
          <p:nvPr/>
        </p:nvSpPr>
        <p:spPr>
          <a:xfrm>
            <a:off x="411480" y="3785616"/>
            <a:ext cx="4206240" cy="109728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4320BE33-1F7E-A3CA-6207-174E42D5C85A}"/>
              </a:ext>
            </a:extLst>
          </p:cNvPr>
          <p:cNvSpPr/>
          <p:nvPr/>
        </p:nvSpPr>
        <p:spPr>
          <a:xfrm>
            <a:off x="487172" y="3762756"/>
            <a:ext cx="8092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105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FONASA — Capitação ajustada e transição para risco populacional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68A2F3C5-42A9-6D9D-673D-6CE223580A2D}"/>
              </a:ext>
            </a:extLst>
          </p:cNvPr>
          <p:cNvSpPr/>
          <p:nvPr/>
        </p:nvSpPr>
        <p:spPr>
          <a:xfrm>
            <a:off x="2048765" y="4101646"/>
            <a:ext cx="2395727" cy="309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Financiamento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equidade</a:t>
            </a:r>
            <a:endParaRPr lang="en-US" sz="1600" dirty="0"/>
          </a:p>
        </p:txBody>
      </p:sp>
      <p:sp>
        <p:nvSpPr>
          <p:cNvPr id="38" name="Text 33">
            <a:extLst>
              <a:ext uri="{FF2B5EF4-FFF2-40B4-BE49-F238E27FC236}">
                <a16:creationId xmlns:a16="http://schemas.microsoft.com/office/drawing/2014/main" id="{9C482E97-E1BB-9553-3516-5AAC0D6E41DE}"/>
              </a:ext>
            </a:extLst>
          </p:cNvPr>
          <p:cNvSpPr/>
          <p:nvPr/>
        </p:nvSpPr>
        <p:spPr>
          <a:xfrm>
            <a:off x="2041653" y="2848736"/>
            <a:ext cx="2395727" cy="309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Participaçã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legitimidade</a:t>
            </a:r>
            <a:endParaRPr lang="en-US" sz="16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802D4696-2782-5099-E024-7F3BA2A1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12" y="1564132"/>
            <a:ext cx="1427856" cy="73915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76D6CAD-93DF-634C-6036-1566F9449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2" y="1551432"/>
            <a:ext cx="1351281" cy="77593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971AF93E-92A0-C125-179C-3565FCB79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37" y="2773680"/>
            <a:ext cx="1382616" cy="83056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15BCB05D-6417-5380-EC89-8E37E72F7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854" y="2746368"/>
            <a:ext cx="1468114" cy="83056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BBC1AA32-20EB-3C68-59B9-643C0B34C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99" y="3974481"/>
            <a:ext cx="1382174" cy="8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C686-9D1E-A733-1510-126CB67A9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F09BCB8-4582-DFD1-A45E-C84195B7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70337"/>
            <a:ext cx="7973548" cy="607088"/>
          </a:xfrm>
        </p:spPr>
        <p:txBody>
          <a:bodyPr>
            <a:normAutofit fontScale="90000"/>
          </a:bodyPr>
          <a:lstStyle/>
          <a:p>
            <a:r>
              <a:rPr lang="pt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 públicos com atenção primária à saúde como percentual do gasto público total em saúde em um estudo de 2017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D5E8EA-6D63-4096-9D0B-C0489D0F3203}"/>
              </a:ext>
            </a:extLst>
          </p:cNvPr>
          <p:cNvSpPr txBox="1"/>
          <p:nvPr/>
        </p:nvSpPr>
        <p:spPr>
          <a:xfrm>
            <a:off x="469783" y="4791154"/>
            <a:ext cx="1509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Cid, et al 2017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CBF8F3-B16B-04C5-90C5-E07C2520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3" y="1043462"/>
            <a:ext cx="8492405" cy="36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470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2C96E-EE1A-07A2-30B0-0540F72B8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1">
            <a:extLst>
              <a:ext uri="{FF2B5EF4-FFF2-40B4-BE49-F238E27FC236}">
                <a16:creationId xmlns:a16="http://schemas.microsoft.com/office/drawing/2014/main" id="{4B8AB112-2023-071E-BD43-2049DFA757DC}"/>
              </a:ext>
            </a:extLst>
          </p:cNvPr>
          <p:cNvSpPr txBox="1">
            <a:spLocks/>
          </p:cNvSpPr>
          <p:nvPr/>
        </p:nvSpPr>
        <p:spPr>
          <a:xfrm>
            <a:off x="2261999" y="50262"/>
            <a:ext cx="7015563" cy="607088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Contribuição per capita no Chile</a:t>
            </a:r>
          </a:p>
        </p:txBody>
      </p:sp>
      <p:sp>
        <p:nvSpPr>
          <p:cNvPr id="41" name="CuadroTexto 6">
            <a:extLst>
              <a:ext uri="{FF2B5EF4-FFF2-40B4-BE49-F238E27FC236}">
                <a16:creationId xmlns:a16="http://schemas.microsoft.com/office/drawing/2014/main" id="{41E4FB61-9D4C-67D1-AF73-DD19CAA116F5}"/>
              </a:ext>
            </a:extLst>
          </p:cNvPr>
          <p:cNvSpPr txBox="1"/>
          <p:nvPr/>
        </p:nvSpPr>
        <p:spPr>
          <a:xfrm>
            <a:off x="629417" y="2142844"/>
            <a:ext cx="1144535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sz="1200" i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Valor mensal por pessoa</a:t>
            </a:r>
            <a:endParaRPr lang="es-CL" sz="1200" i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2" name="CuadroTexto 8">
            <a:extLst>
              <a:ext uri="{FF2B5EF4-FFF2-40B4-BE49-F238E27FC236}">
                <a16:creationId xmlns:a16="http://schemas.microsoft.com/office/drawing/2014/main" id="{7660385D-FA9B-C534-0EDD-F07870D5A27B}"/>
              </a:ext>
            </a:extLst>
          </p:cNvPr>
          <p:cNvSpPr txBox="1"/>
          <p:nvPr/>
        </p:nvSpPr>
        <p:spPr>
          <a:xfrm>
            <a:off x="310840" y="3804920"/>
            <a:ext cx="1531891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sz="1200" b="1" dirty="0">
                <a:highlight>
                  <a:srgbClr val="FFFF00"/>
                </a:highlight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86% do financiamento</a:t>
            </a:r>
            <a:endParaRPr lang="es-CL" sz="1200" b="1" dirty="0">
              <a:highlight>
                <a:srgbClr val="FFFF00"/>
              </a:highlight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3" name="Signo más 48">
            <a:extLst>
              <a:ext uri="{FF2B5EF4-FFF2-40B4-BE49-F238E27FC236}">
                <a16:creationId xmlns:a16="http://schemas.microsoft.com/office/drawing/2014/main" id="{79DBBAC8-1D80-AC03-DDAF-472BCEC1A7C4}"/>
              </a:ext>
            </a:extLst>
          </p:cNvPr>
          <p:cNvSpPr/>
          <p:nvPr/>
        </p:nvSpPr>
        <p:spPr>
          <a:xfrm>
            <a:off x="1822689" y="3040150"/>
            <a:ext cx="336519" cy="32354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Elipse 14">
            <a:extLst>
              <a:ext uri="{FF2B5EF4-FFF2-40B4-BE49-F238E27FC236}">
                <a16:creationId xmlns:a16="http://schemas.microsoft.com/office/drawing/2014/main" id="{3B2793C0-EEB7-E819-4BB2-E66B75F3DE90}"/>
              </a:ext>
            </a:extLst>
          </p:cNvPr>
          <p:cNvSpPr/>
          <p:nvPr/>
        </p:nvSpPr>
        <p:spPr>
          <a:xfrm>
            <a:off x="470225" y="2630149"/>
            <a:ext cx="1298205" cy="117477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Entrada</a:t>
            </a:r>
          </a:p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Basal</a:t>
            </a:r>
          </a:p>
        </p:txBody>
      </p:sp>
      <p:sp>
        <p:nvSpPr>
          <p:cNvPr id="45" name="Rectángulo 15">
            <a:extLst>
              <a:ext uri="{FF2B5EF4-FFF2-40B4-BE49-F238E27FC236}">
                <a16:creationId xmlns:a16="http://schemas.microsoft.com/office/drawing/2014/main" id="{C3481126-6FC5-22D1-58CB-8736CAF1D501}"/>
              </a:ext>
            </a:extLst>
          </p:cNvPr>
          <p:cNvSpPr/>
          <p:nvPr/>
        </p:nvSpPr>
        <p:spPr>
          <a:xfrm>
            <a:off x="2234591" y="2866252"/>
            <a:ext cx="1620000" cy="702565"/>
          </a:xfrm>
          <a:prstGeom prst="rect">
            <a:avLst/>
          </a:prstGeom>
          <a:solidFill>
            <a:srgbClr val="E43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Aumentos</a:t>
            </a:r>
          </a:p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(indexadores)</a:t>
            </a:r>
          </a:p>
        </p:txBody>
      </p:sp>
      <p:sp>
        <p:nvSpPr>
          <p:cNvPr id="46" name="Signo más 48">
            <a:extLst>
              <a:ext uri="{FF2B5EF4-FFF2-40B4-BE49-F238E27FC236}">
                <a16:creationId xmlns:a16="http://schemas.microsoft.com/office/drawing/2014/main" id="{02072247-0857-DD5A-3BC2-E957D28C6626}"/>
              </a:ext>
            </a:extLst>
          </p:cNvPr>
          <p:cNvSpPr/>
          <p:nvPr/>
        </p:nvSpPr>
        <p:spPr>
          <a:xfrm>
            <a:off x="3892824" y="3040150"/>
            <a:ext cx="336519" cy="32354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ángulo 17">
            <a:extLst>
              <a:ext uri="{FF2B5EF4-FFF2-40B4-BE49-F238E27FC236}">
                <a16:creationId xmlns:a16="http://schemas.microsoft.com/office/drawing/2014/main" id="{4242307A-BEE3-9653-C6BF-178AEE9A3F1E}"/>
              </a:ext>
            </a:extLst>
          </p:cNvPr>
          <p:cNvSpPr/>
          <p:nvPr/>
        </p:nvSpPr>
        <p:spPr>
          <a:xfrm>
            <a:off x="4320752" y="2866252"/>
            <a:ext cx="1620000" cy="702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" sz="1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Subsídio de desempenho difícil</a:t>
            </a:r>
          </a:p>
        </p:txBody>
      </p:sp>
      <p:sp>
        <p:nvSpPr>
          <p:cNvPr id="48" name="Signo más 48">
            <a:extLst>
              <a:ext uri="{FF2B5EF4-FFF2-40B4-BE49-F238E27FC236}">
                <a16:creationId xmlns:a16="http://schemas.microsoft.com/office/drawing/2014/main" id="{AAF4040E-5E7B-4049-2B6F-902218B3169A}"/>
              </a:ext>
            </a:extLst>
          </p:cNvPr>
          <p:cNvSpPr/>
          <p:nvPr/>
        </p:nvSpPr>
        <p:spPr>
          <a:xfrm>
            <a:off x="6005573" y="3055762"/>
            <a:ext cx="336519" cy="32354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19">
            <a:extLst>
              <a:ext uri="{FF2B5EF4-FFF2-40B4-BE49-F238E27FC236}">
                <a16:creationId xmlns:a16="http://schemas.microsoft.com/office/drawing/2014/main" id="{A2345008-D711-BAA3-E4F7-1CA2C4DFA2F3}"/>
              </a:ext>
            </a:extLst>
          </p:cNvPr>
          <p:cNvSpPr/>
          <p:nvPr/>
        </p:nvSpPr>
        <p:spPr>
          <a:xfrm>
            <a:off x="6406913" y="2866252"/>
            <a:ext cx="1620000" cy="702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Atribuição</a:t>
            </a:r>
          </a:p>
          <a:p>
            <a:pPr algn="ctr"/>
            <a:r>
              <a:rPr lang="pt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zona</a:t>
            </a:r>
          </a:p>
        </p:txBody>
      </p:sp>
      <p:sp>
        <p:nvSpPr>
          <p:cNvPr id="50" name="CuadroTexto 10">
            <a:extLst>
              <a:ext uri="{FF2B5EF4-FFF2-40B4-BE49-F238E27FC236}">
                <a16:creationId xmlns:a16="http://schemas.microsoft.com/office/drawing/2014/main" id="{2C141B91-EA99-7600-A5FA-C084FBA42627}"/>
              </a:ext>
            </a:extLst>
          </p:cNvPr>
          <p:cNvSpPr txBox="1"/>
          <p:nvPr/>
        </p:nvSpPr>
        <p:spPr>
          <a:xfrm>
            <a:off x="2257867" y="3877864"/>
            <a:ext cx="1531891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sz="12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9% do financiamento</a:t>
            </a:r>
            <a:endParaRPr lang="es-CL" sz="1200" b="1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1" name="CuadroTexto 11">
            <a:extLst>
              <a:ext uri="{FF2B5EF4-FFF2-40B4-BE49-F238E27FC236}">
                <a16:creationId xmlns:a16="http://schemas.microsoft.com/office/drawing/2014/main" id="{5852C64C-B40A-1091-85AA-A96E5B210899}"/>
              </a:ext>
            </a:extLst>
          </p:cNvPr>
          <p:cNvSpPr txBox="1"/>
          <p:nvPr/>
        </p:nvSpPr>
        <p:spPr>
          <a:xfrm>
            <a:off x="4404912" y="3899306"/>
            <a:ext cx="1531891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sz="12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3% do financiamento</a:t>
            </a:r>
            <a:endParaRPr lang="es-CL" sz="1200" b="1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2" name="CuadroTexto 12">
            <a:extLst>
              <a:ext uri="{FF2B5EF4-FFF2-40B4-BE49-F238E27FC236}">
                <a16:creationId xmlns:a16="http://schemas.microsoft.com/office/drawing/2014/main" id="{EF31DFAC-A9EE-A577-27D6-7D6FDE7FBB92}"/>
              </a:ext>
            </a:extLst>
          </p:cNvPr>
          <p:cNvSpPr txBox="1"/>
          <p:nvPr/>
        </p:nvSpPr>
        <p:spPr>
          <a:xfrm>
            <a:off x="6477344" y="3899306"/>
            <a:ext cx="1531891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sz="12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2% do financiamento</a:t>
            </a:r>
            <a:endParaRPr lang="es-CL" sz="1200" b="1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3" name="Flecha: cheurón 128">
            <a:extLst>
              <a:ext uri="{FF2B5EF4-FFF2-40B4-BE49-F238E27FC236}">
                <a16:creationId xmlns:a16="http://schemas.microsoft.com/office/drawing/2014/main" id="{478FD64E-A6B1-321C-9819-B62E3B6F63CA}"/>
              </a:ext>
            </a:extLst>
          </p:cNvPr>
          <p:cNvSpPr/>
          <p:nvPr/>
        </p:nvSpPr>
        <p:spPr>
          <a:xfrm rot="5400000">
            <a:off x="2843715" y="2127618"/>
            <a:ext cx="176534" cy="608542"/>
          </a:xfrm>
          <a:prstGeom prst="chevron">
            <a:avLst/>
          </a:prstGeom>
          <a:solidFill>
            <a:srgbClr val="E43439"/>
          </a:solidFill>
          <a:ln>
            <a:solidFill>
              <a:srgbClr val="FFC000">
                <a:alpha val="46000"/>
              </a:srgb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o 23">
            <a:extLst>
              <a:ext uri="{FF2B5EF4-FFF2-40B4-BE49-F238E27FC236}">
                <a16:creationId xmlns:a16="http://schemas.microsoft.com/office/drawing/2014/main" id="{BEE74124-5071-6CEE-65BC-57AC91A09E0B}"/>
              </a:ext>
            </a:extLst>
          </p:cNvPr>
          <p:cNvGrpSpPr/>
          <p:nvPr/>
        </p:nvGrpSpPr>
        <p:grpSpPr>
          <a:xfrm>
            <a:off x="1948272" y="784106"/>
            <a:ext cx="4522141" cy="1416880"/>
            <a:chOff x="1954689" y="1201105"/>
            <a:chExt cx="4522142" cy="1109752"/>
          </a:xfrm>
        </p:grpSpPr>
        <p:sp>
          <p:nvSpPr>
            <p:cNvPr id="55" name="Rectángulo 24">
              <a:extLst>
                <a:ext uri="{FF2B5EF4-FFF2-40B4-BE49-F238E27FC236}">
                  <a16:creationId xmlns:a16="http://schemas.microsoft.com/office/drawing/2014/main" id="{EB6DA9BD-2872-1C89-9AC6-CE2E68F7D5EE}"/>
                </a:ext>
              </a:extLst>
            </p:cNvPr>
            <p:cNvSpPr/>
            <p:nvPr/>
          </p:nvSpPr>
          <p:spPr>
            <a:xfrm>
              <a:off x="1954689" y="1975670"/>
              <a:ext cx="1959127" cy="335187"/>
            </a:xfrm>
            <a:prstGeom prst="rect">
              <a:avLst/>
            </a:prstGeom>
            <a:solidFill>
              <a:srgbClr val="E43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pt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Pobreza: </a:t>
              </a:r>
              <a:r>
                <a:rPr lang="pt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Faixas médias do índice de privação</a:t>
              </a:r>
            </a:p>
            <a:p>
              <a:pPr algn="ctr"/>
              <a:endParaRPr lang="es-C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ángulo 25">
              <a:extLst>
                <a:ext uri="{FF2B5EF4-FFF2-40B4-BE49-F238E27FC236}">
                  <a16:creationId xmlns:a16="http://schemas.microsoft.com/office/drawing/2014/main" id="{C64FEEFF-5C39-22BF-8CD5-A69D5E0FE48C}"/>
                </a:ext>
              </a:extLst>
            </p:cNvPr>
            <p:cNvSpPr/>
            <p:nvPr/>
          </p:nvSpPr>
          <p:spPr>
            <a:xfrm>
              <a:off x="1956930" y="1590585"/>
              <a:ext cx="1959127" cy="330364"/>
            </a:xfrm>
            <a:prstGeom prst="rect">
              <a:avLst/>
            </a:prstGeom>
            <a:solidFill>
              <a:srgbClr val="E43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População idosa</a:t>
              </a:r>
            </a:p>
          </p:txBody>
        </p:sp>
        <p:sp>
          <p:nvSpPr>
            <p:cNvPr id="57" name="Rectángulo 26">
              <a:extLst>
                <a:ext uri="{FF2B5EF4-FFF2-40B4-BE49-F238E27FC236}">
                  <a16:creationId xmlns:a16="http://schemas.microsoft.com/office/drawing/2014/main" id="{0B59C9DF-739D-56BB-EA72-6D7EBC626883}"/>
                </a:ext>
              </a:extLst>
            </p:cNvPr>
            <p:cNvSpPr/>
            <p:nvPr/>
          </p:nvSpPr>
          <p:spPr>
            <a:xfrm>
              <a:off x="1954689" y="1201105"/>
              <a:ext cx="1959127" cy="330952"/>
            </a:xfrm>
            <a:prstGeom prst="rect">
              <a:avLst/>
            </a:prstGeom>
            <a:solidFill>
              <a:srgbClr val="E43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Ruralidade</a:t>
              </a:r>
            </a:p>
          </p:txBody>
        </p:sp>
        <p:sp>
          <p:nvSpPr>
            <p:cNvPr id="58" name="CuadroTexto 27">
              <a:extLst>
                <a:ext uri="{FF2B5EF4-FFF2-40B4-BE49-F238E27FC236}">
                  <a16:creationId xmlns:a16="http://schemas.microsoft.com/office/drawing/2014/main" id="{BD0AB437-B54C-041B-9112-0C2CB639F07A}"/>
                </a:ext>
              </a:extLst>
            </p:cNvPr>
            <p:cNvSpPr txBox="1"/>
            <p:nvPr/>
          </p:nvSpPr>
          <p:spPr>
            <a:xfrm>
              <a:off x="3881502" y="1948910"/>
              <a:ext cx="2595329" cy="33748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/>
              <a:r>
                <a:rPr lang="pt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4 incrementos com base no nível do PPI: 0%, 6%, 12% e 18%</a:t>
              </a:r>
              <a:endParaRPr lang="es-CL" sz="11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59" name="CuadroTexto 28">
              <a:extLst>
                <a:ext uri="{FF2B5EF4-FFF2-40B4-BE49-F238E27FC236}">
                  <a16:creationId xmlns:a16="http://schemas.microsoft.com/office/drawing/2014/main" id="{279063C0-6C5D-EC60-1114-3E05C91466C7}"/>
                </a:ext>
              </a:extLst>
            </p:cNvPr>
            <p:cNvSpPr txBox="1"/>
            <p:nvPr/>
          </p:nvSpPr>
          <p:spPr>
            <a:xfrm>
              <a:off x="3869203" y="1653900"/>
              <a:ext cx="2468841" cy="20490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/>
              <a:r>
                <a:rPr lang="pt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0,90USD por mês beneficiário com +65</a:t>
              </a:r>
              <a:endParaRPr lang="es-CL" sz="11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63" name="CuadroTexto 33">
              <a:extLst>
                <a:ext uri="{FF2B5EF4-FFF2-40B4-BE49-F238E27FC236}">
                  <a16:creationId xmlns:a16="http://schemas.microsoft.com/office/drawing/2014/main" id="{9380E3DD-95EA-9181-AA99-EE5EF2E941B6}"/>
                </a:ext>
              </a:extLst>
            </p:cNvPr>
            <p:cNvSpPr txBox="1"/>
            <p:nvPr/>
          </p:nvSpPr>
          <p:spPr>
            <a:xfrm>
              <a:off x="3858630" y="1210846"/>
              <a:ext cx="2521520" cy="33748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/>
              <a:r>
                <a:rPr lang="pt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+20% para todos os municípios ( 30% ou mais de população rural)</a:t>
              </a:r>
              <a:endParaRPr lang="es-CL" sz="11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Abrir llave 34">
            <a:extLst>
              <a:ext uri="{FF2B5EF4-FFF2-40B4-BE49-F238E27FC236}">
                <a16:creationId xmlns:a16="http://schemas.microsoft.com/office/drawing/2014/main" id="{08A44032-85E5-F9DA-3202-88CF56B5AE7C}"/>
              </a:ext>
            </a:extLst>
          </p:cNvPr>
          <p:cNvSpPr/>
          <p:nvPr/>
        </p:nvSpPr>
        <p:spPr>
          <a:xfrm rot="16200000">
            <a:off x="4062650" y="457514"/>
            <a:ext cx="487168" cy="7672018"/>
          </a:xfrm>
          <a:prstGeom prst="leftBrac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uadroTexto 35">
            <a:extLst>
              <a:ext uri="{FF2B5EF4-FFF2-40B4-BE49-F238E27FC236}">
                <a16:creationId xmlns:a16="http://schemas.microsoft.com/office/drawing/2014/main" id="{34223D86-B75A-5B1D-075C-EA3D4B2E2AB8}"/>
              </a:ext>
            </a:extLst>
          </p:cNvPr>
          <p:cNvSpPr txBox="1"/>
          <p:nvPr/>
        </p:nvSpPr>
        <p:spPr>
          <a:xfrm>
            <a:off x="719111" y="4542394"/>
            <a:ext cx="709106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Financiamento do Plano de Saúde Familiar na Atenção Primária à Saúde</a:t>
            </a:r>
            <a:endParaRPr lang="es-CL" b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68" name="Shape 1">
            <a:extLst>
              <a:ext uri="{FF2B5EF4-FFF2-40B4-BE49-F238E27FC236}">
                <a16:creationId xmlns:a16="http://schemas.microsoft.com/office/drawing/2014/main" id="{748DA3E8-BC2B-10D7-486E-D30BD97E4FC6}"/>
              </a:ext>
            </a:extLst>
          </p:cNvPr>
          <p:cNvSpPr/>
          <p:nvPr/>
        </p:nvSpPr>
        <p:spPr>
          <a:xfrm>
            <a:off x="416593" y="152583"/>
            <a:ext cx="1828800" cy="237744"/>
          </a:xfrm>
          <a:prstGeom prst="rect">
            <a:avLst/>
          </a:prstGeom>
          <a:solidFill>
            <a:srgbClr val="E8701A"/>
          </a:solidFill>
          <a:ln w="12700">
            <a:solidFill>
              <a:srgbClr val="E8701A"/>
            </a:solidFill>
            <a:prstDash val="solid"/>
          </a:ln>
        </p:spPr>
        <p:txBody>
          <a:bodyPr/>
          <a:lstStyle/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2">
            <a:extLst>
              <a:ext uri="{FF2B5EF4-FFF2-40B4-BE49-F238E27FC236}">
                <a16:creationId xmlns:a16="http://schemas.microsoft.com/office/drawing/2014/main" id="{E6824B1A-16CA-EE50-D9CA-35F23826A4B7}"/>
              </a:ext>
            </a:extLst>
          </p:cNvPr>
          <p:cNvSpPr/>
          <p:nvPr/>
        </p:nvSpPr>
        <p:spPr>
          <a:xfrm>
            <a:off x="308740" y="128016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50" dirty="0">
                <a:solidFill>
                  <a:srgbClr val="FFFFFF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MECANISMOS DE PAGAMENTO</a:t>
            </a:r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3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AF9F82-51D6-2637-C2F7-7E95971D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2309"/>
            <a:ext cx="7950200" cy="48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29EEE-E76E-9031-921E-60F7C6C9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FA0867-1F5D-52F3-7699-E0CEF186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17" y="228600"/>
            <a:ext cx="9171517" cy="46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514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610e79c-2ec0-4e0f-8a14-1e4b101519f7}" enabled="0" method="" siteId="{e610e79c-2ec0-4e0f-8a14-1e4b101519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1131</Words>
  <Application>Microsoft Macintosh PowerPoint</Application>
  <PresentationFormat>Apresentação na tela (16:9)</PresentationFormat>
  <Paragraphs>188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Gastos públicos com atenção primária à saúde como percentual do gasto público total em saúde em um estudo de 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nas Américas — Cultura Avaliativa como Agenda Estratégica Regional</dc:title>
  <dc:subject>PptxGenJS Presentation</dc:subject>
  <dc:creator>PptxGenJS</dc:creator>
  <cp:lastModifiedBy>Morales Fuhrimann, Cristian Roberto (BRA-06)</cp:lastModifiedBy>
  <cp:revision>12</cp:revision>
  <dcterms:created xsi:type="dcterms:W3CDTF">2026-06-06T02:58:11Z</dcterms:created>
  <dcterms:modified xsi:type="dcterms:W3CDTF">2026-06-08T11:27:47Z</dcterms:modified>
</cp:coreProperties>
</file>