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8" r:id="rId3"/>
    <p:sldId id="271" r:id="rId4"/>
    <p:sldId id="270" r:id="rId5"/>
    <p:sldId id="272" r:id="rId6"/>
    <p:sldId id="260" r:id="rId7"/>
    <p:sldId id="273" r:id="rId8"/>
    <p:sldId id="262" r:id="rId9"/>
    <p:sldId id="274" r:id="rId10"/>
    <p:sldId id="264" r:id="rId11"/>
    <p:sldId id="275" r:id="rId12"/>
    <p:sldId id="266" r:id="rId13"/>
    <p:sldId id="276" r:id="rId14"/>
    <p:sldId id="268" r:id="rId15"/>
    <p:sldId id="269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" name="Google Shape;18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50036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8" name="Google Shape;17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8" name="Google Shape;17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hyperlink" Target="http://www.cib.rj.gov.br/arquivos-para-baixar/boletins-cib/2939-plano-de-acao-pate-no-fev-2026/file.html" TargetMode="External"/><Relationship Id="rId4" Type="http://schemas.openxmlformats.org/officeDocument/2006/relationships/hyperlink" Target="http://www.cib.rj.gov.br/deliberacoes-cib/1028-2026/abril/12893-deliberacao-cib-n-10-839-de-09-de-abril-de-2026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 u="none" strike="noStrike" cap="none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 u="none" strike="noStrike" cap="none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00" name="Google Shape;100;p1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 u="none" strike="noStrike" cap="none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01" name="Google Shape;101;p13"/>
          <p:cNvSpPr txBox="1"/>
          <p:nvPr/>
        </p:nvSpPr>
        <p:spPr>
          <a:xfrm>
            <a:off x="669759" y="1090864"/>
            <a:ext cx="5634900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Do PMAE ao PATE: experiência da Região Noroeste Fluminense no acesso à atenção especializada</a:t>
            </a:r>
            <a:endParaRPr sz="2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669758" y="3183457"/>
            <a:ext cx="56349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D'Stefano Marcondes de Lima e Silva | Kátia Andréia de Freitas Souza | Elisabete Teixeira da Silva | Daniel Muniz da Costa</a:t>
            </a:r>
            <a:endParaRPr sz="1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992096" y="5182401"/>
            <a:ext cx="56349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Secretaria Municipal de Saúde de Itaperuna - RJ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Secretário: </a:t>
            </a:r>
            <a:r>
              <a:rPr lang="pt-BR" sz="16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Sávio Saboia da Fonseca</a:t>
            </a:r>
            <a:endParaRPr sz="1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669758" y="5767136"/>
            <a:ext cx="5638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0" i="1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      Junho de 2026</a:t>
            </a:r>
            <a:endParaRPr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5" name="Google Shape;105;p13"/>
          <p:cNvGrpSpPr/>
          <p:nvPr/>
        </p:nvGrpSpPr>
        <p:grpSpPr>
          <a:xfrm>
            <a:off x="7952873" y="1018674"/>
            <a:ext cx="3709741" cy="4677276"/>
            <a:chOff x="7952873" y="1018674"/>
            <a:chExt cx="3709741" cy="4677276"/>
          </a:xfrm>
        </p:grpSpPr>
        <p:pic>
          <p:nvPicPr>
            <p:cNvPr id="106" name="Google Shape;106;p13"/>
            <p:cNvPicPr preferRelativeResize="0"/>
            <p:nvPr/>
          </p:nvPicPr>
          <p:blipFill rotWithShape="1">
            <a:blip r:embed="rId4">
              <a:alphaModFix/>
            </a:blip>
            <a:srcRect r="-130"/>
            <a:stretch/>
          </p:blipFill>
          <p:spPr>
            <a:xfrm>
              <a:off x="8214561" y="5086350"/>
              <a:ext cx="2985343" cy="609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952873" y="1018674"/>
              <a:ext cx="3709740" cy="370974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EA85D179-A233-807D-AB17-4AA6EBAD7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20" y="5178700"/>
            <a:ext cx="593725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81" name="Google Shape;181;p21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82" name="Google Shape;182;p21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83" name="Google Shape;183;p21"/>
          <p:cNvSpPr txBox="1"/>
          <p:nvPr/>
        </p:nvSpPr>
        <p:spPr>
          <a:xfrm>
            <a:off x="717880" y="242105"/>
            <a:ext cx="10133619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Existem efeitos e resultados que já podem ser observados? </a:t>
            </a:r>
            <a:endParaRPr sz="3200" dirty="0"/>
          </a:p>
        </p:txBody>
      </p:sp>
      <p:sp>
        <p:nvSpPr>
          <p:cNvPr id="184" name="Google Shape;184;p21"/>
          <p:cNvSpPr txBox="1"/>
          <p:nvPr/>
        </p:nvSpPr>
        <p:spPr>
          <a:xfrm>
            <a:off x="606490" y="1194968"/>
            <a:ext cx="10954140" cy="5016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PAR genuinamente regional: Itaperuna como executor para todos os 14 municípios com redistribuição per capita do recurso.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Garantia da polipectomia e imunohistoquímica via pactuação regional na Comissão Intergestores Regional (CIR) Noroeste, via consórcio.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Discussão para posterior garantia dos exames pós execução da OCI de oftalmologia pelo consórcio.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Organização do processo de faturamento das APAC por todos os municípios executores.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Monitoramento do absenteísmo com redução das faltas.
</a:t>
            </a:r>
            <a:endParaRPr lang="pt-BR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81" name="Google Shape;181;p21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82" name="Google Shape;182;p21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83" name="Google Shape;183;p21"/>
          <p:cNvSpPr txBox="1"/>
          <p:nvPr/>
        </p:nvSpPr>
        <p:spPr>
          <a:xfrm>
            <a:off x="717880" y="242105"/>
            <a:ext cx="10133619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Existem efeitos e resultados que já podem ser observados? </a:t>
            </a:r>
            <a:endParaRPr sz="3200" dirty="0"/>
          </a:p>
        </p:txBody>
      </p:sp>
      <p:sp>
        <p:nvSpPr>
          <p:cNvPr id="184" name="Google Shape;184;p21"/>
          <p:cNvSpPr txBox="1"/>
          <p:nvPr/>
        </p:nvSpPr>
        <p:spPr>
          <a:xfrm>
            <a:off x="717877" y="1536536"/>
            <a:ext cx="10590823" cy="3985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3º lugar — Mostra Estadual 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Cosems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-RJ/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IdeiaSUS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-Fiocruz 2025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 sz="13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Curadoria 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IdeiaSUS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Fiocruz – Processo de curadoria da Fiocruz com os autores pelo trabalho premiado na Mostra de 2025 e escrita de capítulo de livro a ser lançado em 2027
9º lugar — Mostra Estadual 2026 (trabalho específico do NAG)
Convite: Oficina de Trabalho do PATE — Observatório do SUS/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Proqualis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/ENSP-Fiocruz, junho/2026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Submissão do trabalho da SMS de Itaperuna sobre o PATE ao 17° Congresso Internacional da Rede  Unida com aprovação para apresentação oral</a:t>
            </a:r>
            <a:endParaRPr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98034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00" name="Google Shape;200;p2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01" name="Google Shape;201;p2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02" name="Google Shape;202;p23"/>
          <p:cNvSpPr txBox="1"/>
          <p:nvPr/>
        </p:nvSpPr>
        <p:spPr>
          <a:xfrm>
            <a:off x="713873" y="745958"/>
            <a:ext cx="100070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37A6D4"/>
                </a:solidFill>
                <a:latin typeface="Roboto"/>
                <a:ea typeface="Roboto"/>
                <a:cs typeface="Roboto"/>
                <a:sym typeface="Roboto"/>
              </a:rPr>
              <a:t>Quais as perspectivas </a:t>
            </a:r>
            <a:endParaRPr sz="3200" dirty="0">
              <a:solidFill>
                <a:schemeClr val="dk1"/>
              </a:solidFill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37A6D4"/>
                </a:solidFill>
                <a:latin typeface="Roboto"/>
                <a:ea typeface="Roboto"/>
                <a:cs typeface="Roboto"/>
                <a:sym typeface="Roboto"/>
              </a:rPr>
              <a:t>e próximos passos?  </a:t>
            </a:r>
            <a:endParaRPr sz="3200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203" name="Google Shape;203;p23"/>
          <p:cNvSpPr txBox="1"/>
          <p:nvPr/>
        </p:nvSpPr>
        <p:spPr>
          <a:xfrm>
            <a:off x="727489" y="2189192"/>
            <a:ext cx="10266900" cy="3924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 sz="13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Capacitação para faturamento AIH e APAC: aguardando apoio do Ministério da Saúde no RJ
Consolidação das 6 linhas de cuidado com novos executores municipais habilitados no CNES
Apresentação na CIR Noroeste — etapa da curadoria 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IdeiaSUS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/Fiocruz (capítulo de livro em elaboração)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lvl="0" algn="just"/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Manter a prestação de contas bimestral na CIR: transparência de produção, painel SUS 360 e absenteísmo por município. </a:t>
            </a:r>
          </a:p>
          <a:p>
            <a:pPr lvl="0"/>
            <a:endParaRPr lang="pt-BR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00" name="Google Shape;200;p2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01" name="Google Shape;201;p23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02" name="Google Shape;202;p23"/>
          <p:cNvSpPr txBox="1"/>
          <p:nvPr/>
        </p:nvSpPr>
        <p:spPr>
          <a:xfrm>
            <a:off x="713873" y="745958"/>
            <a:ext cx="100070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37A6D4"/>
                </a:solidFill>
                <a:latin typeface="Roboto"/>
                <a:ea typeface="Roboto"/>
                <a:cs typeface="Roboto"/>
                <a:sym typeface="Roboto"/>
              </a:rPr>
              <a:t>Quais as perspectivas </a:t>
            </a:r>
            <a:endParaRPr sz="3200" dirty="0">
              <a:solidFill>
                <a:schemeClr val="dk1"/>
              </a:solidFill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37A6D4"/>
                </a:solidFill>
                <a:latin typeface="Roboto"/>
                <a:ea typeface="Roboto"/>
                <a:cs typeface="Roboto"/>
                <a:sym typeface="Roboto"/>
              </a:rPr>
              <a:t>e próximos passos?  </a:t>
            </a:r>
            <a:endParaRPr sz="3200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203" name="Google Shape;203;p23"/>
          <p:cNvSpPr txBox="1"/>
          <p:nvPr/>
        </p:nvSpPr>
        <p:spPr>
          <a:xfrm>
            <a:off x="727489" y="2189192"/>
            <a:ext cx="102669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endParaRPr lang="pt-BR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Finalização do processo de execução pelo prestador privado UNIMED Itaperuna de procedimentos do PATE para os 14 municípios da região (Componente Créditos Financeiros).
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Submissão do trabalho para o 8° 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Prêio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Espírito Público.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Submissão do trabalho para o Congresso Brasileiro dos Conselhos da Enfermagem.
</a:t>
            </a:r>
            <a:endParaRPr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787028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19" name="Google Shape;219;p2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20" name="Google Shape;220;p2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21" name="Google Shape;221;p25"/>
          <p:cNvSpPr txBox="1"/>
          <p:nvPr/>
        </p:nvSpPr>
        <p:spPr>
          <a:xfrm>
            <a:off x="713873" y="745958"/>
            <a:ext cx="8799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6D7071"/>
                </a:solidFill>
                <a:latin typeface="Roboto"/>
                <a:ea typeface="Roboto"/>
                <a:cs typeface="Roboto"/>
                <a:sym typeface="Roboto"/>
              </a:rPr>
              <a:t>Materiais complementares</a:t>
            </a:r>
            <a:endParaRPr sz="3200" b="1" dirty="0">
              <a:solidFill>
                <a:srgbClr val="6D707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2" name="Google Shape;222;p25"/>
          <p:cNvSpPr txBox="1"/>
          <p:nvPr/>
        </p:nvSpPr>
        <p:spPr>
          <a:xfrm>
            <a:off x="715456" y="1423181"/>
            <a:ext cx="8797417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pt-BR" sz="1600" b="1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Vídeo </a:t>
            </a:r>
            <a:r>
              <a:rPr lang="pt-BR" sz="1600" b="1" dirty="0" err="1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IdeiaSUS</a:t>
            </a:r>
            <a:r>
              <a:rPr lang="pt-BR" sz="1600" b="1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/Fiocruz "Vozes da Saúde": https://youtu.be/ATruTDIa7CM?t=192 
</a:t>
            </a:r>
          </a:p>
          <a:p>
            <a:pPr lvl="0"/>
            <a:r>
              <a:rPr lang="pt-BR" sz="1600" b="1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Deliberação CIB-RJ nº 10.839/2026 — homologa reprogramação do PAR Noroeste - </a:t>
            </a:r>
            <a:r>
              <a:rPr lang="pt-BR" sz="1600" b="1" dirty="0">
                <a:solidFill>
                  <a:srgbClr val="467886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http://www.cib.rj.gov.br/deliberacoes-cib/1028-2026/abril/12893-deliberacao-cib-n-10-839-de-09-de-abril-de-2026.</a:t>
            </a:r>
            <a:r>
              <a:rPr lang="pt-BR" sz="1600" b="1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html</a:t>
            </a:r>
            <a:endParaRPr lang="pt-BR" sz="1600" b="1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/>
            <a:endParaRPr lang="pt-BR" sz="1600" b="1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/>
            <a:r>
              <a:rPr lang="pt-BR" sz="1600" b="1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Reprogramação do PAR acessível em - </a:t>
            </a:r>
            <a:r>
              <a:rPr lang="pt-BR" sz="1600" dirty="0">
                <a:solidFill>
                  <a:schemeClr val="tx1"/>
                </a:solidFill>
              </a:rPr>
              <a:t> </a:t>
            </a:r>
            <a:r>
              <a:rPr lang="pt-BR" sz="1600" dirty="0">
                <a:solidFill>
                  <a:srgbClr val="467886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http://www.cib.rj.gov.br/arquivos-para-baixar/boletins-cib/2939-plano-de-acao-pate-no-fev-2026/file.</a:t>
            </a:r>
            <a:r>
              <a:rPr lang="pt-BR" sz="16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html</a:t>
            </a:r>
            <a:endParaRPr lang="pt-BR" sz="1600" dirty="0">
              <a:solidFill>
                <a:schemeClr val="tx1"/>
              </a:solidFill>
            </a:endParaRPr>
          </a:p>
          <a:p>
            <a:pPr lvl="0"/>
            <a:endParaRPr lang="pt-BR" sz="1600" dirty="0">
              <a:solidFill>
                <a:schemeClr val="tx1"/>
              </a:solidFill>
            </a:endParaRPr>
          </a:p>
          <a:p>
            <a:pPr lvl="0"/>
            <a:endParaRPr lang="pt-BR" sz="1600" dirty="0">
              <a:solidFill>
                <a:schemeClr val="tx1"/>
              </a:solidFill>
            </a:endParaRPr>
          </a:p>
          <a:p>
            <a:pPr lvl="0"/>
            <a:r>
              <a:rPr lang="pt-BR" sz="1600" dirty="0">
                <a:solidFill>
                  <a:schemeClr val="tx1"/>
                </a:solidFill>
              </a:rPr>
              <a:t>                   Fichas de encaminhamento de OCI elaboradas para atendimento dos usuários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BFE7DA5-17A0-1A21-E1C3-8C7C2BEC42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873" y="3553496"/>
            <a:ext cx="1094698" cy="112156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6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28" name="Google Shape;228;p26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229" name="Google Shape;229;p26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pic>
        <p:nvPicPr>
          <p:cNvPr id="230" name="Google Shape;230;p26"/>
          <p:cNvPicPr preferRelativeResize="0"/>
          <p:nvPr/>
        </p:nvPicPr>
        <p:blipFill rotWithShape="1">
          <a:blip r:embed="rId4">
            <a:alphaModFix/>
          </a:blip>
          <a:srcRect r="-130"/>
          <a:stretch/>
        </p:blipFill>
        <p:spPr>
          <a:xfrm>
            <a:off x="4829677" y="4159918"/>
            <a:ext cx="2311575" cy="4772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2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53262" y="2069432"/>
            <a:ext cx="2089485" cy="20894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26" name="Google Shape;126;p15"/>
          <p:cNvSpPr txBox="1"/>
          <p:nvPr/>
        </p:nvSpPr>
        <p:spPr>
          <a:xfrm>
            <a:off x="639228" y="260766"/>
            <a:ext cx="10517344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O que está implementando?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A trajetória — Período PMAE (2024)</a:t>
            </a:r>
            <a:endParaRPr sz="3200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127" name="Google Shape;127;p15"/>
          <p:cNvSpPr txBox="1"/>
          <p:nvPr/>
        </p:nvSpPr>
        <p:spPr>
          <a:xfrm>
            <a:off x="349979" y="1876708"/>
            <a:ext cx="11513976" cy="446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Contextualização: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Região Noroeste Fluminense — </a:t>
            </a: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14 municípios, 353.408 habitantes, 85,3% SUS-dependentes exclusivos. (Fonte Plano Estadual de Oncologia RJ)</a:t>
            </a:r>
            <a:r>
              <a:rPr lang="pt-BR" sz="2000" b="1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
Atenção especializada fragmentada: </a:t>
            </a: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municípios de pequeno e médio porte; regulação dependente da Central Regional de Regulação (CREG) estadual; sem regulação municipal própria na maioria dos municípios.</a:t>
            </a:r>
            <a:r>
              <a:rPr lang="pt-BR" sz="2000" b="1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
Portaria GM/MS nº 3.492/2024 + Portaria SAES/MS nº 1.640/2024 → </a:t>
            </a: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institui e denomina o Programa Mais Acesso a Especialistas (PMAE).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endParaRPr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26" name="Google Shape;126;p15"/>
          <p:cNvSpPr txBox="1"/>
          <p:nvPr/>
        </p:nvSpPr>
        <p:spPr>
          <a:xfrm>
            <a:off x="639228" y="260766"/>
            <a:ext cx="10517344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O que está implementando?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A trajetória — Período PMAE (2024)</a:t>
            </a:r>
            <a:endParaRPr sz="3200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127" name="Google Shape;127;p15"/>
          <p:cNvSpPr txBox="1"/>
          <p:nvPr/>
        </p:nvSpPr>
        <p:spPr>
          <a:xfrm>
            <a:off x="307910" y="1344863"/>
            <a:ext cx="11513976" cy="495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br>
              <a:rPr lang="pt-BR" sz="16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400" b="1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Ponto inicial:</a:t>
            </a:r>
          </a:p>
          <a:p>
            <a:pPr lvl="0" algn="just"/>
            <a:br>
              <a:rPr lang="pt-BR" sz="16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Região elabora o Plano de Ação Regional (PAR) com 2 linhas de cuidado: oftalmologia (grande demanda reprimida) e oncologia (fluxo prévio já implantado desde 2023).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Município de Itaperuna responsável pela inserção do PAR no sistema 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InvestSUS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e pela implantação do até então, Núcleo de Gestão da Regulação (NGR).
30% do fomento recebido pela SMS de Itaperuna distribuído entre os 14 municípios por critério per capita — todos os municípios com garantia de execução das OCI das duas linhas de cuidado e encaminhando para Itaperuna como executor.
Sistema de regulação próprio integrado à Rede Nacional de Dados em Saúde (RNDS) — municípios com licença cedida pela SMS de Itaperuna, para inserção dos usuários no sistema e posteriormente regulados pelo NGR no Hospital São José do Avaí (HSJA), único executor.</a:t>
            </a:r>
            <a:endParaRPr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066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p15"/>
          <p:cNvSpPr txBox="1"/>
          <p:nvPr/>
        </p:nvSpPr>
        <p:spPr>
          <a:xfrm>
            <a:off x="713873" y="354073"/>
            <a:ext cx="10389556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O que está implementando? A trajetória — Período PATE (2025–2026)</a:t>
            </a:r>
            <a:endParaRPr sz="3200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127" name="Google Shape;127;p15"/>
          <p:cNvSpPr txBox="1"/>
          <p:nvPr/>
        </p:nvSpPr>
        <p:spPr>
          <a:xfrm>
            <a:off x="713873" y="2224474"/>
            <a:ext cx="102669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Lei nº 15.233/2025 + Portaria GM/MS nº 7.266/2025 → </a:t>
            </a: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institui e regulamenta o Programa Agora Tem Especialistas (PATE).</a:t>
            </a:r>
            <a:r>
              <a:rPr lang="pt-BR" sz="2000" b="1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
PMAE incorporado ao PATE — Núcleo de Gestão da Regulação (NGR) passa a ser denominado Núcleo de Apoio à Gestão (NAG).
Região inicia a discussão para reprogramação do Plano de Ação Regional (PAR): </a:t>
            </a: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novas linhas de cuidado e novos municípios executores de OCI.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endParaRPr sz="2000" b="1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p15"/>
          <p:cNvSpPr txBox="1"/>
          <p:nvPr/>
        </p:nvSpPr>
        <p:spPr>
          <a:xfrm>
            <a:off x="713873" y="354073"/>
            <a:ext cx="10389556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4AA496"/>
                </a:solidFill>
                <a:latin typeface="Roboto"/>
                <a:ea typeface="Roboto"/>
                <a:cs typeface="Roboto"/>
                <a:sym typeface="Roboto"/>
              </a:rPr>
              <a:t>O que está implementando? A trajetória — Período PATE (2025–2026)</a:t>
            </a:r>
            <a:endParaRPr sz="3200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127" name="Google Shape;127;p15"/>
          <p:cNvSpPr txBox="1"/>
          <p:nvPr/>
        </p:nvSpPr>
        <p:spPr>
          <a:xfrm>
            <a:off x="550506" y="1823258"/>
            <a:ext cx="10552923" cy="335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br>
              <a:rPr lang="pt-BR" sz="16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pt-BR" sz="16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b="1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Reprogramação do PAR homologada pela Comissão Intergestores Bipartite do RJ (CIB-RJ) 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— Deliberação CIB-RJ nº 10.839/202.
E</a:t>
            </a:r>
            <a:r>
              <a:rPr lang="pt-BR" sz="2000" b="1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xpansão para 6 linhas de cuidado: 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oncologia, oftalmologia, cardiologia, ginecologia, otorrinolaringologia e ortopedia +acompanhamento das cirurgias eletivas.
</a:t>
            </a:r>
            <a:r>
              <a:rPr lang="pt-BR" sz="2000" b="1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Novos municípios executores de OCI além de Itaperuna 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— distribuição regional da execução conforme capacidade instalada. Redistribuição do recurso regional utilizando o critério per capta. </a:t>
            </a:r>
            <a:r>
              <a:rPr lang="pt-BR" sz="2000" b="1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Mesma lógica do fomento. </a:t>
            </a:r>
            <a:endParaRPr sz="2000" b="1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56132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43" name="Google Shape;143;p17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44" name="Google Shape;144;p17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713872" y="234870"/>
            <a:ext cx="11173327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37A6D4"/>
                </a:solidFill>
                <a:latin typeface="Roboto"/>
                <a:ea typeface="Roboto"/>
                <a:cs typeface="Roboto"/>
                <a:sym typeface="Roboto"/>
              </a:rPr>
              <a:t>Quais as principais estratégias utilizadas para implementar o Agora Tem Especialistas? </a:t>
            </a:r>
            <a:endParaRPr sz="3200" dirty="0"/>
          </a:p>
        </p:txBody>
      </p:sp>
      <p:sp>
        <p:nvSpPr>
          <p:cNvPr id="146" name="Google Shape;146;p17"/>
          <p:cNvSpPr txBox="1"/>
          <p:nvPr/>
        </p:nvSpPr>
        <p:spPr>
          <a:xfrm>
            <a:off x="354562" y="1731925"/>
            <a:ext cx="11402009" cy="520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Criação do Grupo de Trabalho regional do Programa Agora Tem Especialistas (GT PATE);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just"/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Participação do Grupo de Trabalho </a:t>
            </a:r>
            <a:r>
              <a:rPr lang="pt-BR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estadual do Programa Agora Tem Especialistas;</a:t>
            </a:r>
            <a:endParaRPr lang="pt-BR"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Elaboração do Plano de Ação Regional (PAR) inicial e na reprogramação;</a:t>
            </a: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Criação do 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Núcleo de Gestão do Cuidado (NGC) em todos os 14 municípios além do prestador executor das OCI: inovação não prevista em portaria — profissionais da regulação municipal  de todos os municípios conectados ao Núcleo de Apoio à Gestão (NAG) e ao NGC do prestador para navegação ativa do usuário em conjunto com a Atenção Primária em Saúde (APS) dos municípios;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Acompanhamento do absenteísmo em tempo real: facilidade de intervir a partir da possibilidade de falta do usuário na comunicação APS municipal com NGC municipal, NAG e NGC do prestador;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Apoio e orientação aos municípios para cadastro no CNES (habilitação e NGC);</a:t>
            </a:r>
            <a:r>
              <a:rPr lang="pt-BR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
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43" name="Google Shape;143;p17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44" name="Google Shape;144;p17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713872" y="234870"/>
            <a:ext cx="11173327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37A6D4"/>
                </a:solidFill>
                <a:latin typeface="Roboto"/>
                <a:ea typeface="Roboto"/>
                <a:cs typeface="Roboto"/>
                <a:sym typeface="Roboto"/>
              </a:rPr>
              <a:t>Quais as principais estratégias utilizadas para implementar o Agora Tem Especialistas? </a:t>
            </a:r>
            <a:endParaRPr sz="3200" dirty="0"/>
          </a:p>
        </p:txBody>
      </p:sp>
      <p:sp>
        <p:nvSpPr>
          <p:cNvPr id="146" name="Google Shape;146;p17"/>
          <p:cNvSpPr txBox="1"/>
          <p:nvPr/>
        </p:nvSpPr>
        <p:spPr>
          <a:xfrm>
            <a:off x="354564" y="1312048"/>
            <a:ext cx="11364686" cy="5570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
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Redistribuição per capita do fomento federal: acesso garantido mesmo aos municípios não executores e mesma lógica mantida na reprogramação do PAR com a ampliação das linhas de cuidado e municípios executores;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Acompanhamento e monitoramento pelo NAG do painel SUS 360: recursos recebido em parcela única pelos municípios de portarias ou emendas parlamentares para execução de OCI e cirurgias eletivas;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Processo de solicitação e faturamento das APAC para o PATE: Discussão conduzida pelo NAG no GT PATE sobre a questão da necessidade de capacitação aos municípios que serão executores (são municípios pequenos que nunca fizeram esse processo) para solicitação e faturamento de APAC em conjunto com o apoio do MS no PATE no Rio de Janeiro e área técnica da SES RJ;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Discussão para implantação do componente do PATE para realização de procedimentos por prestador privado (Componente Créditos Financeiros).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
</a:t>
            </a:r>
            <a:endParaRPr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43662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62" name="Google Shape;162;p19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63" name="Google Shape;163;p19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648559" y="400726"/>
            <a:ext cx="8799000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6D7071"/>
                </a:solidFill>
                <a:latin typeface="Roboto"/>
                <a:ea typeface="Roboto"/>
                <a:cs typeface="Roboto"/>
                <a:sym typeface="Roboto"/>
              </a:rPr>
              <a:t>Quais as principais dificuldades enfrentadas e como têm lidado com elas? </a:t>
            </a:r>
            <a:endParaRPr sz="3200" dirty="0"/>
          </a:p>
        </p:txBody>
      </p:sp>
      <p:sp>
        <p:nvSpPr>
          <p:cNvPr id="165" name="Google Shape;165;p19"/>
          <p:cNvSpPr txBox="1"/>
          <p:nvPr/>
        </p:nvSpPr>
        <p:spPr>
          <a:xfrm>
            <a:off x="713873" y="1610694"/>
            <a:ext cx="10266900" cy="4678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br>
              <a:rPr lang="pt-BR" sz="13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pt-BR" sz="13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Absenteísmo: 33,5% em 2025 → 21,29% em 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jan-fev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/2026 após implantação dos NGC municipais.</a:t>
            </a:r>
          </a:p>
          <a:p>
            <a:pPr lvl="0" algn="just"/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lvl="0" algn="just"/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Execução de procedimentos não contemplados nas OCI: OCI de colono e OCI de oncologia não contemplam respectivamente a polipectomia e a imunohistoquímica (apenas mama).</a:t>
            </a:r>
          </a:p>
          <a:p>
            <a:pPr lvl="0" algn="just"/>
            <a:endParaRPr lang="pt-BR" sz="20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lvl="0" algn="just"/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Execução das OCI de oftalmologia: após OCI executada e feito o diagnóstico inicial, para definição do processo cirúrgico há necessidade de novos procedimentos oftalmológicos, os quais são feitos na lógica da Programação Pactuada e Integrada (PPI), portanto sem recurso diferenciado como na OCI, gerando mudança da fila de diagnóstico inicial para exames de continuidade (</a:t>
            </a:r>
            <a:r>
              <a:rPr lang="pt-BR" sz="20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pré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-cirurgia).
</a:t>
            </a:r>
            <a:r>
              <a:rPr lang="pt-BR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
</a:t>
            </a:r>
            <a:endParaRPr sz="16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62" name="Google Shape;162;p19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63" name="Google Shape;163;p19"/>
          <p:cNvSpPr/>
          <p:nvPr/>
        </p:nvSpPr>
        <p:spPr>
          <a:xfrm>
            <a:off x="6934200" y="8020637"/>
            <a:ext cx="5943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>
                <a:solidFill>
                  <a:srgbClr val="27A18A"/>
                </a:solidFill>
                <a:latin typeface="Roboto"/>
                <a:ea typeface="Roboto"/>
                <a:cs typeface="Roboto"/>
                <a:sym typeface="Roboto"/>
              </a:rPr>
              <a:t>Iniciado em julho de 2023</a:t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648559" y="400726"/>
            <a:ext cx="8799000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6D7071"/>
                </a:solidFill>
                <a:latin typeface="Roboto"/>
                <a:ea typeface="Roboto"/>
                <a:cs typeface="Roboto"/>
                <a:sym typeface="Roboto"/>
              </a:rPr>
              <a:t>Quais as principais dificuldades enfrentadas e como têm lidado com elas? </a:t>
            </a:r>
            <a:endParaRPr sz="3200" dirty="0"/>
          </a:p>
        </p:txBody>
      </p:sp>
      <p:sp>
        <p:nvSpPr>
          <p:cNvPr id="165" name="Google Shape;165;p19"/>
          <p:cNvSpPr txBox="1"/>
          <p:nvPr/>
        </p:nvSpPr>
        <p:spPr>
          <a:xfrm>
            <a:off x="713873" y="1610694"/>
            <a:ext cx="10266900" cy="2693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br>
              <a:rPr lang="pt-BR" sz="13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pt-BR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
</a:t>
            </a:r>
            <a:r>
              <a:rPr lang="pt-BR" sz="20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Faturamento via AIH e APAC com dígito diferenciado: capacitação ainda em andamento — pedido de apoio ao Ministério da Saúde no RJ encaminhado – previsão 03 de julho de 2026 as 15h de forma remota. 
Ortopedia de alta complexidade: pacientes aguardam até 3 anos no Instituto Nacional de Traumatologia e Ortopedia (INTO) — tentativa de solução via modalidade do PATE com prestador privado. Ainda em discussão no GT PATE e com prestador privado.</a:t>
            </a:r>
            <a:endParaRPr sz="20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701772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91A123D669A1B4BA64A1AAE25822432" ma:contentTypeVersion="11" ma:contentTypeDescription="Crie um novo documento." ma:contentTypeScope="" ma:versionID="bb6e093a74c1093c1d036ce134270ed2">
  <xsd:schema xmlns:xsd="http://www.w3.org/2001/XMLSchema" xmlns:xs="http://www.w3.org/2001/XMLSchema" xmlns:p="http://schemas.microsoft.com/office/2006/metadata/properties" xmlns:ns2="db71f675-dec6-46a7-be37-5ba47f907c67" xmlns:ns3="1e33f3e1-b972-4080-999d-c23ec0cab34a" targetNamespace="http://schemas.microsoft.com/office/2006/metadata/properties" ma:root="true" ma:fieldsID="fd0d233464996742decbfce47ed945ea" ns2:_="" ns3:_="">
    <xsd:import namespace="db71f675-dec6-46a7-be37-5ba47f907c67"/>
    <xsd:import namespace="1e33f3e1-b972-4080-999d-c23ec0cab3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71f675-dec6-46a7-be37-5ba47f907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Marcações de imagem" ma:readOnly="false" ma:fieldId="{5cf76f15-5ced-4ddc-b409-7134ff3c332f}" ma:taxonomyMulti="true" ma:sspId="143de60c-575b-4c62-9f62-591ff79d3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33f3e1-b972-4080-999d-c23ec0cab34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9ea5238-001f-48a1-ab3b-263d91184458}" ma:internalName="TaxCatchAll" ma:showField="CatchAllData" ma:web="1e33f3e1-b972-4080-999d-c23ec0cab3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33f3e1-b972-4080-999d-c23ec0cab34a" xsi:nil="true"/>
    <lcf76f155ced4ddcb4097134ff3c332f xmlns="db71f675-dec6-46a7-be37-5ba47f907c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96EA3FF-9F0C-4F96-B6A3-C8BF8C81D23D}"/>
</file>

<file path=customXml/itemProps2.xml><?xml version="1.0" encoding="utf-8"?>
<ds:datastoreItem xmlns:ds="http://schemas.openxmlformats.org/officeDocument/2006/customXml" ds:itemID="{4ECB1DB4-917D-42D4-91D6-539BA1A8F064}"/>
</file>

<file path=customXml/itemProps3.xml><?xml version="1.0" encoding="utf-8"?>
<ds:datastoreItem xmlns:ds="http://schemas.openxmlformats.org/officeDocument/2006/customXml" ds:itemID="{3A64003E-1809-414C-8D0E-D567C715A090}"/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1690</Words>
  <Application>Microsoft Office PowerPoint</Application>
  <PresentationFormat>Widescreen</PresentationFormat>
  <Paragraphs>123</Paragraphs>
  <Slides>15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Play</vt:lpstr>
      <vt:lpstr>Roboto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 Stefano Marcondes</dc:creator>
  <cp:lastModifiedBy>Anamaria Schneider</cp:lastModifiedBy>
  <cp:revision>10</cp:revision>
  <dcterms:modified xsi:type="dcterms:W3CDTF">2026-06-19T18:17:05Z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0x010100591A123D669A1B4BA64A1AAE25822432</vt:lpwstr>
  </property>
</Properties>
</file>