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3.xml" ContentType="application/vnd.ms-office.chartcolorstyle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73" r:id="rId6"/>
    <p:sldId id="274" r:id="rId7"/>
    <p:sldId id="262" r:id="rId8"/>
    <p:sldId id="263" r:id="rId9"/>
    <p:sldId id="26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E25-4D95-867B-1818CBAA1C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E25-4D95-867B-1818CBAA1C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E25-4D95-867B-1818CBAA1C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E25-4D95-867B-1818CBAA1C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E25-4D95-867B-1818CBAA1C1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E25-4D95-867B-1818CBAA1C1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E25-4D95-867B-1818CBAA1C1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2E25-4D95-867B-1818CBAA1C1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2E25-4D95-867B-1818CBAA1C1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2E25-4D95-867B-1818CBAA1C1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Planilha1!$E$9:$E$13</c:f>
              <c:strCache>
                <c:ptCount val="5"/>
                <c:pt idx="0">
                  <c:v>Clínica Batista Peggy Pemble</c:v>
                </c:pt>
                <c:pt idx="1">
                  <c:v>HOSPI Hospital de Olhos</c:v>
                </c:pt>
                <c:pt idx="2">
                  <c:v>CISLA</c:v>
                </c:pt>
                <c:pt idx="3">
                  <c:v>Oftalmocenter</c:v>
                </c:pt>
                <c:pt idx="4">
                  <c:v>H. Visão do Piauí</c:v>
                </c:pt>
              </c:strCache>
            </c:strRef>
          </c:cat>
          <c:val>
            <c:numRef>
              <c:f>Planilha1!$F$9:$F$13</c:f>
              <c:numCache>
                <c:formatCode>#,##0</c:formatCode>
                <c:ptCount val="5"/>
                <c:pt idx="0">
                  <c:v>17906</c:v>
                </c:pt>
                <c:pt idx="1">
                  <c:v>4492</c:v>
                </c:pt>
                <c:pt idx="2">
                  <c:v>4148</c:v>
                </c:pt>
                <c:pt idx="3">
                  <c:v>1408</c:v>
                </c:pt>
                <c:pt idx="4">
                  <c:v>1400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E25-4D95-867B-1818CBAA1C1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Planilha1!$E$6</c:f>
              <c:strCache>
                <c:ptCount val="1"/>
                <c:pt idx="0">
                  <c:v>OCIs executadas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4450" dist="13970" dir="5400000" algn="ctr" rotWithShape="0">
                <a:srgbClr val="000000">
                  <a:alpha val="45000"/>
                </a:srgbClr>
              </a:outerShdw>
            </a:effectLst>
          </c:spPr>
          <c:marker>
            <c:symbol val="none"/>
          </c:marker>
          <c:cat>
            <c:strRef>
              <c:f>Planilha1!$D$7:$D$10</c:f>
              <c:strCache>
                <c:ptCount val="4"/>
                <c:pt idx="0">
                  <c:v>Ago/2025</c:v>
                </c:pt>
                <c:pt idx="1">
                  <c:v>Mar/2026</c:v>
                </c:pt>
                <c:pt idx="2">
                  <c:v>Abr/2026</c:v>
                </c:pt>
                <c:pt idx="3">
                  <c:v>Mai/2026</c:v>
                </c:pt>
              </c:strCache>
            </c:strRef>
          </c:cat>
          <c:val>
            <c:numRef>
              <c:f>Planilha1!$E$7:$E$10</c:f>
              <c:numCache>
                <c:formatCode>#,##0</c:formatCode>
                <c:ptCount val="4"/>
                <c:pt idx="0">
                  <c:v>3</c:v>
                </c:pt>
                <c:pt idx="1">
                  <c:v>4668</c:v>
                </c:pt>
                <c:pt idx="2">
                  <c:v>10923</c:v>
                </c:pt>
                <c:pt idx="3">
                  <c:v>12999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34-43B4-BEDB-56A30B205B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6694079"/>
        <c:axId val="786696479"/>
      </c:lineChart>
      <c:catAx>
        <c:axId val="78669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86696479"/>
        <c:crosses val="autoZero"/>
        <c:auto val="1"/>
        <c:lblAlgn val="ctr"/>
        <c:lblOffset val="100"/>
        <c:noMultiLvlLbl val="0"/>
      </c:catAx>
      <c:valAx>
        <c:axId val="786696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866940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BC09E-3FDA-4CC5-B835-6DB38464D65B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1E44D-C672-40F7-8395-9EF88D8B99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04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1E44D-C672-40F7-8395-9EF88D8B99D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479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1E44D-C672-40F7-8395-9EF88D8B99D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7622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1E44D-C672-40F7-8395-9EF88D8B99D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912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02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988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61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91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53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86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1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52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00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70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28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73F1BA-6606-47B2-802B-5C391121ECE4}" type="datetimeFigureOut">
              <a:rPr lang="pt-BR" smtClean="0"/>
              <a:t>21/06/2026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30D5147D-36E6-426D-BDA8-3D94F3B63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24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B392D36-B685-45E0-B197-6EE5D7480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CA8533-CC5E-4754-9A04-047EDE49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317E09-B045-4C47-B66F-A930149F2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526020"/>
            <a:ext cx="11707367" cy="1373336"/>
          </a:xfrm>
        </p:spPr>
        <p:txBody>
          <a:bodyPr>
            <a:noAutofit/>
          </a:bodyPr>
          <a:lstStyle/>
          <a:p>
            <a:pPr algn="ctr">
              <a:tabLst>
                <a:tab pos="2700020" algn="ctr"/>
                <a:tab pos="5400040" algn="r"/>
              </a:tabLst>
            </a:pPr>
            <a:r>
              <a:rPr lang="pt-BR" sz="4400" dirty="0"/>
              <a:t>Ampliação do Acesso à </a:t>
            </a: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pt-BR" sz="4400" dirty="0"/>
              <a:t>Atenção Especializada em Teresina (PI)</a:t>
            </a:r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9C565D14-E30D-5028-A13A-9C5CBA5D14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92" y="1626983"/>
            <a:ext cx="4789994" cy="1113673"/>
          </a:xfrm>
          <a:prstGeom prst="rect">
            <a:avLst/>
          </a:prstGeom>
        </p:spPr>
      </p:pic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81598389-3F3A-C039-D4D6-55F690905B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316" y="1580435"/>
            <a:ext cx="4789992" cy="136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54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Próximos</a:t>
            </a:r>
            <a:r>
              <a:rPr dirty="0"/>
              <a:t> </a:t>
            </a:r>
            <a:r>
              <a:rPr dirty="0" err="1"/>
              <a:t>passos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624642" cy="5120640"/>
          </a:xfrm>
        </p:spPr>
        <p:txBody>
          <a:bodyPr>
            <a:normAutofit/>
          </a:bodyPr>
          <a:lstStyle/>
          <a:p>
            <a:r>
              <a:rPr sz="3200" dirty="0" err="1"/>
              <a:t>Ampliar</a:t>
            </a:r>
            <a:r>
              <a:rPr sz="3200" dirty="0"/>
              <a:t> </a:t>
            </a:r>
            <a:r>
              <a:rPr sz="3200" dirty="0" err="1"/>
              <a:t>especialidades</a:t>
            </a:r>
            <a:endParaRPr sz="3200" dirty="0"/>
          </a:p>
          <a:p>
            <a:r>
              <a:rPr sz="3200" dirty="0" err="1"/>
              <a:t>Fortalecer</a:t>
            </a:r>
            <a:r>
              <a:rPr sz="3200" dirty="0"/>
              <a:t> </a:t>
            </a:r>
            <a:r>
              <a:rPr sz="3200" dirty="0" err="1"/>
              <a:t>regionalização</a:t>
            </a:r>
            <a:endParaRPr sz="3200" dirty="0"/>
          </a:p>
          <a:p>
            <a:r>
              <a:rPr sz="3200" dirty="0" err="1"/>
              <a:t>Aprimorar</a:t>
            </a:r>
            <a:r>
              <a:rPr sz="3200" dirty="0"/>
              <a:t> </a:t>
            </a:r>
            <a:r>
              <a:rPr sz="3200" dirty="0" err="1"/>
              <a:t>monitoramento</a:t>
            </a:r>
            <a:endParaRPr sz="3200" dirty="0"/>
          </a:p>
          <a:p>
            <a:r>
              <a:rPr sz="3200" dirty="0" err="1"/>
              <a:t>Integrar</a:t>
            </a:r>
            <a:r>
              <a:rPr sz="3200" dirty="0"/>
              <a:t> APS, </a:t>
            </a:r>
            <a:r>
              <a:rPr sz="3200" dirty="0" err="1"/>
              <a:t>Regulação</a:t>
            </a:r>
            <a:r>
              <a:rPr sz="3200" dirty="0"/>
              <a:t> e </a:t>
            </a:r>
            <a:r>
              <a:rPr sz="3200" dirty="0" err="1"/>
              <a:t>Atenção</a:t>
            </a:r>
            <a:r>
              <a:rPr sz="3200" dirty="0"/>
              <a:t> </a:t>
            </a:r>
            <a:r>
              <a:rPr sz="3200" dirty="0" err="1"/>
              <a:t>Especializada</a:t>
            </a:r>
            <a:endParaRPr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E1B0317-5ED9-9443-F6A1-A76EA31B52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70EBAAF0-E527-AAF0-74F4-42EF1D2FBC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41605870-C847-BFEE-1BD2-63CEF6DEDF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 Experiência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864108"/>
            <a:ext cx="6897055" cy="5120640"/>
          </a:xfrm>
        </p:spPr>
        <p:txBody>
          <a:bodyPr>
            <a:normAutofit/>
          </a:bodyPr>
          <a:lstStyle/>
          <a:p>
            <a:r>
              <a:rPr lang="pt-BR" sz="3600" dirty="0"/>
              <a:t>Experiência da Fundação Municipal de Saúde no Programa Agora Tem Especialistas</a:t>
            </a:r>
          </a:p>
          <a:p>
            <a:r>
              <a:rPr lang="pt-BR" sz="3600" dirty="0"/>
              <a:t>Período: Agosto/2025 a Maio/2026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809A83-854C-9EBA-7CBF-5C6428069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CA7B1CE9-A03C-B3A9-6ABE-7E02221F4E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67E66056-D74A-91B3-4D13-E74FC64B14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6F217B4-F452-8E75-8D40-E22FCC84592B}"/>
              </a:ext>
            </a:extLst>
          </p:cNvPr>
          <p:cNvSpPr txBox="1"/>
          <p:nvPr/>
        </p:nvSpPr>
        <p:spPr>
          <a:xfrm>
            <a:off x="5082869" y="6438614"/>
            <a:ext cx="71091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  <a:tabLst>
                <a:tab pos="2700020" algn="ctr"/>
                <a:tab pos="5400040" algn="r"/>
              </a:tabLst>
            </a:pPr>
            <a:r>
              <a:rPr lang="pt-B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Diretoria de Assistência Especializada – DAE  * Gerência de Assistência Hospitalar – GAH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Principais</a:t>
            </a:r>
            <a:r>
              <a:rPr dirty="0"/>
              <a:t> </a:t>
            </a:r>
            <a:r>
              <a:rPr dirty="0" err="1"/>
              <a:t>estratégias</a:t>
            </a:r>
            <a:r>
              <a:rPr dirty="0"/>
              <a:t> </a:t>
            </a:r>
            <a:r>
              <a:rPr dirty="0" err="1"/>
              <a:t>utilizadas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 </a:t>
            </a:r>
            <a:r>
              <a:rPr sz="3200" dirty="0" err="1"/>
              <a:t>Ampliação</a:t>
            </a:r>
            <a:r>
              <a:rPr sz="3200" dirty="0"/>
              <a:t> da </a:t>
            </a:r>
            <a:r>
              <a:rPr sz="3200" dirty="0" err="1"/>
              <a:t>oferta</a:t>
            </a:r>
            <a:r>
              <a:rPr sz="3200" dirty="0"/>
              <a:t> </a:t>
            </a:r>
            <a:r>
              <a:rPr sz="3200" dirty="0" err="1"/>
              <a:t>regulada</a:t>
            </a:r>
            <a:endParaRPr sz="3200" dirty="0"/>
          </a:p>
          <a:p>
            <a:r>
              <a:rPr sz="3200" dirty="0" err="1"/>
              <a:t>Contratualização</a:t>
            </a:r>
            <a:r>
              <a:rPr sz="3200" dirty="0"/>
              <a:t> de </a:t>
            </a:r>
            <a:r>
              <a:rPr sz="3200" dirty="0" err="1"/>
              <a:t>prestadores</a:t>
            </a:r>
            <a:endParaRPr sz="3200" dirty="0"/>
          </a:p>
          <a:p>
            <a:r>
              <a:rPr sz="3200" dirty="0" err="1"/>
              <a:t>Monitoramento</a:t>
            </a:r>
            <a:r>
              <a:rPr sz="3200" dirty="0"/>
              <a:t> </a:t>
            </a:r>
            <a:r>
              <a:rPr sz="3200" dirty="0" err="1"/>
              <a:t>sistemático</a:t>
            </a:r>
            <a:endParaRPr sz="3200" dirty="0"/>
          </a:p>
          <a:p>
            <a:r>
              <a:rPr sz="3200" dirty="0" err="1"/>
              <a:t>Organização</a:t>
            </a:r>
            <a:r>
              <a:rPr sz="3200" dirty="0"/>
              <a:t> da </a:t>
            </a:r>
            <a:r>
              <a:rPr sz="3200" dirty="0" err="1"/>
              <a:t>demanda</a:t>
            </a:r>
            <a:r>
              <a:rPr sz="3200" dirty="0"/>
              <a:t> </a:t>
            </a:r>
            <a:r>
              <a:rPr sz="3200" dirty="0" err="1"/>
              <a:t>reprimida</a:t>
            </a:r>
            <a:endParaRPr sz="3200" dirty="0"/>
          </a:p>
          <a:p>
            <a:r>
              <a:rPr sz="3200" dirty="0" err="1"/>
              <a:t>Integração</a:t>
            </a:r>
            <a:r>
              <a:rPr sz="3200" dirty="0"/>
              <a:t> regional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9875B05-5A4F-9841-E4AF-713AE379D9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64AE00DD-9920-BE17-E322-69B36B14A5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0DBD94D3-4C57-46DC-5BE5-ED15B72C4F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Perfil</a:t>
            </a:r>
            <a:r>
              <a:rPr dirty="0"/>
              <a:t> da </a:t>
            </a:r>
            <a:r>
              <a:rPr dirty="0" err="1"/>
              <a:t>produção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 err="1"/>
              <a:t>Oftalmologia</a:t>
            </a:r>
            <a:r>
              <a:rPr sz="3200" dirty="0"/>
              <a:t>: 11.451</a:t>
            </a:r>
          </a:p>
          <a:p>
            <a:r>
              <a:rPr sz="3200" dirty="0" err="1"/>
              <a:t>Ortopedia</a:t>
            </a:r>
            <a:r>
              <a:rPr sz="3200" dirty="0"/>
              <a:t>: 7.456</a:t>
            </a:r>
          </a:p>
          <a:p>
            <a:r>
              <a:rPr sz="3200" dirty="0" err="1"/>
              <a:t>Cardiologia</a:t>
            </a:r>
            <a:r>
              <a:rPr sz="3200" dirty="0"/>
              <a:t>: 5.908</a:t>
            </a:r>
          </a:p>
          <a:p>
            <a:r>
              <a:rPr sz="3200" dirty="0" err="1"/>
              <a:t>Oncologia</a:t>
            </a:r>
            <a:r>
              <a:rPr sz="3200" dirty="0"/>
              <a:t>: 5.381</a:t>
            </a:r>
          </a:p>
          <a:p>
            <a:r>
              <a:rPr sz="3200" dirty="0" err="1"/>
              <a:t>Saúde</a:t>
            </a:r>
            <a:r>
              <a:rPr sz="3200" dirty="0"/>
              <a:t> da Mulher: 4.334</a:t>
            </a:r>
          </a:p>
          <a:p>
            <a:r>
              <a:rPr sz="3200" dirty="0" err="1"/>
              <a:t>Otorrinolaringologia</a:t>
            </a:r>
            <a:r>
              <a:rPr sz="3200" dirty="0"/>
              <a:t>: 1.146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60435B5-BC5C-A4FC-2011-34BD2EDB23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9743D51A-82FA-F1F7-D2E2-16FA1DA5BD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1DC985BD-2A14-D0F7-31D1-18BBA6BA117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Rede </a:t>
            </a:r>
            <a:r>
              <a:rPr dirty="0" err="1"/>
              <a:t>executora</a:t>
            </a: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B76577A-6302-1ECD-0416-6E8117E21F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81A116CC-7849-281E-B1FB-A30C31E257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D4EF9737-E7AE-958C-7FF4-75323D2201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A3668B08-5E0B-A2DC-AE6A-6C474D369F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8358433"/>
              </p:ext>
            </p:extLst>
          </p:nvPr>
        </p:nvGraphicFramePr>
        <p:xfrm>
          <a:off x="3499227" y="803868"/>
          <a:ext cx="8156861" cy="5402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4F65A26-3A86-293E-4BAB-89F3AE5AC4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4056313"/>
              </p:ext>
            </p:extLst>
          </p:nvPr>
        </p:nvGraphicFramePr>
        <p:xfrm>
          <a:off x="3577589" y="743278"/>
          <a:ext cx="7985145" cy="5310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Alcance</a:t>
            </a:r>
            <a:r>
              <a:rPr dirty="0"/>
              <a:t> regional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dirty="0"/>
              <a:t> Foram </a:t>
            </a:r>
            <a:r>
              <a:rPr sz="3200" dirty="0"/>
              <a:t>193 </a:t>
            </a:r>
            <a:r>
              <a:rPr sz="3200" dirty="0" err="1"/>
              <a:t>municípios</a:t>
            </a:r>
            <a:r>
              <a:rPr sz="3200" dirty="0"/>
              <a:t> </a:t>
            </a:r>
            <a:r>
              <a:rPr sz="3200" dirty="0" err="1"/>
              <a:t>atendidos</a:t>
            </a:r>
            <a:r>
              <a:rPr lang="pt-BR" sz="3200" dirty="0"/>
              <a:t>: </a:t>
            </a:r>
            <a:endParaRPr sz="3200" dirty="0"/>
          </a:p>
          <a:p>
            <a:r>
              <a:rPr sz="3200" dirty="0"/>
              <a:t>Teresina: 29.824</a:t>
            </a:r>
          </a:p>
          <a:p>
            <a:r>
              <a:rPr sz="3200" dirty="0"/>
              <a:t>José de Freitas: 524</a:t>
            </a:r>
          </a:p>
          <a:p>
            <a:r>
              <a:rPr sz="3200" dirty="0"/>
              <a:t>Miguel Alves: 351</a:t>
            </a:r>
          </a:p>
          <a:p>
            <a:r>
              <a:rPr sz="3200" dirty="0"/>
              <a:t>Altos: 309</a:t>
            </a:r>
          </a:p>
          <a:p>
            <a:r>
              <a:rPr sz="3200" dirty="0" err="1"/>
              <a:t>União</a:t>
            </a:r>
            <a:r>
              <a:rPr sz="3200" dirty="0"/>
              <a:t>: 265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8E31623-1045-98E7-D04B-C67A2192E7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494A6B94-BD42-2988-1528-70925CEE9F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B18C1B13-658F-DEE4-98ED-F06D7177D6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Evolução</a:t>
            </a:r>
            <a:r>
              <a:rPr dirty="0"/>
              <a:t> da </a:t>
            </a:r>
            <a:r>
              <a:rPr dirty="0" err="1"/>
              <a:t>produção</a:t>
            </a:r>
            <a:endParaRPr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B7CA861-24C3-BCBA-CB67-03BFCADE4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082961"/>
              </p:ext>
            </p:extLst>
          </p:nvPr>
        </p:nvGraphicFramePr>
        <p:xfrm>
          <a:off x="3810000" y="698090"/>
          <a:ext cx="7719848" cy="5534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4BC6C1A7-BB00-2B2D-EBAD-6EB5AFEA38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A882B056-5E72-79D5-8201-F2EC0CD85D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7" name="Imagem 6" descr="Texto&#10;&#10;O conteúdo gerado por IA pode estar incorreto.">
            <a:extLst>
              <a:ext uri="{FF2B5EF4-FFF2-40B4-BE49-F238E27FC236}">
                <a16:creationId xmlns:a16="http://schemas.microsoft.com/office/drawing/2014/main" id="{EC97E299-3168-0C49-05A3-CE39665774C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Principais</a:t>
            </a:r>
            <a:r>
              <a:rPr dirty="0"/>
              <a:t> </a:t>
            </a:r>
            <a:r>
              <a:rPr dirty="0" err="1"/>
              <a:t>desafios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600" dirty="0" err="1"/>
              <a:t>Demanda</a:t>
            </a:r>
            <a:r>
              <a:rPr sz="3600" dirty="0"/>
              <a:t> </a:t>
            </a:r>
            <a:r>
              <a:rPr sz="3600" dirty="0" err="1"/>
              <a:t>reprimida</a:t>
            </a:r>
            <a:r>
              <a:rPr sz="3600" dirty="0"/>
              <a:t> </a:t>
            </a:r>
            <a:r>
              <a:rPr sz="3600" dirty="0" err="1"/>
              <a:t>histórica</a:t>
            </a:r>
            <a:endParaRPr sz="3600" dirty="0"/>
          </a:p>
          <a:p>
            <a:r>
              <a:rPr sz="3600" dirty="0" err="1"/>
              <a:t>Ampliação</a:t>
            </a:r>
            <a:r>
              <a:rPr sz="3600" dirty="0"/>
              <a:t> da </a:t>
            </a:r>
            <a:r>
              <a:rPr sz="3600" dirty="0" err="1"/>
              <a:t>capacidade</a:t>
            </a:r>
            <a:r>
              <a:rPr sz="3600" dirty="0"/>
              <a:t> </a:t>
            </a:r>
            <a:r>
              <a:rPr sz="3600" dirty="0" err="1"/>
              <a:t>instalada</a:t>
            </a:r>
            <a:endParaRPr sz="3600" dirty="0"/>
          </a:p>
          <a:p>
            <a:r>
              <a:rPr sz="3600" dirty="0" err="1"/>
              <a:t>Organização</a:t>
            </a:r>
            <a:r>
              <a:rPr sz="3600" dirty="0"/>
              <a:t> dos </a:t>
            </a:r>
            <a:r>
              <a:rPr sz="3600" dirty="0" err="1"/>
              <a:t>fluxos</a:t>
            </a:r>
            <a:r>
              <a:rPr sz="3600" dirty="0"/>
              <a:t> </a:t>
            </a:r>
            <a:r>
              <a:rPr sz="3600" dirty="0" err="1"/>
              <a:t>regulatórios</a:t>
            </a:r>
            <a:endParaRPr sz="3600" dirty="0"/>
          </a:p>
          <a:p>
            <a:r>
              <a:rPr sz="3600" dirty="0" err="1"/>
              <a:t>Integração</a:t>
            </a:r>
            <a:r>
              <a:rPr sz="3600" dirty="0"/>
              <a:t> regional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0789742-9AC2-82C3-74E9-584152F13B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408EEDA0-57F4-F4AF-D6EE-8C26BCE526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AB6CDF5F-1757-FFC5-CD14-8980FDD40B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Resultados</a:t>
            </a:r>
            <a:r>
              <a:rPr dirty="0"/>
              <a:t> </a:t>
            </a:r>
            <a:r>
              <a:rPr dirty="0" err="1"/>
              <a:t>observados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 err="1"/>
              <a:t>Expansão</a:t>
            </a:r>
            <a:r>
              <a:rPr sz="3200" dirty="0"/>
              <a:t> da </a:t>
            </a:r>
            <a:r>
              <a:rPr sz="3200" dirty="0" err="1"/>
              <a:t>oferta</a:t>
            </a:r>
            <a:r>
              <a:rPr sz="3200" dirty="0"/>
              <a:t> </a:t>
            </a:r>
            <a:r>
              <a:rPr sz="3200" dirty="0" err="1"/>
              <a:t>especializada</a:t>
            </a:r>
            <a:endParaRPr sz="3200" dirty="0"/>
          </a:p>
          <a:p>
            <a:r>
              <a:rPr sz="3200" dirty="0" err="1"/>
              <a:t>Ampliação</a:t>
            </a:r>
            <a:r>
              <a:rPr sz="3200" dirty="0"/>
              <a:t> do </a:t>
            </a:r>
            <a:r>
              <a:rPr sz="3200" dirty="0" err="1"/>
              <a:t>acesso</a:t>
            </a:r>
            <a:r>
              <a:rPr sz="3200" dirty="0"/>
              <a:t> regional</a:t>
            </a:r>
          </a:p>
          <a:p>
            <a:r>
              <a:rPr sz="3200" dirty="0" err="1"/>
              <a:t>Fortalecimento</a:t>
            </a:r>
            <a:r>
              <a:rPr sz="3200" dirty="0"/>
              <a:t> da </a:t>
            </a:r>
            <a:r>
              <a:rPr sz="3200" dirty="0" err="1"/>
              <a:t>regulação</a:t>
            </a:r>
            <a:endParaRPr sz="3200" dirty="0"/>
          </a:p>
          <a:p>
            <a:r>
              <a:rPr sz="3200" dirty="0" err="1"/>
              <a:t>Consolidação</a:t>
            </a:r>
            <a:r>
              <a:rPr sz="3200" dirty="0"/>
              <a:t> da rede </a:t>
            </a:r>
            <a:r>
              <a:rPr sz="3200" dirty="0" err="1"/>
              <a:t>integrada</a:t>
            </a:r>
            <a:endParaRPr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CE13E1-9CC1-C192-4D74-FB149CC23D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23589" r="4236" b="23956"/>
          <a:stretch/>
        </p:blipFill>
        <p:spPr bwMode="auto">
          <a:xfrm>
            <a:off x="196572" y="6267206"/>
            <a:ext cx="837904" cy="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Logotipo&#10;&#10;O conteúdo gerado por IA pode estar incorreto.">
            <a:extLst>
              <a:ext uri="{FF2B5EF4-FFF2-40B4-BE49-F238E27FC236}">
                <a16:creationId xmlns:a16="http://schemas.microsoft.com/office/drawing/2014/main" id="{18537D67-31D0-4C86-BE67-C4D65E02BA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80" y="6206616"/>
            <a:ext cx="2294038" cy="533364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97D6441C-607F-5F70-04E1-42B60D6D37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227" y="6267206"/>
            <a:ext cx="1583642" cy="4513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dro">
  <a:themeElements>
    <a:clrScheme name="Quadr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Quadr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ad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1A123D669A1B4BA64A1AAE25822432" ma:contentTypeVersion="11" ma:contentTypeDescription="Crie um novo documento." ma:contentTypeScope="" ma:versionID="bb6e093a74c1093c1d036ce134270ed2">
  <xsd:schema xmlns:xsd="http://www.w3.org/2001/XMLSchema" xmlns:xs="http://www.w3.org/2001/XMLSchema" xmlns:p="http://schemas.microsoft.com/office/2006/metadata/properties" xmlns:ns2="db71f675-dec6-46a7-be37-5ba47f907c67" xmlns:ns3="1e33f3e1-b972-4080-999d-c23ec0cab34a" targetNamespace="http://schemas.microsoft.com/office/2006/metadata/properties" ma:root="true" ma:fieldsID="fd0d233464996742decbfce47ed945ea" ns2:_="" ns3:_="">
    <xsd:import namespace="db71f675-dec6-46a7-be37-5ba47f907c67"/>
    <xsd:import namespace="1e33f3e1-b972-4080-999d-c23ec0cab3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71f675-dec6-46a7-be37-5ba47f907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143de60c-575b-4c62-9f62-591ff79d3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33f3e1-b972-4080-999d-c23ec0cab34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9ea5238-001f-48a1-ab3b-263d91184458}" ma:internalName="TaxCatchAll" ma:showField="CatchAllData" ma:web="1e33f3e1-b972-4080-999d-c23ec0cab3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33f3e1-b972-4080-999d-c23ec0cab34a" xsi:nil="true"/>
    <lcf76f155ced4ddcb4097134ff3c332f xmlns="db71f675-dec6-46a7-be37-5ba47f907c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E6E3D75-585F-4334-81CD-0171202D2FE1}"/>
</file>

<file path=customXml/itemProps2.xml><?xml version="1.0" encoding="utf-8"?>
<ds:datastoreItem xmlns:ds="http://schemas.openxmlformats.org/officeDocument/2006/customXml" ds:itemID="{F9F960C5-A48B-44D1-AE49-C95D85C8CC8F}"/>
</file>

<file path=customXml/itemProps3.xml><?xml version="1.0" encoding="utf-8"?>
<ds:datastoreItem xmlns:ds="http://schemas.openxmlformats.org/officeDocument/2006/customXml" ds:itemID="{CE2DFB32-E328-4D64-89FE-76F0D9C7F74E}"/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TM03457475[[fn=Quadro]]</Template>
  <TotalTime>599</TotalTime>
  <Words>176</Words>
  <Application>Microsoft Office PowerPoint</Application>
  <PresentationFormat>Widescreen</PresentationFormat>
  <Paragraphs>52</Paragraphs>
  <Slides>10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Aptos</vt:lpstr>
      <vt:lpstr>Corbel</vt:lpstr>
      <vt:lpstr>Wingdings 2</vt:lpstr>
      <vt:lpstr>Quadro</vt:lpstr>
      <vt:lpstr>Apresentação do PowerPoint</vt:lpstr>
      <vt:lpstr>A Experiência</vt:lpstr>
      <vt:lpstr>Principais estratégias utilizadas</vt:lpstr>
      <vt:lpstr>Perfil da produção</vt:lpstr>
      <vt:lpstr>Rede executora</vt:lpstr>
      <vt:lpstr>Alcance regional</vt:lpstr>
      <vt:lpstr>Evolução da produção</vt:lpstr>
      <vt:lpstr>Principais desafios</vt:lpstr>
      <vt:lpstr>Resultados observados</vt:lpstr>
      <vt:lpstr>Próximos passos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Maria Queiroz</dc:creator>
  <cp:lastModifiedBy>Anamaria Schneider</cp:lastModifiedBy>
  <cp:revision>14</cp:revision>
  <dcterms:created xsi:type="dcterms:W3CDTF">2025-03-21T13:34:08Z</dcterms:created>
  <dcterms:modified xsi:type="dcterms:W3CDTF">2026-06-21T14:57:22Z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0x010100591A123D669A1B4BA64A1AAE25822432</vt:lpwstr>
  </property>
</Properties>
</file>