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image5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5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42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73" r:id="rId24"/>
    <p:sldId id="414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412" r:id="rId42"/>
    <p:sldId id="413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05" r:id="rId54"/>
    <p:sldId id="406" r:id="rId55"/>
    <p:sldId id="407" r:id="rId56"/>
    <p:sldId id="408" r:id="rId57"/>
    <p:sldId id="409" r:id="rId58"/>
    <p:sldId id="410" r:id="rId59"/>
    <p:sldId id="415" r:id="rId60"/>
    <p:sldId id="418" r:id="rId61"/>
    <p:sldId id="419" r:id="rId62"/>
    <p:sldId id="411" r:id="rId63"/>
    <p:sldId id="372" r:id="rId64"/>
  </p:sldIdLst>
  <p:sldSz cx="12161838" cy="6858000"/>
  <p:notesSz cx="6858000" cy="12161838"/>
  <p:embeddedFontLst>
    <p:embeddedFont>
      <p:font typeface="Barlow Condensed" panose="00000506000000000000" pitchFamily="2" charset="0"/>
      <p:regular r:id="rId66"/>
      <p:bold r:id="rId67"/>
      <p:italic r:id="rId68"/>
      <p:boldItalic r:id="rId69"/>
    </p:embeddedFont>
    <p:embeddedFont>
      <p:font typeface="Barlow Semi Condensed Medium" panose="00000606000000000000" pitchFamily="2" charset="0"/>
      <p:regular r:id="rId70"/>
      <p:italic r:id="rId71"/>
    </p:embeddedFont>
    <p:embeddedFont>
      <p:font typeface="Lato" panose="020F0502020204030203" pitchFamily="34" charset="0"/>
      <p:regular r:id="rId72"/>
      <p:bold r:id="rId73"/>
      <p:italic r:id="rId74"/>
      <p:boldItalic r:id="rId75"/>
    </p:embeddedFont>
    <p:embeddedFont>
      <p:font typeface="Poppins" panose="00000500000000000000" pitchFamily="2" charset="0"/>
      <p:regular r:id="rId76"/>
      <p:bold r:id="rId77"/>
      <p:italic r:id="rId78"/>
      <p:boldItalic r:id="rId7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94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80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93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90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914400" y="1985453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kern="0" spc="400" dirty="0">
                <a:solidFill>
                  <a:schemeClr val="accent6">
                    <a:lumMod val="50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SEMINÁRIO INTERNACIONAL</a:t>
            </a: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914400" y="2442653"/>
            <a:ext cx="7215188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3200" b="1" dirty="0">
                <a:latin typeface="Poppins"/>
              </a:rPr>
              <a:t>EVIDÊNCIAS E PERSPECTIVAS PARA A GESTÃO ESTRATÉGICA DA ATENÇÃO PRIMÁRIA À SAÚDE</a:t>
            </a:r>
            <a:endParaRPr lang="pt-BR" sz="3200" dirty="0"/>
          </a:p>
        </p:txBody>
      </p:sp>
      <p:sp>
        <p:nvSpPr>
          <p:cNvPr id="9" name="Text 7"/>
          <p:cNvSpPr/>
          <p:nvPr/>
        </p:nvSpPr>
        <p:spPr>
          <a:xfrm>
            <a:off x="8503920" y="5989320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i="1" dirty="0">
                <a:solidFill>
                  <a:srgbClr val="C8E6D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Brasília · junho de 2026</a:t>
            </a:r>
            <a:endParaRPr lang="en-US" sz="1300" dirty="0"/>
          </a:p>
        </p:txBody>
      </p:sp>
      <p:pic>
        <p:nvPicPr>
          <p:cNvPr id="15" name="Imagem 14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F6CEF8D8-3452-FB43-CC7A-FB74D94CD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97"/>
          <a:stretch>
            <a:fillRect/>
          </a:stretch>
        </p:blipFill>
        <p:spPr>
          <a:xfrm>
            <a:off x="907182" y="423159"/>
            <a:ext cx="1159099" cy="1461752"/>
          </a:xfrm>
          <a:prstGeom prst="rect">
            <a:avLst/>
          </a:prstGeom>
        </p:spPr>
      </p:pic>
      <p:pic>
        <p:nvPicPr>
          <p:cNvPr id="16" name="Imagem 15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D674D598-10AA-D6B7-6DC1-0C0202A25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4"/>
          <a:stretch>
            <a:fillRect/>
          </a:stretch>
        </p:blipFill>
        <p:spPr>
          <a:xfrm>
            <a:off x="1814504" y="423159"/>
            <a:ext cx="1343696" cy="1461752"/>
          </a:xfrm>
          <a:prstGeom prst="rect">
            <a:avLst/>
          </a:prstGeom>
        </p:spPr>
      </p:pic>
      <p:pic>
        <p:nvPicPr>
          <p:cNvPr id="17" name="Imagem 16" descr="Texto&#10;&#10;O conteúdo gerado por IA pode estar incorreto.">
            <a:extLst>
              <a:ext uri="{FF2B5EF4-FFF2-40B4-BE49-F238E27FC236}">
                <a16:creationId xmlns:a16="http://schemas.microsoft.com/office/drawing/2014/main" id="{3B9435AB-3C9A-678B-8B93-819BE96D2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7014" b="6385"/>
          <a:stretch>
            <a:fillRect/>
          </a:stretch>
        </p:blipFill>
        <p:spPr>
          <a:xfrm>
            <a:off x="8110713" y="136957"/>
            <a:ext cx="3881217" cy="2031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8327BE-F9E5-E1D4-32DF-73056BB2F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9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64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Abordagem quantitativa — desenho da análise</a:t>
            </a:r>
            <a:endParaRPr 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932688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2C6E49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Doenças analisadas, fontes de dados e procedimentos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548640" y="141732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DOENÇAS ANALISADAS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548640" y="1783080"/>
            <a:ext cx="6720840" cy="841248"/>
          </a:xfrm>
          <a:prstGeom prst="rect">
            <a:avLst/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548640" y="1783080"/>
            <a:ext cx="64008" cy="841248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7" name="Shape 5"/>
          <p:cNvSpPr/>
          <p:nvPr/>
        </p:nvSpPr>
        <p:spPr>
          <a:xfrm>
            <a:off x="749808" y="2002536"/>
            <a:ext cx="402336" cy="402336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9" name="Text 6"/>
          <p:cNvSpPr/>
          <p:nvPr/>
        </p:nvSpPr>
        <p:spPr>
          <a:xfrm>
            <a:off x="1298448" y="1892808"/>
            <a:ext cx="58064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1 · Doenças cardiovasculares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1298448" y="2185416"/>
            <a:ext cx="5806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Hipertensão, doença cardíaca hipertensiva, angina, IC, edema agudo de pulmão — I10, I11, I20, I50, J81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548640" y="2734056"/>
            <a:ext cx="6720840" cy="841248"/>
          </a:xfrm>
          <a:prstGeom prst="rect">
            <a:avLst/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2" name="Shape 9"/>
          <p:cNvSpPr/>
          <p:nvPr/>
        </p:nvSpPr>
        <p:spPr>
          <a:xfrm>
            <a:off x="548640" y="2734056"/>
            <a:ext cx="64008" cy="841248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3" name="Shape 10"/>
          <p:cNvSpPr/>
          <p:nvPr/>
        </p:nvSpPr>
        <p:spPr>
          <a:xfrm>
            <a:off x="749808" y="2953512"/>
            <a:ext cx="402336" cy="402336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5" name="Text 11"/>
          <p:cNvSpPr/>
          <p:nvPr/>
        </p:nvSpPr>
        <p:spPr>
          <a:xfrm>
            <a:off x="1298448" y="2843784"/>
            <a:ext cx="58064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2 · Doenças cerebrovasculares</a:t>
            </a:r>
            <a:endParaRPr lang="en-US" sz="1250" dirty="0"/>
          </a:p>
        </p:txBody>
      </p:sp>
      <p:sp>
        <p:nvSpPr>
          <p:cNvPr id="16" name="Text 12"/>
          <p:cNvSpPr/>
          <p:nvPr/>
        </p:nvSpPr>
        <p:spPr>
          <a:xfrm>
            <a:off x="1298448" y="3136392"/>
            <a:ext cx="5806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I63–I67, I69, G45, G46</a:t>
            </a:r>
            <a:endParaRPr lang="en-US" sz="1000" dirty="0"/>
          </a:p>
        </p:txBody>
      </p:sp>
      <p:sp>
        <p:nvSpPr>
          <p:cNvPr id="17" name="Shape 13"/>
          <p:cNvSpPr/>
          <p:nvPr/>
        </p:nvSpPr>
        <p:spPr>
          <a:xfrm>
            <a:off x="548640" y="3685032"/>
            <a:ext cx="6720840" cy="841248"/>
          </a:xfrm>
          <a:prstGeom prst="rect">
            <a:avLst/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8" name="Shape 14"/>
          <p:cNvSpPr/>
          <p:nvPr/>
        </p:nvSpPr>
        <p:spPr>
          <a:xfrm>
            <a:off x="548640" y="3685032"/>
            <a:ext cx="64008" cy="841248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9" name="Shape 15"/>
          <p:cNvSpPr/>
          <p:nvPr/>
        </p:nvSpPr>
        <p:spPr>
          <a:xfrm>
            <a:off x="749808" y="3904488"/>
            <a:ext cx="402336" cy="402336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1" name="Text 16"/>
          <p:cNvSpPr/>
          <p:nvPr/>
        </p:nvSpPr>
        <p:spPr>
          <a:xfrm>
            <a:off x="1298448" y="3794760"/>
            <a:ext cx="58064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3 · Diabetes</a:t>
            </a:r>
            <a:endParaRPr lang="en-US" sz="1250" dirty="0"/>
          </a:p>
        </p:txBody>
      </p:sp>
      <p:sp>
        <p:nvSpPr>
          <p:cNvPr id="22" name="Text 17"/>
          <p:cNvSpPr/>
          <p:nvPr/>
        </p:nvSpPr>
        <p:spPr>
          <a:xfrm>
            <a:off x="1298448" y="4087368"/>
            <a:ext cx="5806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E10–E14</a:t>
            </a:r>
            <a:endParaRPr lang="en-US" sz="1000" dirty="0"/>
          </a:p>
        </p:txBody>
      </p:sp>
      <p:sp>
        <p:nvSpPr>
          <p:cNvPr id="23" name="Shape 18"/>
          <p:cNvSpPr/>
          <p:nvPr/>
        </p:nvSpPr>
        <p:spPr>
          <a:xfrm>
            <a:off x="548640" y="4636008"/>
            <a:ext cx="6720840" cy="841248"/>
          </a:xfrm>
          <a:prstGeom prst="rect">
            <a:avLst/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4" name="Shape 19"/>
          <p:cNvSpPr/>
          <p:nvPr/>
        </p:nvSpPr>
        <p:spPr>
          <a:xfrm>
            <a:off x="548640" y="4636008"/>
            <a:ext cx="64008" cy="841248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5" name="Shape 20"/>
          <p:cNvSpPr/>
          <p:nvPr/>
        </p:nvSpPr>
        <p:spPr>
          <a:xfrm>
            <a:off x="749808" y="4855464"/>
            <a:ext cx="402336" cy="402336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7" name="Text 21"/>
          <p:cNvSpPr/>
          <p:nvPr/>
        </p:nvSpPr>
        <p:spPr>
          <a:xfrm>
            <a:off x="1298448" y="4745736"/>
            <a:ext cx="58064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4 · Câncer</a:t>
            </a:r>
            <a:endParaRPr lang="en-US" sz="1250" dirty="0"/>
          </a:p>
        </p:txBody>
      </p:sp>
      <p:sp>
        <p:nvSpPr>
          <p:cNvPr id="28" name="Text 22"/>
          <p:cNvSpPr/>
          <p:nvPr/>
        </p:nvSpPr>
        <p:spPr>
          <a:xfrm>
            <a:off x="1298448" y="5038344"/>
            <a:ext cx="5806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Cólon e reto (C18–21), pulmão (C33–34), mama (C50), colo do útero (C53), próstata (C61)</a:t>
            </a:r>
            <a:endParaRPr lang="en-US" sz="1000" dirty="0"/>
          </a:p>
        </p:txBody>
      </p:sp>
      <p:sp>
        <p:nvSpPr>
          <p:cNvPr id="29" name="Shape 23"/>
          <p:cNvSpPr/>
          <p:nvPr/>
        </p:nvSpPr>
        <p:spPr>
          <a:xfrm>
            <a:off x="548640" y="5586984"/>
            <a:ext cx="6720840" cy="841248"/>
          </a:xfrm>
          <a:prstGeom prst="rect">
            <a:avLst/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0" name="Shape 24"/>
          <p:cNvSpPr/>
          <p:nvPr/>
        </p:nvSpPr>
        <p:spPr>
          <a:xfrm>
            <a:off x="548640" y="5586984"/>
            <a:ext cx="64008" cy="841248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1" name="Shape 25"/>
          <p:cNvSpPr/>
          <p:nvPr/>
        </p:nvSpPr>
        <p:spPr>
          <a:xfrm>
            <a:off x="749808" y="5806440"/>
            <a:ext cx="402336" cy="402336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3" name="Text 26"/>
          <p:cNvSpPr/>
          <p:nvPr/>
        </p:nvSpPr>
        <p:spPr>
          <a:xfrm>
            <a:off x="1298448" y="5696712"/>
            <a:ext cx="58064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5 · Saúde mental</a:t>
            </a:r>
            <a:endParaRPr lang="en-US" sz="1250" dirty="0"/>
          </a:p>
        </p:txBody>
      </p:sp>
      <p:sp>
        <p:nvSpPr>
          <p:cNvPr id="34" name="Text 27"/>
          <p:cNvSpPr/>
          <p:nvPr/>
        </p:nvSpPr>
        <p:spPr>
          <a:xfrm>
            <a:off x="1298448" y="5989320"/>
            <a:ext cx="58064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TMC: F32, F33, F40–45 (exc. F42), R45  ·  Álcool e drogas: F10–F19, Z72</a:t>
            </a:r>
            <a:endParaRPr lang="en-US" sz="1000" dirty="0"/>
          </a:p>
        </p:txBody>
      </p:sp>
      <p:sp>
        <p:nvSpPr>
          <p:cNvPr id="35" name="Text 28"/>
          <p:cNvSpPr/>
          <p:nvPr/>
        </p:nvSpPr>
        <p:spPr>
          <a:xfrm>
            <a:off x="7635240" y="1417320"/>
            <a:ext cx="3977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FONTES DE DADOS</a:t>
            </a:r>
            <a:endParaRPr lang="en-US" sz="1200" dirty="0"/>
          </a:p>
        </p:txBody>
      </p:sp>
      <p:sp>
        <p:nvSpPr>
          <p:cNvPr id="36" name="Shape 29"/>
          <p:cNvSpPr/>
          <p:nvPr/>
        </p:nvSpPr>
        <p:spPr>
          <a:xfrm>
            <a:off x="7635240" y="1783080"/>
            <a:ext cx="3977640" cy="1234440"/>
          </a:xfrm>
          <a:prstGeom prst="rect">
            <a:avLst/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7" name="Text 30"/>
          <p:cNvSpPr/>
          <p:nvPr/>
        </p:nvSpPr>
        <p:spPr>
          <a:xfrm>
            <a:off x="7863840" y="1783080"/>
            <a:ext cx="35204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SIH  </a:t>
            </a:r>
            <a:r>
              <a:rPr lang="en-US" sz="110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— internações hospitalares</a:t>
            </a:r>
            <a:endParaRPr lang="en-US" sz="1150" dirty="0"/>
          </a:p>
          <a:p>
            <a:pPr marL="0" indent="0">
              <a:buNone/>
            </a:pPr>
            <a:r>
              <a:rPr lang="en-US" sz="11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SIA  </a:t>
            </a:r>
            <a:r>
              <a:rPr lang="en-US" sz="110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— atendimentos ambulatoriais</a:t>
            </a:r>
            <a:endParaRPr lang="en-US" sz="1150" dirty="0"/>
          </a:p>
          <a:p>
            <a:pPr marL="0" indent="0">
              <a:buNone/>
            </a:pPr>
            <a:r>
              <a:rPr lang="en-US" sz="11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INCA  </a:t>
            </a:r>
            <a:r>
              <a:rPr lang="en-US" sz="110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— incidência estimada de câncer (mapas)</a:t>
            </a:r>
            <a:endParaRPr lang="en-US" sz="1150" dirty="0"/>
          </a:p>
        </p:txBody>
      </p:sp>
      <p:sp>
        <p:nvSpPr>
          <p:cNvPr id="38" name="Text 31"/>
          <p:cNvSpPr/>
          <p:nvPr/>
        </p:nvSpPr>
        <p:spPr>
          <a:xfrm>
            <a:off x="7635240" y="3200400"/>
            <a:ext cx="3977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SAÚDE MENTAL — PROCEDIMENTOS CAPS (SIA)</a:t>
            </a:r>
            <a:endParaRPr lang="en-US" sz="1100" dirty="0"/>
          </a:p>
        </p:txBody>
      </p:sp>
      <p:graphicFrame>
        <p:nvGraphicFramePr>
          <p:cNvPr id="3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35240" y="3520440"/>
          <a:ext cx="3977640" cy="1920240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1302A"/>
                          </a:solidFill>
                          <a:latin typeface="Lato" pitchFamily="34" charset="0"/>
                          <a:ea typeface="Calibri" pitchFamily="34" charset="-122"/>
                          <a:cs typeface="Calibri" pitchFamily="34" charset="-120"/>
                        </a:rPr>
                        <a:t>Acolhimento noturno em CAPS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2C6E49"/>
                          </a:solidFill>
                          <a:latin typeface="Poppins" pitchFamily="34" charset="0"/>
                          <a:ea typeface="Calibri" pitchFamily="34" charset="-122"/>
                          <a:cs typeface="Calibri" pitchFamily="34" charset="-120"/>
                        </a:rPr>
                        <a:t>03.01.08.002-0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1302A"/>
                          </a:solidFill>
                          <a:latin typeface="Lato" pitchFamily="34" charset="0"/>
                          <a:ea typeface="Calibri" pitchFamily="34" charset="-122"/>
                          <a:cs typeface="Calibri" pitchFamily="34" charset="-120"/>
                        </a:rPr>
                        <a:t>Acolhimento em 3º turno em CAPS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2C6E49"/>
                          </a:solidFill>
                          <a:latin typeface="Poppins" pitchFamily="34" charset="0"/>
                          <a:ea typeface="Calibri" pitchFamily="34" charset="-122"/>
                          <a:cs typeface="Calibri" pitchFamily="34" charset="-120"/>
                        </a:rPr>
                        <a:t>03.01.08.003-8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1302A"/>
                          </a:solidFill>
                          <a:latin typeface="Lato" pitchFamily="34" charset="0"/>
                          <a:ea typeface="Calibri" pitchFamily="34" charset="-122"/>
                          <a:cs typeface="Calibri" pitchFamily="34" charset="-120"/>
                        </a:rPr>
                        <a:t>Acolhimento diurno em CAPS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2C6E49"/>
                          </a:solidFill>
                          <a:latin typeface="Poppins" pitchFamily="34" charset="0"/>
                          <a:ea typeface="Calibri" pitchFamily="34" charset="-122"/>
                          <a:cs typeface="Calibri" pitchFamily="34" charset="-120"/>
                        </a:rPr>
                        <a:t>03.01.08.019-4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1302A"/>
                          </a:solidFill>
                          <a:latin typeface="Lato" pitchFamily="34" charset="0"/>
                          <a:ea typeface="Calibri" pitchFamily="34" charset="-122"/>
                          <a:cs typeface="Calibri" pitchFamily="34" charset="-120"/>
                        </a:rPr>
                        <a:t>Acolhimento inicial por CAPS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2C6E49"/>
                          </a:solidFill>
                          <a:latin typeface="Poppins" pitchFamily="34" charset="0"/>
                          <a:ea typeface="Calibri" pitchFamily="34" charset="-122"/>
                          <a:cs typeface="Calibri" pitchFamily="34" charset="-120"/>
                        </a:rPr>
                        <a:t>03.01.08.023-2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21302A"/>
                          </a:solidFill>
                          <a:latin typeface="Lato" pitchFamily="34" charset="0"/>
                          <a:ea typeface="Calibri" pitchFamily="34" charset="-122"/>
                          <a:cs typeface="Calibri" pitchFamily="34" charset="-120"/>
                        </a:rPr>
                        <a:t>Atenção às situações de crise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r>
                        <a:rPr lang="en-US" sz="950" b="1" dirty="0">
                          <a:solidFill>
                            <a:srgbClr val="2C6E49"/>
                          </a:solidFill>
                          <a:latin typeface="Poppins" pitchFamily="34" charset="0"/>
                          <a:ea typeface="Calibri" pitchFamily="34" charset="-122"/>
                          <a:cs typeface="Calibri" pitchFamily="34" charset="-120"/>
                        </a:rPr>
                        <a:t>03.01.08.029-1</a:t>
                      </a:r>
                      <a:endParaRPr lang="en-US" sz="9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25400" marB="254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1" name="Text 33"/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  <p:sp>
        <p:nvSpPr>
          <p:cNvPr id="42" name="Text 34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  <p:pic>
        <p:nvPicPr>
          <p:cNvPr id="43" name="Image 0" descr="preencoded.png">
            <a:extLst>
              <a:ext uri="{FF2B5EF4-FFF2-40B4-BE49-F238E27FC236}">
                <a16:creationId xmlns:a16="http://schemas.microsoft.com/office/drawing/2014/main" id="{F8278F5C-7AD2-8718-7401-4834B0773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69" y="2099097"/>
            <a:ext cx="209215" cy="209215"/>
          </a:xfrm>
          <a:prstGeom prst="rect">
            <a:avLst/>
          </a:prstGeom>
        </p:spPr>
      </p:pic>
      <p:pic>
        <p:nvPicPr>
          <p:cNvPr id="44" name="Image 1" descr="preencoded.png">
            <a:extLst>
              <a:ext uri="{FF2B5EF4-FFF2-40B4-BE49-F238E27FC236}">
                <a16:creationId xmlns:a16="http://schemas.microsoft.com/office/drawing/2014/main" id="{03B709BC-C5E1-41DC-08EB-FC8713C02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369" y="3050073"/>
            <a:ext cx="209215" cy="209215"/>
          </a:xfrm>
          <a:prstGeom prst="rect">
            <a:avLst/>
          </a:prstGeom>
        </p:spPr>
      </p:pic>
      <p:pic>
        <p:nvPicPr>
          <p:cNvPr id="45" name="Image 2" descr="preencoded.png">
            <a:extLst>
              <a:ext uri="{FF2B5EF4-FFF2-40B4-BE49-F238E27FC236}">
                <a16:creationId xmlns:a16="http://schemas.microsoft.com/office/drawing/2014/main" id="{58F6C72C-0D7C-F889-A2B2-4BC389655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69" y="4001049"/>
            <a:ext cx="209215" cy="209215"/>
          </a:xfrm>
          <a:prstGeom prst="rect">
            <a:avLst/>
          </a:prstGeom>
        </p:spPr>
      </p:pic>
      <p:pic>
        <p:nvPicPr>
          <p:cNvPr id="46" name="Image 3" descr="preencoded.png">
            <a:extLst>
              <a:ext uri="{FF2B5EF4-FFF2-40B4-BE49-F238E27FC236}">
                <a16:creationId xmlns:a16="http://schemas.microsoft.com/office/drawing/2014/main" id="{6FAFC6E4-7B87-6F12-26EF-7B31FF0DD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69" y="4952025"/>
            <a:ext cx="209215" cy="209215"/>
          </a:xfrm>
          <a:prstGeom prst="rect">
            <a:avLst/>
          </a:prstGeom>
        </p:spPr>
      </p:pic>
      <p:pic>
        <p:nvPicPr>
          <p:cNvPr id="47" name="Image 4" descr="preencoded.png">
            <a:extLst>
              <a:ext uri="{FF2B5EF4-FFF2-40B4-BE49-F238E27FC236}">
                <a16:creationId xmlns:a16="http://schemas.microsoft.com/office/drawing/2014/main" id="{5DE6BE70-2AF2-FEDB-1014-E8E348C90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369" y="5903001"/>
            <a:ext cx="209215" cy="2092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· ABORDAGEM QUANTITATIVA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03504"/>
            <a:ext cx="110642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Taxa de internação por idade (100 mil hab.) — Doenças cardiovasculares (DCV), ambos os sexos · Brasil e Regiões, 2010–2024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2359152" cy="310896"/>
          </a:xfrm>
          <a:prstGeom prst="roundRect">
            <a:avLst>
              <a:gd name="adj" fmla="val 50000"/>
            </a:avLst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548640" y="1417320"/>
            <a:ext cx="235915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1 · DCV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7040880" y="614476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Fonte: SIH, 2026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  <p:pic>
        <p:nvPicPr>
          <p:cNvPr id="11" name="Image 0" descr="/sessions/nice-elegant-clarke/mnt/outputs/qmedia/s02_1_9.14x4.53.png">
            <a:extLst>
              <a:ext uri="{FF2B5EF4-FFF2-40B4-BE49-F238E27FC236}">
                <a16:creationId xmlns:a16="http://schemas.microsoft.com/office/drawing/2014/main" id="{52BEF0E9-1510-E9E5-8FD6-0BAEC8F4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03" y="1920240"/>
            <a:ext cx="8394515" cy="4160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· ABORDAGEM QUANTITATIVA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03504"/>
            <a:ext cx="110642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Taxa de internação por idade (100 mil hab.) — Doenças cerebrovasculares, ambos os sexos · Brasil e Regiões, 2010–2024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4407408" cy="310896"/>
          </a:xfrm>
          <a:prstGeom prst="roundRect">
            <a:avLst>
              <a:gd name="adj" fmla="val 50000"/>
            </a:avLst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548640" y="1417320"/>
            <a:ext cx="4407408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2 · Cerebrovasculares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6618279" y="614476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Fonte: SIH, 2026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  <p:pic>
        <p:nvPicPr>
          <p:cNvPr id="11" name="Image 0" descr="/sessions/nice-elegant-clarke/mnt/outputs/qmedia/s03_1_9.7x4.81.png">
            <a:extLst>
              <a:ext uri="{FF2B5EF4-FFF2-40B4-BE49-F238E27FC236}">
                <a16:creationId xmlns:a16="http://schemas.microsoft.com/office/drawing/2014/main" id="{81BB7790-7CB1-F7CA-476C-D8274A213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41" y="1920240"/>
            <a:ext cx="8390238" cy="4160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· ABORDAGEM QUANTITATIVA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03504"/>
            <a:ext cx="110642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Taxa de internação por idade (100 mil hab.) — Diabetes, ambos os sexos · Brasil e Regiões, 2010–2024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3090672" cy="310896"/>
          </a:xfrm>
          <a:prstGeom prst="roundRect">
            <a:avLst>
              <a:gd name="adj" fmla="val 50000"/>
            </a:avLst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548640" y="1417320"/>
            <a:ext cx="309067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3 · Diabetes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6615475" y="614476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Fonte: SIH, 2026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  <p:pic>
        <p:nvPicPr>
          <p:cNvPr id="11" name="Image 0" descr="/sessions/nice-elegant-clarke/mnt/outputs/qmedia/s04_1_9.23x4.58.png">
            <a:extLst>
              <a:ext uri="{FF2B5EF4-FFF2-40B4-BE49-F238E27FC236}">
                <a16:creationId xmlns:a16="http://schemas.microsoft.com/office/drawing/2014/main" id="{48560DF8-BA78-0759-0F47-ADE5D483A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46" y="1920240"/>
            <a:ext cx="8384629" cy="4160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· ABORDAGEM QUANTITATIVA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03504"/>
            <a:ext cx="110642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Taxa de atendimento ambulatorial por idade (100 mil hab.) — Transtornos mentais comuns (TMC) · Brasil e Regiões, 2010–2024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4553712" cy="310896"/>
          </a:xfrm>
          <a:prstGeom prst="roundRect">
            <a:avLst>
              <a:gd name="adj" fmla="val 50000"/>
            </a:avLst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548640" y="1417320"/>
            <a:ext cx="455371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5 · Saúde mental — TMC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6613581" y="614476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Fonte: SIA, 2026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  <p:pic>
        <p:nvPicPr>
          <p:cNvPr id="11" name="Image 0" descr="/sessions/nice-elegant-clarke/mnt/outputs/qmedia/s11_1_9.81x4.87.png">
            <a:extLst>
              <a:ext uri="{FF2B5EF4-FFF2-40B4-BE49-F238E27FC236}">
                <a16:creationId xmlns:a16="http://schemas.microsoft.com/office/drawing/2014/main" id="{E1D051AC-F151-6201-9090-6CC2D5C5A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39" y="1920240"/>
            <a:ext cx="8380842" cy="4160520"/>
          </a:xfrm>
          <a:prstGeom prst="rect">
            <a:avLst/>
          </a:prstGeom>
        </p:spPr>
      </p:pic>
      <p:sp>
        <p:nvSpPr>
          <p:cNvPr id="12" name="Text 6">
            <a:extLst>
              <a:ext uri="{FF2B5EF4-FFF2-40B4-BE49-F238E27FC236}">
                <a16:creationId xmlns:a16="http://schemas.microsoft.com/office/drawing/2014/main" id="{8ECA430B-B554-5D55-3C87-5C5E8FF44FEB}"/>
              </a:ext>
            </a:extLst>
          </p:cNvPr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· ABORDAGEM QUANTITATIVA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03504"/>
            <a:ext cx="110642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Taxa de atendimento ambulatorial por idade (100 mil hab.) — Uso de álcool e drogas (AD) · Brasil e Regiões, 2010–2024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5943600" cy="310896"/>
          </a:xfrm>
          <a:prstGeom prst="roundRect">
            <a:avLst>
              <a:gd name="adj" fmla="val 50000"/>
            </a:avLst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548640" y="1417320"/>
            <a:ext cx="5943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5 · Saúde mental — Álcool e drogas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6612687" y="614476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Fonte: SIA, 2026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00" dirty="0"/>
          </a:p>
        </p:txBody>
      </p:sp>
      <p:pic>
        <p:nvPicPr>
          <p:cNvPr id="11" name="Image 0" descr="/sessions/nice-elegant-clarke/mnt/outputs/qmedia/s12_1_10.11x5.02.png">
            <a:extLst>
              <a:ext uri="{FF2B5EF4-FFF2-40B4-BE49-F238E27FC236}">
                <a16:creationId xmlns:a16="http://schemas.microsoft.com/office/drawing/2014/main" id="{E643C295-7587-76C3-C41D-95D457346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232" y="1920240"/>
            <a:ext cx="8379055" cy="4160520"/>
          </a:xfrm>
          <a:prstGeom prst="rect">
            <a:avLst/>
          </a:prstGeom>
        </p:spPr>
      </p:pic>
      <p:sp>
        <p:nvSpPr>
          <p:cNvPr id="12" name="Text 6">
            <a:extLst>
              <a:ext uri="{FF2B5EF4-FFF2-40B4-BE49-F238E27FC236}">
                <a16:creationId xmlns:a16="http://schemas.microsoft.com/office/drawing/2014/main" id="{DD5AE8D7-EEE0-F50C-B830-29C63AFACC48}"/>
              </a:ext>
            </a:extLst>
          </p:cNvPr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· ABORDAGEM QUANTITATIVA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03504"/>
            <a:ext cx="110642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Câncer de mama feminino — incidência estimada (2026) e internação (2010–2024)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2798064" cy="310896"/>
          </a:xfrm>
          <a:prstGeom prst="roundRect">
            <a:avLst>
              <a:gd name="adj" fmla="val 50000"/>
            </a:avLst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548640" y="1417320"/>
            <a:ext cx="27980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4 · Câncer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48640" y="1874520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INCIDÊNCIA ESTIMADA 2026 (100 mil mulheres)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6492240" y="1874520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INTERNAÇÃO 2010–2024 (100 mil mulheres)</a:t>
            </a:r>
            <a:endParaRPr lang="en-US" sz="1050" dirty="0"/>
          </a:p>
        </p:txBody>
      </p:sp>
      <p:sp>
        <p:nvSpPr>
          <p:cNvPr id="11" name="Text 6"/>
          <p:cNvSpPr/>
          <p:nvPr/>
        </p:nvSpPr>
        <p:spPr>
          <a:xfrm>
            <a:off x="6309360" y="614476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Fonte: INCA, 2026 (incidência) · SIH, 2026 (internação)</a:t>
            </a:r>
            <a:endParaRPr lang="en-US" sz="900" dirty="0"/>
          </a:p>
        </p:txBody>
      </p:sp>
      <p:sp>
        <p:nvSpPr>
          <p:cNvPr id="14" name="Text 9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00" dirty="0"/>
          </a:p>
        </p:txBody>
      </p:sp>
      <p:pic>
        <p:nvPicPr>
          <p:cNvPr id="15" name="Image 0" descr="/sessions/nice-elegant-clarke/mnt/outputs/qmedia/s05_1_5.89x5.43.png">
            <a:extLst>
              <a:ext uri="{FF2B5EF4-FFF2-40B4-BE49-F238E27FC236}">
                <a16:creationId xmlns:a16="http://schemas.microsoft.com/office/drawing/2014/main" id="{9CFF78F5-4C99-74A0-EB0C-40B59F1E9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21" y="2148840"/>
            <a:ext cx="4066638" cy="3749040"/>
          </a:xfrm>
          <a:prstGeom prst="rect">
            <a:avLst/>
          </a:prstGeom>
        </p:spPr>
      </p:pic>
      <p:pic>
        <p:nvPicPr>
          <p:cNvPr id="16" name="Image 1" descr="/sessions/nice-elegant-clarke/mnt/outputs/qmedia/s05_2_2.29x2.23.png">
            <a:extLst>
              <a:ext uri="{FF2B5EF4-FFF2-40B4-BE49-F238E27FC236}">
                <a16:creationId xmlns:a16="http://schemas.microsoft.com/office/drawing/2014/main" id="{D8AC7A1D-15F3-8185-4768-FB5F7BEB3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131571"/>
            <a:ext cx="1280160" cy="1246619"/>
          </a:xfrm>
          <a:prstGeom prst="rect">
            <a:avLst/>
          </a:prstGeom>
        </p:spPr>
      </p:pic>
      <p:pic>
        <p:nvPicPr>
          <p:cNvPr id="17" name="Image 2" descr="/sessions/nice-elegant-clarke/mnt/outputs/qmedia/s05_3_7.18x3.56.png">
            <a:extLst>
              <a:ext uri="{FF2B5EF4-FFF2-40B4-BE49-F238E27FC236}">
                <a16:creationId xmlns:a16="http://schemas.microsoft.com/office/drawing/2014/main" id="{FFD6AF44-1E16-15CD-2F5E-E3BAA1E74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548349"/>
            <a:ext cx="5212080" cy="2584263"/>
          </a:xfrm>
          <a:prstGeom prst="rect">
            <a:avLst/>
          </a:prstGeom>
        </p:spPr>
      </p:pic>
      <p:sp>
        <p:nvSpPr>
          <p:cNvPr id="18" name="Text 6">
            <a:extLst>
              <a:ext uri="{FF2B5EF4-FFF2-40B4-BE49-F238E27FC236}">
                <a16:creationId xmlns:a16="http://schemas.microsoft.com/office/drawing/2014/main" id="{BADA46F4-39EC-4223-69FD-41758C3ED181}"/>
              </a:ext>
            </a:extLst>
          </p:cNvPr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· ABORDAGEM QUANTITATIVA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03504"/>
            <a:ext cx="110642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Câncer de colo do útero — incidência estimada (2026) e internação (2010–2024)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2798064" cy="310896"/>
          </a:xfrm>
          <a:prstGeom prst="roundRect">
            <a:avLst>
              <a:gd name="adj" fmla="val 50000"/>
            </a:avLst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548640" y="1417320"/>
            <a:ext cx="27980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4 · Câncer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48640" y="1874520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INCIDÊNCIA ESTIMADA 2026 (100 mil mulheres)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6492240" y="1874520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INTERNAÇÃO 2010–2024 (100 mil mulheres)</a:t>
            </a:r>
            <a:endParaRPr lang="en-US" sz="1050" dirty="0"/>
          </a:p>
        </p:txBody>
      </p:sp>
      <p:sp>
        <p:nvSpPr>
          <p:cNvPr id="11" name="Text 6"/>
          <p:cNvSpPr/>
          <p:nvPr/>
        </p:nvSpPr>
        <p:spPr>
          <a:xfrm>
            <a:off x="6309360" y="614476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Fonte: INCA, 2026 (incidência) · SIH, 2026 (internação)</a:t>
            </a:r>
            <a:endParaRPr lang="en-US" sz="900" dirty="0"/>
          </a:p>
        </p:txBody>
      </p:sp>
      <p:sp>
        <p:nvSpPr>
          <p:cNvPr id="14" name="Text 9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900" dirty="0"/>
          </a:p>
        </p:txBody>
      </p:sp>
      <p:pic>
        <p:nvPicPr>
          <p:cNvPr id="15" name="Image 0" descr="/sessions/nice-elegant-clarke/mnt/outputs/qmedia/s06_1_5.25x5.5.png">
            <a:extLst>
              <a:ext uri="{FF2B5EF4-FFF2-40B4-BE49-F238E27FC236}">
                <a16:creationId xmlns:a16="http://schemas.microsoft.com/office/drawing/2014/main" id="{D8539DC7-83BB-9EA7-5D8D-CD020D2E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25" y="2148840"/>
            <a:ext cx="3578629" cy="3749040"/>
          </a:xfrm>
          <a:prstGeom prst="rect">
            <a:avLst/>
          </a:prstGeom>
        </p:spPr>
      </p:pic>
      <p:pic>
        <p:nvPicPr>
          <p:cNvPr id="16" name="Image 1" descr="/sessions/nice-elegant-clarke/mnt/outputs/qmedia/s06_2_2.21x2.2.png">
            <a:extLst>
              <a:ext uri="{FF2B5EF4-FFF2-40B4-BE49-F238E27FC236}">
                <a16:creationId xmlns:a16="http://schemas.microsoft.com/office/drawing/2014/main" id="{745357C6-ADE1-1B78-2228-C8AF61D65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131571"/>
            <a:ext cx="1280160" cy="1246619"/>
          </a:xfrm>
          <a:prstGeom prst="rect">
            <a:avLst/>
          </a:prstGeom>
        </p:spPr>
      </p:pic>
      <p:pic>
        <p:nvPicPr>
          <p:cNvPr id="17" name="Image 2" descr="/sessions/nice-elegant-clarke/mnt/outputs/qmedia/s06_3_7.15x3.55.png">
            <a:extLst>
              <a:ext uri="{FF2B5EF4-FFF2-40B4-BE49-F238E27FC236}">
                <a16:creationId xmlns:a16="http://schemas.microsoft.com/office/drawing/2014/main" id="{2341A867-65EA-8F2E-86B3-9B40F827E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546572"/>
            <a:ext cx="5212080" cy="2587816"/>
          </a:xfrm>
          <a:prstGeom prst="rect">
            <a:avLst/>
          </a:prstGeom>
        </p:spPr>
      </p:pic>
      <p:sp>
        <p:nvSpPr>
          <p:cNvPr id="18" name="Text 6">
            <a:extLst>
              <a:ext uri="{FF2B5EF4-FFF2-40B4-BE49-F238E27FC236}">
                <a16:creationId xmlns:a16="http://schemas.microsoft.com/office/drawing/2014/main" id="{BF78A5F3-A36C-E70B-E9A8-27AEB172E390}"/>
              </a:ext>
            </a:extLst>
          </p:cNvPr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· ABORDAGEM QUANTITATIVA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03504"/>
            <a:ext cx="110642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Câncer de próstata — incidência estimada (2026) e internação (2010–2024)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2798064" cy="310896"/>
          </a:xfrm>
          <a:prstGeom prst="roundRect">
            <a:avLst>
              <a:gd name="adj" fmla="val 50000"/>
            </a:avLst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548640" y="1417320"/>
            <a:ext cx="27980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4 · Câncer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48640" y="1874520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INCIDÊNCIA ESTIMADA 2026 (100 mil homens)</a:t>
            </a:r>
            <a:endParaRPr lang="en-US" sz="1050" dirty="0"/>
          </a:p>
        </p:txBody>
      </p:sp>
      <p:pic>
        <p:nvPicPr>
          <p:cNvPr id="7" name="Image 0" descr="/sessions/nice-elegant-clarke/mnt/outputs/qmedia/s07_1_5.36x5.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68" y="2148840"/>
            <a:ext cx="3666944" cy="3749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92240" y="1874520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INTERNAÇÃO 2010–2024 (100 mil homens)</a:t>
            </a:r>
            <a:endParaRPr lang="en-US" sz="1050" dirty="0"/>
          </a:p>
        </p:txBody>
      </p:sp>
      <p:sp>
        <p:nvSpPr>
          <p:cNvPr id="11" name="Text 6"/>
          <p:cNvSpPr/>
          <p:nvPr/>
        </p:nvSpPr>
        <p:spPr>
          <a:xfrm>
            <a:off x="6309360" y="614476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Fonte: INCA, 2026 (incidência) · SIH, 2026 (internação)</a:t>
            </a:r>
            <a:endParaRPr lang="en-US" sz="900" dirty="0"/>
          </a:p>
        </p:txBody>
      </p:sp>
      <p:sp>
        <p:nvSpPr>
          <p:cNvPr id="14" name="Text 9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900" dirty="0"/>
          </a:p>
        </p:txBody>
      </p:sp>
      <p:pic>
        <p:nvPicPr>
          <p:cNvPr id="15" name="Image 0" descr="/sessions/nice-elegant-clarke/mnt/outputs/qmedia/s07_1_5.36x5.48.png">
            <a:extLst>
              <a:ext uri="{FF2B5EF4-FFF2-40B4-BE49-F238E27FC236}">
                <a16:creationId xmlns:a16="http://schemas.microsoft.com/office/drawing/2014/main" id="{CADCF81E-EB22-52F7-39A9-6A9D09C6C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68" y="2148840"/>
            <a:ext cx="3666944" cy="3749040"/>
          </a:xfrm>
          <a:prstGeom prst="rect">
            <a:avLst/>
          </a:prstGeom>
        </p:spPr>
      </p:pic>
      <p:pic>
        <p:nvPicPr>
          <p:cNvPr id="16" name="Image 1" descr="/sessions/nice-elegant-clarke/mnt/outputs/qmedia/s07_2_2.3x2.3.png">
            <a:extLst>
              <a:ext uri="{FF2B5EF4-FFF2-40B4-BE49-F238E27FC236}">
                <a16:creationId xmlns:a16="http://schemas.microsoft.com/office/drawing/2014/main" id="{57981737-0DE8-00A3-362D-C6E0D5B65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131571"/>
            <a:ext cx="1280160" cy="1246619"/>
          </a:xfrm>
          <a:prstGeom prst="rect">
            <a:avLst/>
          </a:prstGeom>
        </p:spPr>
      </p:pic>
      <p:pic>
        <p:nvPicPr>
          <p:cNvPr id="17" name="Image 2" descr="/sessions/nice-elegant-clarke/mnt/outputs/qmedia/s07_3_7.07x3.51.png">
            <a:extLst>
              <a:ext uri="{FF2B5EF4-FFF2-40B4-BE49-F238E27FC236}">
                <a16:creationId xmlns:a16="http://schemas.microsoft.com/office/drawing/2014/main" id="{F287A7F6-36CD-8CDA-A386-0D31F3754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546675"/>
            <a:ext cx="5212080" cy="2587610"/>
          </a:xfrm>
          <a:prstGeom prst="rect">
            <a:avLst/>
          </a:prstGeom>
        </p:spPr>
      </p:pic>
      <p:sp>
        <p:nvSpPr>
          <p:cNvPr id="18" name="Text 6">
            <a:extLst>
              <a:ext uri="{FF2B5EF4-FFF2-40B4-BE49-F238E27FC236}">
                <a16:creationId xmlns:a16="http://schemas.microsoft.com/office/drawing/2014/main" id="{40EE12E5-56EE-FB94-FAC0-D7B60945F193}"/>
              </a:ext>
            </a:extLst>
          </p:cNvPr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"/>
          <p:cNvSpPr/>
          <p:nvPr/>
        </p:nvSpPr>
        <p:spPr>
          <a:xfrm>
            <a:off x="688115" y="4661344"/>
            <a:ext cx="45720" cy="1097280"/>
          </a:xfrm>
          <a:prstGeom prst="rect">
            <a:avLst/>
          </a:prstGeom>
          <a:solidFill>
            <a:srgbClr val="E8A33D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8503920" y="5989320"/>
            <a:ext cx="31089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300" i="1" dirty="0">
                <a:latin typeface="Lato" pitchFamily="34" charset="0"/>
                <a:ea typeface="Calibri" pitchFamily="34" charset="-122"/>
                <a:cs typeface="Calibri" pitchFamily="34" charset="-120"/>
              </a:rPr>
              <a:t>Brasília · junho de 2026</a:t>
            </a:r>
            <a:endParaRPr lang="en-US" sz="1300" dirty="0"/>
          </a:p>
        </p:txBody>
      </p:sp>
      <p:pic>
        <p:nvPicPr>
          <p:cNvPr id="15" name="Imagem 14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F6CEF8D8-3452-FB43-CC7A-FB74D94CD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97"/>
          <a:stretch>
            <a:fillRect/>
          </a:stretch>
        </p:blipFill>
        <p:spPr>
          <a:xfrm>
            <a:off x="907182" y="423159"/>
            <a:ext cx="1159099" cy="1461752"/>
          </a:xfrm>
          <a:prstGeom prst="rect">
            <a:avLst/>
          </a:prstGeom>
        </p:spPr>
      </p:pic>
      <p:pic>
        <p:nvPicPr>
          <p:cNvPr id="16" name="Imagem 15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D674D598-10AA-D6B7-6DC1-0C0202A25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4"/>
          <a:stretch>
            <a:fillRect/>
          </a:stretch>
        </p:blipFill>
        <p:spPr>
          <a:xfrm>
            <a:off x="1814504" y="423159"/>
            <a:ext cx="1343696" cy="1461752"/>
          </a:xfrm>
          <a:prstGeom prst="rect">
            <a:avLst/>
          </a:prstGeom>
        </p:spPr>
      </p:pic>
      <p:pic>
        <p:nvPicPr>
          <p:cNvPr id="17" name="Imagem 16" descr="Texto&#10;&#10;O conteúdo gerado por IA pode estar incorreto.">
            <a:extLst>
              <a:ext uri="{FF2B5EF4-FFF2-40B4-BE49-F238E27FC236}">
                <a16:creationId xmlns:a16="http://schemas.microsoft.com/office/drawing/2014/main" id="{3B9435AB-3C9A-678B-8B93-819BE96D2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7014" b="6385"/>
          <a:stretch>
            <a:fillRect/>
          </a:stretch>
        </p:blipFill>
        <p:spPr>
          <a:xfrm>
            <a:off x="8110713" y="136957"/>
            <a:ext cx="3881217" cy="203137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7FC61A4-C272-C6B9-B296-DA85E17C3828}"/>
              </a:ext>
            </a:extLst>
          </p:cNvPr>
          <p:cNvSpPr txBox="1"/>
          <p:nvPr/>
        </p:nvSpPr>
        <p:spPr>
          <a:xfrm>
            <a:off x="839159" y="47593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02060"/>
                </a:solidFill>
                <a:latin typeface="Poppins"/>
                <a:ea typeface="Garamond"/>
                <a:cs typeface="Garamond"/>
                <a:sym typeface="Garamond"/>
              </a:rPr>
              <a:t>Coordenação: </a:t>
            </a:r>
            <a:br>
              <a:rPr lang="pt-BR" sz="1800" dirty="0">
                <a:solidFill>
                  <a:srgbClr val="002060"/>
                </a:solidFill>
                <a:latin typeface="Barlow Semi Condensed Medium"/>
                <a:ea typeface="Garamond"/>
                <a:cs typeface="Garamond"/>
                <a:sym typeface="Garamond"/>
              </a:rPr>
            </a:br>
            <a:r>
              <a:rPr lang="pt-BR" sz="1800" dirty="0">
                <a:solidFill>
                  <a:srgbClr val="002060"/>
                </a:solidFill>
                <a:latin typeface="Poppins"/>
                <a:ea typeface="Garamond"/>
                <a:cs typeface="Garamond"/>
                <a:sym typeface="Garamond"/>
              </a:rPr>
              <a:t>Gisele </a:t>
            </a:r>
            <a:r>
              <a:rPr lang="pt-BR" sz="1800" dirty="0" err="1">
                <a:solidFill>
                  <a:srgbClr val="002060"/>
                </a:solidFill>
                <a:latin typeface="Poppins"/>
                <a:ea typeface="Garamond"/>
                <a:cs typeface="Garamond"/>
                <a:sym typeface="Garamond"/>
              </a:rPr>
              <a:t>O´Dwyer</a:t>
            </a:r>
            <a:r>
              <a:rPr lang="pt-BR" sz="1800" dirty="0">
                <a:solidFill>
                  <a:srgbClr val="002060"/>
                </a:solidFill>
                <a:latin typeface="Poppins"/>
                <a:ea typeface="Garamond"/>
                <a:cs typeface="Garamond"/>
                <a:sym typeface="Garamond"/>
              </a:rPr>
              <a:t>;</a:t>
            </a:r>
          </a:p>
          <a:p>
            <a:r>
              <a:rPr lang="pt-BR" sz="1800" dirty="0">
                <a:solidFill>
                  <a:srgbClr val="002060"/>
                </a:solidFill>
                <a:latin typeface="Poppins"/>
                <a:ea typeface="Garamond"/>
                <a:cs typeface="Garamond"/>
                <a:sym typeface="Garamond"/>
              </a:rPr>
              <a:t>Cátia Oliveira</a:t>
            </a:r>
            <a:endParaRPr lang="pt-BR" dirty="0">
              <a:solidFill>
                <a:srgbClr val="002060"/>
              </a:solidFill>
              <a:latin typeface="Barlow Semi Condensed Medium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87ABDAB7-CB9D-46FE-1D8D-47765C5BA63E}"/>
              </a:ext>
            </a:extLst>
          </p:cNvPr>
          <p:cNvSpPr/>
          <p:nvPr/>
        </p:nvSpPr>
        <p:spPr>
          <a:xfrm>
            <a:off x="685799" y="2067125"/>
            <a:ext cx="10227623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Coordenação do Cuidado entre Atenção Primária à Saúde e Atenção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Especializada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Avaliação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 das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estratégias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condicionantes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 e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dispositivos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5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· ABORDAGEM QUANTITATIVA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03504"/>
            <a:ext cx="110642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Câncer de cólon e reto (homens) — incidência estimada (2026) e internação (2010–2024)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2798064" cy="310896"/>
          </a:xfrm>
          <a:prstGeom prst="roundRect">
            <a:avLst>
              <a:gd name="adj" fmla="val 50000"/>
            </a:avLst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548640" y="1417320"/>
            <a:ext cx="27980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4 · Câncer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48640" y="1874520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INCIDÊNCIA ESTIMADA 2026 (100 mil homens)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6492240" y="1874520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INTERNAÇÃO 2010–2024 (100 mil homens)</a:t>
            </a:r>
            <a:endParaRPr lang="en-US" sz="1050" dirty="0"/>
          </a:p>
        </p:txBody>
      </p:sp>
      <p:sp>
        <p:nvSpPr>
          <p:cNvPr id="11" name="Text 6"/>
          <p:cNvSpPr/>
          <p:nvPr/>
        </p:nvSpPr>
        <p:spPr>
          <a:xfrm>
            <a:off x="6309360" y="614476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Fonte: INCA, 2026 (incidência) · SIH, 2026 (internação)</a:t>
            </a:r>
            <a:endParaRPr lang="en-US" sz="900" dirty="0"/>
          </a:p>
        </p:txBody>
      </p:sp>
      <p:sp>
        <p:nvSpPr>
          <p:cNvPr id="14" name="Text 9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900" dirty="0"/>
          </a:p>
        </p:txBody>
      </p:sp>
      <p:pic>
        <p:nvPicPr>
          <p:cNvPr id="15" name="Image 0" descr="/sessions/nice-elegant-clarke/mnt/outputs/qmedia/s08_1_5.79x5.51.png">
            <a:extLst>
              <a:ext uri="{FF2B5EF4-FFF2-40B4-BE49-F238E27FC236}">
                <a16:creationId xmlns:a16="http://schemas.microsoft.com/office/drawing/2014/main" id="{06B60424-C9C9-3A09-806E-4DD79904B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63" y="2148840"/>
            <a:ext cx="3939554" cy="3749040"/>
          </a:xfrm>
          <a:prstGeom prst="rect">
            <a:avLst/>
          </a:prstGeom>
        </p:spPr>
      </p:pic>
      <p:pic>
        <p:nvPicPr>
          <p:cNvPr id="16" name="Image 1" descr="/sessions/nice-elegant-clarke/mnt/outputs/qmedia/s08_2_2.37x2.13.png">
            <a:extLst>
              <a:ext uri="{FF2B5EF4-FFF2-40B4-BE49-F238E27FC236}">
                <a16:creationId xmlns:a16="http://schemas.microsoft.com/office/drawing/2014/main" id="{6DE88593-0EA4-875C-D545-DBA055A91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131571"/>
            <a:ext cx="1280160" cy="1246619"/>
          </a:xfrm>
          <a:prstGeom prst="rect">
            <a:avLst/>
          </a:prstGeom>
        </p:spPr>
      </p:pic>
      <p:pic>
        <p:nvPicPr>
          <p:cNvPr id="17" name="Image 2" descr="/sessions/nice-elegant-clarke/mnt/outputs/qmedia/s08_3_7.32x3.57.png">
            <a:extLst>
              <a:ext uri="{FF2B5EF4-FFF2-40B4-BE49-F238E27FC236}">
                <a16:creationId xmlns:a16="http://schemas.microsoft.com/office/drawing/2014/main" id="{2B42693F-80A9-EBF8-85BA-FEA596D93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569501"/>
            <a:ext cx="5212080" cy="2541957"/>
          </a:xfrm>
          <a:prstGeom prst="rect">
            <a:avLst/>
          </a:prstGeom>
        </p:spPr>
      </p:pic>
      <p:sp>
        <p:nvSpPr>
          <p:cNvPr id="18" name="Text 6">
            <a:extLst>
              <a:ext uri="{FF2B5EF4-FFF2-40B4-BE49-F238E27FC236}">
                <a16:creationId xmlns:a16="http://schemas.microsoft.com/office/drawing/2014/main" id="{01E0AFF7-7638-E9D2-E2BC-E5F58A366A4C}"/>
              </a:ext>
            </a:extLst>
          </p:cNvPr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· ABORDAGEM QUANTITATIVA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03504"/>
            <a:ext cx="110642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Câncer de cólon e reto (mulheres) — incidência estimada (2026) e internação (2010–2024)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2798064" cy="310896"/>
          </a:xfrm>
          <a:prstGeom prst="roundRect">
            <a:avLst>
              <a:gd name="adj" fmla="val 50000"/>
            </a:avLst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548640" y="1417320"/>
            <a:ext cx="27980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4 · Câncer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48640" y="1874520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INCIDÊNCIA ESTIMADA 2026 (100 mil mulheres)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6492240" y="1874520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INTERNAÇÃO 2010–2024 (100 mil mulheres)</a:t>
            </a:r>
            <a:endParaRPr lang="en-US" sz="1050" dirty="0"/>
          </a:p>
        </p:txBody>
      </p:sp>
      <p:sp>
        <p:nvSpPr>
          <p:cNvPr id="11" name="Text 6"/>
          <p:cNvSpPr/>
          <p:nvPr/>
        </p:nvSpPr>
        <p:spPr>
          <a:xfrm>
            <a:off x="6309360" y="614476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Fonte: INCA, 2026 (incidência) · SIH, 2026 (internação)</a:t>
            </a:r>
            <a:endParaRPr lang="en-US" sz="900" dirty="0"/>
          </a:p>
        </p:txBody>
      </p:sp>
      <p:sp>
        <p:nvSpPr>
          <p:cNvPr id="14" name="Text 9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900" dirty="0"/>
          </a:p>
        </p:txBody>
      </p:sp>
      <p:pic>
        <p:nvPicPr>
          <p:cNvPr id="15" name="Image 0" descr="/sessions/nice-elegant-clarke/mnt/outputs/qmedia/s09_1_5.79x5.29.png">
            <a:extLst>
              <a:ext uri="{FF2B5EF4-FFF2-40B4-BE49-F238E27FC236}">
                <a16:creationId xmlns:a16="http://schemas.microsoft.com/office/drawing/2014/main" id="{66812E9F-19B7-0AD4-0C0D-C91C5E847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44" y="2148840"/>
            <a:ext cx="4103392" cy="3749040"/>
          </a:xfrm>
          <a:prstGeom prst="rect">
            <a:avLst/>
          </a:prstGeom>
        </p:spPr>
      </p:pic>
      <p:pic>
        <p:nvPicPr>
          <p:cNvPr id="16" name="Image 1" descr="/sessions/nice-elegant-clarke/mnt/outputs/qmedia/s09_2_2.33x2.27.png">
            <a:extLst>
              <a:ext uri="{FF2B5EF4-FFF2-40B4-BE49-F238E27FC236}">
                <a16:creationId xmlns:a16="http://schemas.microsoft.com/office/drawing/2014/main" id="{EE10C147-33C1-689B-94DB-C9CE5308A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131571"/>
            <a:ext cx="1280160" cy="1246619"/>
          </a:xfrm>
          <a:prstGeom prst="rect">
            <a:avLst/>
          </a:prstGeom>
        </p:spPr>
      </p:pic>
      <p:pic>
        <p:nvPicPr>
          <p:cNvPr id="17" name="Image 2" descr="/sessions/nice-elegant-clarke/mnt/outputs/qmedia/s09_3_7.18x3.51.png">
            <a:extLst>
              <a:ext uri="{FF2B5EF4-FFF2-40B4-BE49-F238E27FC236}">
                <a16:creationId xmlns:a16="http://schemas.microsoft.com/office/drawing/2014/main" id="{4E778C5E-5198-9822-A7F4-0BE0DACB4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566497"/>
            <a:ext cx="5212080" cy="2547967"/>
          </a:xfrm>
          <a:prstGeom prst="rect">
            <a:avLst/>
          </a:prstGeom>
        </p:spPr>
      </p:pic>
      <p:sp>
        <p:nvSpPr>
          <p:cNvPr id="18" name="Text 6">
            <a:extLst>
              <a:ext uri="{FF2B5EF4-FFF2-40B4-BE49-F238E27FC236}">
                <a16:creationId xmlns:a16="http://schemas.microsoft.com/office/drawing/2014/main" id="{6DA8C5A0-D1C3-B645-1389-072D1D135E03}"/>
              </a:ext>
            </a:extLst>
          </p:cNvPr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10896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· ABORDAGEM QUANTITATIVA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603504"/>
            <a:ext cx="110642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98000"/>
              </a:lnSpc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Câncer de pulmão (homens) — incidência estimada (2026) e internação (2010–2024)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hape 2"/>
          <p:cNvSpPr/>
          <p:nvPr/>
        </p:nvSpPr>
        <p:spPr>
          <a:xfrm>
            <a:off x="548640" y="1417320"/>
            <a:ext cx="2798064" cy="310896"/>
          </a:xfrm>
          <a:prstGeom prst="roundRect">
            <a:avLst>
              <a:gd name="adj" fmla="val 50000"/>
            </a:avLst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548640" y="1417320"/>
            <a:ext cx="27980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4 · Câncer</a:t>
            </a:r>
            <a:endParaRPr lang="en-US" sz="1050" dirty="0"/>
          </a:p>
        </p:txBody>
      </p:sp>
      <p:sp>
        <p:nvSpPr>
          <p:cNvPr id="6" name="Text 4"/>
          <p:cNvSpPr/>
          <p:nvPr/>
        </p:nvSpPr>
        <p:spPr>
          <a:xfrm>
            <a:off x="548640" y="1874520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INCIDÊNCIA ESTIMADA 2026 (100 mil homens)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6492240" y="1874520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INTERNAÇÃO 2010–2024 (100 mil homens)</a:t>
            </a:r>
            <a:endParaRPr lang="en-US" sz="1050" dirty="0"/>
          </a:p>
        </p:txBody>
      </p:sp>
      <p:sp>
        <p:nvSpPr>
          <p:cNvPr id="11" name="Text 6"/>
          <p:cNvSpPr/>
          <p:nvPr/>
        </p:nvSpPr>
        <p:spPr>
          <a:xfrm>
            <a:off x="6309360" y="614476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i="1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Fonte: INCA, 2026 (incidência) · SIH, 2026 (internação)</a:t>
            </a:r>
            <a:endParaRPr lang="en-US" sz="900" dirty="0"/>
          </a:p>
        </p:txBody>
      </p:sp>
      <p:sp>
        <p:nvSpPr>
          <p:cNvPr id="14" name="Text 9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900" dirty="0"/>
          </a:p>
        </p:txBody>
      </p:sp>
      <p:pic>
        <p:nvPicPr>
          <p:cNvPr id="15" name="Image 0" descr="/sessions/nice-elegant-clarke/mnt/outputs/qmedia/s10_1_5.59x5.31.png">
            <a:extLst>
              <a:ext uri="{FF2B5EF4-FFF2-40B4-BE49-F238E27FC236}">
                <a16:creationId xmlns:a16="http://schemas.microsoft.com/office/drawing/2014/main" id="{69A5B245-6F07-A673-9EF0-8079D263F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75" y="2148840"/>
            <a:ext cx="3946729" cy="3749040"/>
          </a:xfrm>
          <a:prstGeom prst="rect">
            <a:avLst/>
          </a:prstGeom>
        </p:spPr>
      </p:pic>
      <p:pic>
        <p:nvPicPr>
          <p:cNvPr id="16" name="Image 1" descr="/sessions/nice-elegant-clarke/mnt/outputs/qmedia/s10_2_2.24x2.09.png">
            <a:extLst>
              <a:ext uri="{FF2B5EF4-FFF2-40B4-BE49-F238E27FC236}">
                <a16:creationId xmlns:a16="http://schemas.microsoft.com/office/drawing/2014/main" id="{450DC990-4CC9-96D5-3334-E3B132475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20" y="4131571"/>
            <a:ext cx="1280160" cy="1246619"/>
          </a:xfrm>
          <a:prstGeom prst="rect">
            <a:avLst/>
          </a:prstGeom>
        </p:spPr>
      </p:pic>
      <p:pic>
        <p:nvPicPr>
          <p:cNvPr id="17" name="Image 2" descr="/sessions/nice-elegant-clarke/mnt/outputs/qmedia/s10_3_7.22x3.52.png">
            <a:extLst>
              <a:ext uri="{FF2B5EF4-FFF2-40B4-BE49-F238E27FC236}">
                <a16:creationId xmlns:a16="http://schemas.microsoft.com/office/drawing/2014/main" id="{E4BF7BD0-95A3-F7C7-1048-5712E64FE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569945"/>
            <a:ext cx="5212080" cy="2541069"/>
          </a:xfrm>
          <a:prstGeom prst="rect">
            <a:avLst/>
          </a:prstGeom>
        </p:spPr>
      </p:pic>
      <p:sp>
        <p:nvSpPr>
          <p:cNvPr id="18" name="Text 6">
            <a:extLst>
              <a:ext uri="{FF2B5EF4-FFF2-40B4-BE49-F238E27FC236}">
                <a16:creationId xmlns:a16="http://schemas.microsoft.com/office/drawing/2014/main" id="{CC850F44-4C4F-00BE-5D84-560409DF248A}"/>
              </a:ext>
            </a:extLst>
          </p:cNvPr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949440" cy="6858000"/>
          </a:xfrm>
          <a:prstGeom prst="rect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272784"/>
            <a:ext cx="6949440" cy="182880"/>
          </a:xfrm>
          <a:prstGeom prst="rect">
            <a:avLst/>
          </a:prstGeom>
          <a:solidFill>
            <a:srgbClr val="1055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" y="1554480"/>
            <a:ext cx="566928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FFFFFF"/>
                </a:solidFill>
                <a:latin typeface="Poppins"/>
              </a:rPr>
              <a:t>RESULTADOS PARCIAIS · QUALI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52" y="2194560"/>
            <a:ext cx="585216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000" b="0" i="0">
                <a:solidFill>
                  <a:srgbClr val="FFFFFF"/>
                </a:solidFill>
                <a:latin typeface="Poppins"/>
              </a:rPr>
              <a:t>Abordagem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5200" b="1" i="0">
                <a:solidFill>
                  <a:srgbClr val="FFFFFF"/>
                </a:solidFill>
                <a:latin typeface="Poppins"/>
              </a:rPr>
              <a:t>Qualitativa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384" y="4160520"/>
            <a:ext cx="5669280" cy="10972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1">
                <a:solidFill>
                  <a:srgbClr val="FFFFFF"/>
                </a:solidFill>
                <a:latin typeface="Lato"/>
              </a:rPr>
              <a:t>Análise de conteúdo das entrevistas
Resultados organizados por região do país</a:t>
            </a:r>
          </a:p>
        </p:txBody>
      </p:sp>
      <p:sp>
        <p:nvSpPr>
          <p:cNvPr id="8" name="Oval 7"/>
          <p:cNvSpPr/>
          <p:nvPr/>
        </p:nvSpPr>
        <p:spPr>
          <a:xfrm>
            <a:off x="7589520" y="1883664"/>
            <a:ext cx="310896" cy="310896"/>
          </a:xfrm>
          <a:prstGeom prst="ellipse">
            <a:avLst/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092440" y="1828800"/>
            <a:ext cx="3657600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0">
                <a:solidFill>
                  <a:srgbClr val="067A42"/>
                </a:solidFill>
                <a:latin typeface="Poppins"/>
              </a:rPr>
              <a:t>Região Norte</a:t>
            </a:r>
          </a:p>
        </p:txBody>
      </p:sp>
      <p:sp>
        <p:nvSpPr>
          <p:cNvPr id="10" name="Oval 9"/>
          <p:cNvSpPr/>
          <p:nvPr/>
        </p:nvSpPr>
        <p:spPr>
          <a:xfrm>
            <a:off x="7589520" y="2596896"/>
            <a:ext cx="310896" cy="310896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8092440" y="2542032"/>
            <a:ext cx="3657600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0">
                <a:solidFill>
                  <a:srgbClr val="054AB5"/>
                </a:solidFill>
                <a:latin typeface="Poppins"/>
              </a:rPr>
              <a:t>Região Nordeste</a:t>
            </a:r>
          </a:p>
        </p:txBody>
      </p:sp>
      <p:sp>
        <p:nvSpPr>
          <p:cNvPr id="12" name="Oval 11"/>
          <p:cNvSpPr/>
          <p:nvPr/>
        </p:nvSpPr>
        <p:spPr>
          <a:xfrm>
            <a:off x="7589520" y="3310128"/>
            <a:ext cx="310896" cy="310896"/>
          </a:xfrm>
          <a:prstGeom prst="ellipse">
            <a:avLst/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092440" y="3255264"/>
            <a:ext cx="3657600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0">
                <a:solidFill>
                  <a:srgbClr val="C43A10"/>
                </a:solidFill>
                <a:latin typeface="Poppins"/>
              </a:rPr>
              <a:t>Região Centro-Oeste</a:t>
            </a:r>
          </a:p>
        </p:txBody>
      </p:sp>
      <p:sp>
        <p:nvSpPr>
          <p:cNvPr id="14" name="Oval 13"/>
          <p:cNvSpPr/>
          <p:nvPr/>
        </p:nvSpPr>
        <p:spPr>
          <a:xfrm>
            <a:off x="7589520" y="4023360"/>
            <a:ext cx="310896" cy="310896"/>
          </a:xfrm>
          <a:prstGeom prst="ellipse">
            <a:avLst/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092440" y="3968496"/>
            <a:ext cx="3657600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0">
                <a:solidFill>
                  <a:srgbClr val="4A278A"/>
                </a:solidFill>
                <a:latin typeface="Poppins"/>
              </a:rPr>
              <a:t>Região Sudeste</a:t>
            </a:r>
          </a:p>
        </p:txBody>
      </p:sp>
      <p:sp>
        <p:nvSpPr>
          <p:cNvPr id="16" name="Oval 15"/>
          <p:cNvSpPr/>
          <p:nvPr/>
        </p:nvSpPr>
        <p:spPr>
          <a:xfrm>
            <a:off x="7589520" y="4736592"/>
            <a:ext cx="310896" cy="310896"/>
          </a:xfrm>
          <a:prstGeom prst="ellipse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092440" y="4681728"/>
            <a:ext cx="3657600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i="0">
                <a:solidFill>
                  <a:srgbClr val="B01249"/>
                </a:solidFill>
                <a:latin typeface="Poppins"/>
              </a:rPr>
              <a:t>Região Sul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1B7A43"/>
                </a:solidFill>
                <a:latin typeface="Poppins"/>
              </a:rPr>
              <a:t>01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57200"/>
            <a:ext cx="2926080" cy="310896"/>
          </a:xfrm>
          <a:prstGeom prst="roundRect">
            <a:avLst>
              <a:gd name="adj" fmla="val 50000"/>
            </a:avLst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ABORDAGEM QUALITATIVA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68680"/>
            <a:ext cx="10515600" cy="45070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Categorias</a:t>
            </a: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de </a:t>
            </a: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análise</a:t>
            </a:r>
            <a:endParaRPr sz="3000" b="1" i="0" dirty="0">
              <a:solidFill>
                <a:schemeClr val="accent6">
                  <a:lumMod val="75000"/>
                </a:schemeClr>
              </a:solidFill>
              <a:latin typeface="Poppi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928" y="1481328"/>
            <a:ext cx="1280160" cy="64008"/>
          </a:xfrm>
          <a:prstGeom prst="rect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66928" y="1627632"/>
            <a:ext cx="105156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5A5F66"/>
                </a:solidFill>
                <a:latin typeface="Lato"/>
              </a:rPr>
              <a:t>Seis eixos investigados em cada uma das cinco regiões do país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163824" y="3675888"/>
            <a:ext cx="2098548" cy="292608"/>
          </a:xfrm>
          <a:prstGeom prst="rightArrow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ight Arrow 7"/>
          <p:cNvSpPr/>
          <p:nvPr/>
        </p:nvSpPr>
        <p:spPr>
          <a:xfrm>
            <a:off x="6926580" y="3675888"/>
            <a:ext cx="2098548" cy="292608"/>
          </a:xfrm>
          <a:prstGeom prst="rightArrow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Down Arrow 8"/>
          <p:cNvSpPr/>
          <p:nvPr/>
        </p:nvSpPr>
        <p:spPr>
          <a:xfrm>
            <a:off x="9710928" y="3776472"/>
            <a:ext cx="292608" cy="347472"/>
          </a:xfrm>
          <a:prstGeom prst="downArrow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Left Arrow 9"/>
          <p:cNvSpPr/>
          <p:nvPr/>
        </p:nvSpPr>
        <p:spPr>
          <a:xfrm>
            <a:off x="6926580" y="5687568"/>
            <a:ext cx="2098548" cy="292608"/>
          </a:xfrm>
          <a:prstGeom prst="leftArrow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Left Arrow 10"/>
          <p:cNvSpPr/>
          <p:nvPr/>
        </p:nvSpPr>
        <p:spPr>
          <a:xfrm>
            <a:off x="3163824" y="5687568"/>
            <a:ext cx="2098548" cy="292608"/>
          </a:xfrm>
          <a:prstGeom prst="leftArrow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Oval 11"/>
          <p:cNvSpPr/>
          <p:nvPr/>
        </p:nvSpPr>
        <p:spPr>
          <a:xfrm>
            <a:off x="1453896" y="2066544"/>
            <a:ext cx="1755648" cy="1755648"/>
          </a:xfrm>
          <a:prstGeom prst="ellipse">
            <a:avLst/>
          </a:prstGeom>
          <a:solidFill>
            <a:srgbClr val="DAE9E0"/>
          </a:solidFill>
          <a:ln w="38100">
            <a:solidFill>
              <a:srgbClr val="1B7A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54864" rIns="164592" bIns="54864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300" b="1" i="0" dirty="0">
                <a:solidFill>
                  <a:srgbClr val="1B7A43"/>
                </a:solidFill>
                <a:latin typeface="Poppins"/>
              </a:rPr>
              <a:t>01</a:t>
            </a:r>
          </a:p>
          <a:p>
            <a:pPr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0" dirty="0" err="1">
                <a:solidFill>
                  <a:srgbClr val="12552E"/>
                </a:solidFill>
                <a:latin typeface="Poppins"/>
              </a:rPr>
              <a:t>Descrição</a:t>
            </a:r>
            <a:r>
              <a:rPr sz="1350" b="1" i="0" dirty="0">
                <a:solidFill>
                  <a:srgbClr val="12552E"/>
                </a:solidFill>
                <a:latin typeface="Poppins"/>
              </a:rPr>
              <a:t> da APS</a:t>
            </a:r>
          </a:p>
        </p:txBody>
      </p:sp>
      <p:sp>
        <p:nvSpPr>
          <p:cNvPr id="13" name="Oval 12"/>
          <p:cNvSpPr/>
          <p:nvPr/>
        </p:nvSpPr>
        <p:spPr>
          <a:xfrm>
            <a:off x="5216652" y="2066544"/>
            <a:ext cx="1755648" cy="1755648"/>
          </a:xfrm>
          <a:prstGeom prst="ellipse">
            <a:avLst/>
          </a:prstGeom>
          <a:solidFill>
            <a:srgbClr val="DAE9E0"/>
          </a:solidFill>
          <a:ln w="38100">
            <a:solidFill>
              <a:srgbClr val="1B7A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54864" rIns="164592" bIns="54864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300" b="1" i="0" dirty="0">
                <a:solidFill>
                  <a:srgbClr val="1B7A43"/>
                </a:solidFill>
                <a:latin typeface="Poppins"/>
              </a:rPr>
              <a:t>02</a:t>
            </a:r>
          </a:p>
          <a:p>
            <a:pPr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 dirty="0" err="1">
                <a:solidFill>
                  <a:srgbClr val="12552E"/>
                </a:solidFill>
                <a:latin typeface="Poppins"/>
              </a:rPr>
              <a:t>Barreiras</a:t>
            </a:r>
            <a:r>
              <a:rPr sz="1050" b="1" i="0" dirty="0">
                <a:solidFill>
                  <a:srgbClr val="12552E"/>
                </a:solidFill>
                <a:latin typeface="Poppins"/>
              </a:rPr>
              <a:t> e </a:t>
            </a:r>
            <a:r>
              <a:rPr sz="1050" b="1" i="0" dirty="0" err="1">
                <a:solidFill>
                  <a:srgbClr val="12552E"/>
                </a:solidFill>
                <a:latin typeface="Poppins"/>
              </a:rPr>
              <a:t>facilitadores</a:t>
            </a:r>
            <a:endParaRPr sz="1050" b="1" i="0" dirty="0">
              <a:solidFill>
                <a:srgbClr val="12552E"/>
              </a:solidFill>
              <a:latin typeface="Poppin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79408" y="2066544"/>
            <a:ext cx="1755648" cy="1755648"/>
          </a:xfrm>
          <a:prstGeom prst="ellipse">
            <a:avLst/>
          </a:prstGeom>
          <a:solidFill>
            <a:srgbClr val="DAE9E0"/>
          </a:solidFill>
          <a:ln w="38100">
            <a:solidFill>
              <a:srgbClr val="1B7A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54864" rIns="164592" bIns="54864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300" b="1" i="0">
                <a:solidFill>
                  <a:srgbClr val="1B7A43"/>
                </a:solidFill>
                <a:latin typeface="Poppins"/>
              </a:rPr>
              <a:t>03</a:t>
            </a:r>
          </a:p>
          <a:p>
            <a:pPr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0">
                <a:solidFill>
                  <a:srgbClr val="12552E"/>
                </a:solidFill>
                <a:latin typeface="Poppins"/>
              </a:rPr>
              <a:t>Gestão do cuidado APS / AES</a:t>
            </a:r>
          </a:p>
        </p:txBody>
      </p:sp>
      <p:sp>
        <p:nvSpPr>
          <p:cNvPr id="15" name="Oval 14"/>
          <p:cNvSpPr/>
          <p:nvPr/>
        </p:nvSpPr>
        <p:spPr>
          <a:xfrm>
            <a:off x="8979408" y="4078224"/>
            <a:ext cx="1755648" cy="1755648"/>
          </a:xfrm>
          <a:prstGeom prst="ellipse">
            <a:avLst/>
          </a:prstGeom>
          <a:solidFill>
            <a:srgbClr val="DAE9E0"/>
          </a:solidFill>
          <a:ln w="38100">
            <a:solidFill>
              <a:srgbClr val="1B7A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54864" rIns="164592" bIns="54864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300" b="1" i="0">
                <a:solidFill>
                  <a:srgbClr val="1B7A43"/>
                </a:solidFill>
                <a:latin typeface="Poppins"/>
              </a:rPr>
              <a:t>04</a:t>
            </a:r>
          </a:p>
          <a:p>
            <a:pPr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350" b="1" i="0">
                <a:solidFill>
                  <a:srgbClr val="12552E"/>
                </a:solidFill>
                <a:latin typeface="Poppins"/>
              </a:rPr>
              <a:t>Apoio da AES para a APS</a:t>
            </a:r>
          </a:p>
        </p:txBody>
      </p:sp>
      <p:sp>
        <p:nvSpPr>
          <p:cNvPr id="16" name="Oval 15"/>
          <p:cNvSpPr/>
          <p:nvPr/>
        </p:nvSpPr>
        <p:spPr>
          <a:xfrm>
            <a:off x="5216652" y="4078224"/>
            <a:ext cx="1755648" cy="1755648"/>
          </a:xfrm>
          <a:prstGeom prst="ellipse">
            <a:avLst/>
          </a:prstGeom>
          <a:solidFill>
            <a:srgbClr val="DAE9E0"/>
          </a:solidFill>
          <a:ln w="38100">
            <a:solidFill>
              <a:srgbClr val="1B7A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54864" rIns="164592" bIns="54864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300" b="1" i="0" dirty="0">
                <a:solidFill>
                  <a:srgbClr val="1B7A43"/>
                </a:solidFill>
                <a:latin typeface="Poppins"/>
              </a:rPr>
              <a:t>05</a:t>
            </a:r>
          </a:p>
          <a:p>
            <a:pPr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 dirty="0">
                <a:solidFill>
                  <a:srgbClr val="12552E"/>
                </a:solidFill>
                <a:latin typeface="Poppins"/>
              </a:rPr>
              <a:t>Sistemas de </a:t>
            </a:r>
            <a:r>
              <a:rPr sz="1100" b="1" i="0" dirty="0" err="1">
                <a:solidFill>
                  <a:srgbClr val="12552E"/>
                </a:solidFill>
                <a:latin typeface="Poppins"/>
              </a:rPr>
              <a:t>informação</a:t>
            </a:r>
            <a:r>
              <a:rPr sz="1100" b="1" i="0" dirty="0">
                <a:solidFill>
                  <a:srgbClr val="12552E"/>
                </a:solidFill>
                <a:latin typeface="Poppins"/>
              </a:rPr>
              <a:t> e </a:t>
            </a:r>
            <a:r>
              <a:rPr sz="1100" b="1" i="0" dirty="0" err="1">
                <a:solidFill>
                  <a:srgbClr val="12552E"/>
                </a:solidFill>
                <a:latin typeface="Poppins"/>
              </a:rPr>
              <a:t>integração</a:t>
            </a:r>
            <a:endParaRPr sz="1100" b="1" i="0" dirty="0">
              <a:solidFill>
                <a:srgbClr val="12552E"/>
              </a:solidFill>
              <a:latin typeface="Poppin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53896" y="4078224"/>
            <a:ext cx="1755648" cy="1755648"/>
          </a:xfrm>
          <a:prstGeom prst="ellipse">
            <a:avLst/>
          </a:prstGeom>
          <a:solidFill>
            <a:srgbClr val="DAE9E0"/>
          </a:solidFill>
          <a:ln w="38100">
            <a:solidFill>
              <a:srgbClr val="1B7A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54864" rIns="164592" bIns="54864"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1300" b="1" i="0" dirty="0">
                <a:solidFill>
                  <a:srgbClr val="1B7A43"/>
                </a:solidFill>
                <a:latin typeface="Poppins"/>
              </a:rPr>
              <a:t>06</a:t>
            </a:r>
          </a:p>
          <a:p>
            <a:pPr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 dirty="0" err="1">
                <a:solidFill>
                  <a:srgbClr val="12552E"/>
                </a:solidFill>
                <a:latin typeface="Poppins"/>
              </a:rPr>
              <a:t>Perspectivas</a:t>
            </a:r>
            <a:r>
              <a:rPr sz="1050" b="1" i="0" dirty="0">
                <a:solidFill>
                  <a:srgbClr val="12552E"/>
                </a:solidFill>
                <a:latin typeface="Poppins"/>
              </a:rPr>
              <a:t> de </a:t>
            </a:r>
            <a:r>
              <a:rPr sz="1050" b="1" i="0" dirty="0" err="1">
                <a:solidFill>
                  <a:srgbClr val="12552E"/>
                </a:solidFill>
                <a:latin typeface="Poppins"/>
              </a:rPr>
              <a:t>melhoria</a:t>
            </a:r>
            <a:endParaRPr sz="1050" b="1" i="0" dirty="0">
              <a:solidFill>
                <a:srgbClr val="12552E"/>
              </a:solidFill>
              <a:latin typeface="Poppi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675120" cy="6858000"/>
          </a:xfrm>
          <a:prstGeom prst="rect">
            <a:avLst/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272784"/>
            <a:ext cx="6675120" cy="182880"/>
          </a:xfrm>
          <a:prstGeom prst="rect">
            <a:avLst/>
          </a:prstGeom>
          <a:solidFill>
            <a:srgbClr val="067A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" y="1325880"/>
            <a:ext cx="54864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FFFFFF"/>
                </a:solidFill>
                <a:latin typeface="Poppins"/>
              </a:rPr>
              <a:t>RESULTADOS QUALITATIVOS · 01/05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52" y="1965960"/>
            <a:ext cx="5669280" cy="21945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0" i="0">
                <a:solidFill>
                  <a:srgbClr val="FFFFFF"/>
                </a:solidFill>
                <a:latin typeface="Poppins"/>
              </a:rPr>
              <a:t>REGIÃO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5600" b="1" i="0">
                <a:solidFill>
                  <a:srgbClr val="FFFFFF"/>
                </a:solidFill>
                <a:latin typeface="Poppins"/>
              </a:rPr>
              <a:t>NORTE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384" y="4434840"/>
            <a:ext cx="54864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1">
                <a:solidFill>
                  <a:srgbClr val="FFFFFF"/>
                </a:solidFill>
                <a:latin typeface="Lato"/>
              </a:rPr>
              <a:t>Perfil sociodemográfico, inserção profissional e análise de conteúdo das entrevistas</a:t>
            </a:r>
          </a:p>
        </p:txBody>
      </p:sp>
      <p:pic>
        <p:nvPicPr>
          <p:cNvPr id="8" name="Picture 7" descr="map_nor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373" y="1280160"/>
            <a:ext cx="6204213" cy="4754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A859"/>
                </a:solidFill>
                <a:latin typeface="Poppins"/>
              </a:rPr>
              <a:t>02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NORTE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Descrição</a:t>
            </a: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da 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nor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1849333" cy="1417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A859"/>
                </a:solidFill>
                <a:latin typeface="Poppins"/>
              </a:rPr>
              <a:t>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EXPANSÃO COM BARREIRAS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Embora a expansão da Estratégia Saúde da Família seja um avanço importante, a  região depende da capacidade de superar barreiras geográficas, culturais, logísticas, tecnológicas e assistenciais.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TERRITÓRIO EXIGE MODELO PRÓPRIO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existência de rios, florestas, fronteiras, comunidades dispersas e populações culturalmente diversas exige modelos assistenciais flexíveis, financiamento diferenciado e estratégias específicas de provimento, transporte, comunicação e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CAPACIDADE INSTALADA DESIGUAL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capacidade instalada ainda é desigual e insuficiente para garantir acesso integral em todos os territórios.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ESTRUTURA PARA A AMAZÔNIA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estrutura física precisa ser pensada a partir das características amazônicas, e não apenas pela lógica urbana tradicional.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DEPENDE DOS PROFISSIONAIS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funcionamento da APS na Região Norte depende fortemente da disponibilidade, permanência e qualificação dos profissionais.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MAIS MÉDICOS NÃO BASTA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Programa Mais Médicos aparece como estratégia fundamental, mas não resolve sozinho os desafios de fixação, formação, vínculo e organização multiprofissional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COBERTURA NÃO É RESOLUTIVIDADE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boa cobertura isolada não garante resolutividade, faltam exames, medicamentos, comunicação com a atenção especializada e condições de continuidade do cuidado.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NORTE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Barreiras</a:t>
            </a: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e </a:t>
            </a: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facilitadores</a:t>
            </a:r>
            <a:endParaRPr sz="3000" b="1" i="0" dirty="0">
              <a:solidFill>
                <a:schemeClr val="accent6">
                  <a:lumMod val="75000"/>
                </a:schemeClr>
              </a:solidFill>
              <a:latin typeface="Poppi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nor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1849333" cy="1417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A859"/>
                </a:solidFill>
                <a:latin typeface="Poppins"/>
              </a:rPr>
              <a:t>04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GOVERNANÇA QUE FORTALECE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APS se fortalece quando há governança colaborativa, planejamento regional e apoio técnico contínuo.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INSTABILIDADE POLÍTICA TRAVA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instabilidade política e a baixa institucionalização dos processos dificultam a continuidade das estratégias.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ACESSO EXIGE LOGÍSTICA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acesso à atenção especializada depende da capacidade de organizar transporte, equipes móveis e serviços adaptados à geografia amazônica.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UBS FIXA NÃO BASTA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lógica convencional de UBS fixa e encaminhamento presencial é insuficiente para responder às necessidades de muitos territórios.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ROTATIVIDADE CORRÓI O VÍNCULO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rotatividade compromete vínculo, longitudinalidade, educação permanente, acompanhamento de indicadores e consolidação dos processos de trabalho.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INTEGRAR APS E AES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integração entre APS e AES é um dos maiores desafios da Região Norte.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AINDA PRESA À REGULAÇÃO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Embora existam experiências promissoras, ainda predomina uma coordenação baseada na regulação administrativa, com limitada comunicação clínica e baixa corresponsabilização entre os pontos da rede.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CUIDADO CULTURALMENTE SITUADO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APS na Região Norte precisa ser pensada também como prática culturalmente situada. O cuidado exige escuta, adaptação, educação em saúde, compreensão dos modos de vida locais e respeito às especificidades das populações atendidas.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NORTE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Gestão</a:t>
            </a: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do </a:t>
            </a: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cuidado</a:t>
            </a: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APS / AES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nor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1849333" cy="14173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A859"/>
                </a:solidFill>
                <a:latin typeface="Poppins"/>
              </a:rPr>
              <a:t>05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GESTÃO FRAGMENTADA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Gestão é marcada por fragmentação, filas, baixa comunicação clínica e concentração dos serviços especializados em capitais ou polos regionais.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LÓGICA ADMINISTRATIVA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coordenação ainda ocorre predominantemente por mecanismos administrativos, voltados ao acesso à vaga especializada.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REGULAÇÃO COMO ELO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regulação aparece como o principal instrumento de conexão entre APS e AES.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COORDENAÇÃO CLÍNICA LIMITADA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coordenação clínica, baseada em diálogo entre profissionais, troca de informações e corresponsabilização, ainda é limitada.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CONTRARREFERÊNCIA CRÍTICA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contrarreferência permanecem como ponto crítico da coordenação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AES CONCENTRADA NAS CAPITAIS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concentração da AES nas capitais e polos regionais aparece como uma das principais barreiras.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REGIONALIZAÇÃO INSUFICIENTE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regionalização da atenção especializada ainda é insuficiente para responder às necessidades da população dispersa em territórios extensos.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DISTÂNCIA COMPROMETE O ACESSO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distância entre APS e AES compromete o acesso oportuno e a continuidade assistencial.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AVANÇOS EM LINHAS ESPECÍFICAS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experiências mais estruturadas aparecem sobretudo na linha materno-infantil, bem como na saúde mental e em condições crônicas.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IMPLANTAÇÃO DESIGUAL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Entretanto, a implantação ainda é heterogênea e não se consolidou como prática geral da rede.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COORDENADORA SEM INSTRUMENTOS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APS é reconhecida como coordenadora do cuidado e ordenadora da rede, mas sua operacionalização ainda enfrenta limites. Ainda não possui todos os instrumentos técnicos, tecnológicos, assistenciais e institucionais necessários para exercer plenamente esse papel.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NORTE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Apoio</a:t>
            </a: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da AES para a 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nor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1849333" cy="1417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A859"/>
                </a:solidFill>
                <a:latin typeface="Poppins"/>
              </a:rPr>
              <a:t>06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APOIO HETEROGÊNEO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apoio da Atenção Especializada à APS na Região Norte é heterogêneo.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EXPERIÊNCIAS PROMISSORAS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Há experiências relevantes de matriciamento, Telessaúde, ações itinerantes e cuidado compartilhado.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AES AINDA RECEPTORA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Em alguns locais a AES ainda atua predominantemente como receptora de encaminhamentos.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PORTA DE EXAMES, NÃO PARCEIRA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AES ainda é frequentemente compreendida como ponto de acesso a consultas e exames, e não como parceira ativa da APS no manejo compartilhado dos casos.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TELESSAÚDE COMO PONTE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Telessaúde aparece como uma das principais estratégias de apoio da AES à APS, respondendo diretamente ao problema das distâncias. Porém depende de conectividade, adesão profissional, integração com fluxos assistenciais e estabilidade institucional.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MATRICIAMENTO PONTUAL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matriciamento aparece de forma pontual, especialmente na saúde mental.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APOIO ARTICULADO FORTALECE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Quando o apoio é articulado com cadastro, estratificação de risco e seguimento longitudinal, podem fortalecer a coordenação do cuidado.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758952"/>
            <a:ext cx="11064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Agenda</a:t>
            </a:r>
            <a:endParaRPr 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548640" y="1600200"/>
            <a:ext cx="11064240" cy="987552"/>
          </a:xfrm>
          <a:prstGeom prst="rect">
            <a:avLst/>
          </a:prstGeom>
          <a:solidFill>
            <a:srgbClr val="F4F6F5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" name="Shape 2"/>
          <p:cNvSpPr/>
          <p:nvPr/>
        </p:nvSpPr>
        <p:spPr>
          <a:xfrm>
            <a:off x="548640" y="1600200"/>
            <a:ext cx="82296" cy="987552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868680" y="1600200"/>
            <a:ext cx="914400" cy="9875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dirty="0">
                <a:solidFill>
                  <a:srgbClr val="C8E6D0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3400" dirty="0"/>
          </a:p>
        </p:txBody>
      </p:sp>
      <p:sp>
        <p:nvSpPr>
          <p:cNvPr id="6" name="Shape 4"/>
          <p:cNvSpPr/>
          <p:nvPr/>
        </p:nvSpPr>
        <p:spPr>
          <a:xfrm>
            <a:off x="1874520" y="1865376"/>
            <a:ext cx="457200" cy="457200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8" name="Text 5"/>
          <p:cNvSpPr/>
          <p:nvPr/>
        </p:nvSpPr>
        <p:spPr>
          <a:xfrm>
            <a:off x="2560320" y="1746504"/>
            <a:ext cx="8686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Coordenação do cuidado: conceito e dimensões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2560320" y="2130552"/>
            <a:ext cx="8686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O que é, por que é central e em quais dimensões se organiza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548640" y="2734056"/>
            <a:ext cx="11064240" cy="987552"/>
          </a:xfrm>
          <a:prstGeom prst="rect">
            <a:avLst/>
          </a:prstGeom>
          <a:solidFill>
            <a:srgbClr val="F4F6F5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1" name="Shape 8"/>
          <p:cNvSpPr/>
          <p:nvPr/>
        </p:nvSpPr>
        <p:spPr>
          <a:xfrm>
            <a:off x="548640" y="2734056"/>
            <a:ext cx="82296" cy="987552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2" name="Text 9"/>
          <p:cNvSpPr/>
          <p:nvPr/>
        </p:nvSpPr>
        <p:spPr>
          <a:xfrm>
            <a:off x="868680" y="2734056"/>
            <a:ext cx="914400" cy="9875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dirty="0">
                <a:solidFill>
                  <a:srgbClr val="C8E6D0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3400" dirty="0"/>
          </a:p>
        </p:txBody>
      </p:sp>
      <p:sp>
        <p:nvSpPr>
          <p:cNvPr id="13" name="Shape 10"/>
          <p:cNvSpPr/>
          <p:nvPr/>
        </p:nvSpPr>
        <p:spPr>
          <a:xfrm>
            <a:off x="1874520" y="2999232"/>
            <a:ext cx="457200" cy="457200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5" name="Text 11"/>
          <p:cNvSpPr/>
          <p:nvPr/>
        </p:nvSpPr>
        <p:spPr>
          <a:xfrm>
            <a:off x="2560320" y="2880360"/>
            <a:ext cx="8686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Gargalos, mecanismos e efeitos</a:t>
            </a:r>
            <a:endParaRPr lang="en-US" sz="1650" dirty="0"/>
          </a:p>
        </p:txBody>
      </p:sp>
      <p:sp>
        <p:nvSpPr>
          <p:cNvPr id="16" name="Text 12"/>
          <p:cNvSpPr/>
          <p:nvPr/>
        </p:nvSpPr>
        <p:spPr>
          <a:xfrm>
            <a:off x="2560320" y="3264408"/>
            <a:ext cx="8686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Onde a coordenação falha, por quê e quais os resultados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548640" y="3867912"/>
            <a:ext cx="11064240" cy="987552"/>
          </a:xfrm>
          <a:prstGeom prst="rect">
            <a:avLst/>
          </a:prstGeom>
          <a:solidFill>
            <a:srgbClr val="F4F6F5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8" name="Shape 14"/>
          <p:cNvSpPr/>
          <p:nvPr/>
        </p:nvSpPr>
        <p:spPr>
          <a:xfrm>
            <a:off x="548640" y="3867912"/>
            <a:ext cx="82296" cy="987552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9" name="Text 15"/>
          <p:cNvSpPr/>
          <p:nvPr/>
        </p:nvSpPr>
        <p:spPr>
          <a:xfrm>
            <a:off x="868680" y="3867912"/>
            <a:ext cx="914400" cy="9875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dirty="0">
                <a:solidFill>
                  <a:srgbClr val="C8E6D0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3400" dirty="0"/>
          </a:p>
        </p:txBody>
      </p:sp>
      <p:sp>
        <p:nvSpPr>
          <p:cNvPr id="20" name="Shape 16"/>
          <p:cNvSpPr/>
          <p:nvPr/>
        </p:nvSpPr>
        <p:spPr>
          <a:xfrm>
            <a:off x="1874520" y="4133088"/>
            <a:ext cx="457200" cy="457200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2" name="Text 17"/>
          <p:cNvSpPr/>
          <p:nvPr/>
        </p:nvSpPr>
        <p:spPr>
          <a:xfrm>
            <a:off x="2560320" y="4014216"/>
            <a:ext cx="8686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Desenho da pesquisa e modelo analítico</a:t>
            </a:r>
            <a:endParaRPr lang="en-US" sz="1650" dirty="0"/>
          </a:p>
        </p:txBody>
      </p:sp>
      <p:sp>
        <p:nvSpPr>
          <p:cNvPr id="23" name="Text 18"/>
          <p:cNvSpPr/>
          <p:nvPr/>
        </p:nvSpPr>
        <p:spPr>
          <a:xfrm>
            <a:off x="2560320" y="4398264"/>
            <a:ext cx="8686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Métodos integrados e matriz de avaliação</a:t>
            </a:r>
            <a:endParaRPr lang="en-US" sz="1250" dirty="0"/>
          </a:p>
        </p:txBody>
      </p:sp>
      <p:sp>
        <p:nvSpPr>
          <p:cNvPr id="24" name="Shape 19"/>
          <p:cNvSpPr/>
          <p:nvPr/>
        </p:nvSpPr>
        <p:spPr>
          <a:xfrm>
            <a:off x="548640" y="5001768"/>
            <a:ext cx="11064240" cy="987552"/>
          </a:xfrm>
          <a:prstGeom prst="rect">
            <a:avLst/>
          </a:prstGeom>
          <a:solidFill>
            <a:srgbClr val="F4F6F5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5" name="Shape 20"/>
          <p:cNvSpPr/>
          <p:nvPr/>
        </p:nvSpPr>
        <p:spPr>
          <a:xfrm>
            <a:off x="548640" y="5001768"/>
            <a:ext cx="82296" cy="987552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6" name="Text 21"/>
          <p:cNvSpPr/>
          <p:nvPr/>
        </p:nvSpPr>
        <p:spPr>
          <a:xfrm>
            <a:off x="868680" y="5001768"/>
            <a:ext cx="914400" cy="9875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400" b="1" dirty="0">
                <a:solidFill>
                  <a:srgbClr val="C8E6D0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3400" dirty="0"/>
          </a:p>
        </p:txBody>
      </p:sp>
      <p:sp>
        <p:nvSpPr>
          <p:cNvPr id="27" name="Shape 22"/>
          <p:cNvSpPr/>
          <p:nvPr/>
        </p:nvSpPr>
        <p:spPr>
          <a:xfrm>
            <a:off x="1874520" y="5266944"/>
            <a:ext cx="457200" cy="457200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9" name="Text 23"/>
          <p:cNvSpPr/>
          <p:nvPr/>
        </p:nvSpPr>
        <p:spPr>
          <a:xfrm>
            <a:off x="2560320" y="5148072"/>
            <a:ext cx="8686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parciais — quanti e quali</a:t>
            </a:r>
            <a:endParaRPr lang="en-US" sz="1650" dirty="0"/>
          </a:p>
        </p:txBody>
      </p:sp>
      <p:sp>
        <p:nvSpPr>
          <p:cNvPr id="30" name="Text 24"/>
          <p:cNvSpPr/>
          <p:nvPr/>
        </p:nvSpPr>
        <p:spPr>
          <a:xfrm>
            <a:off x="2560320" y="5532120"/>
            <a:ext cx="86868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Séries temporais e análise de conteúdo</a:t>
            </a:r>
            <a:endParaRPr lang="en-US" sz="1250" dirty="0"/>
          </a:p>
        </p:txBody>
      </p:sp>
      <p:sp>
        <p:nvSpPr>
          <p:cNvPr id="32" name="Text 26"/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  <p:sp>
        <p:nvSpPr>
          <p:cNvPr id="33" name="Text 27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  <p:pic>
        <p:nvPicPr>
          <p:cNvPr id="41" name="Image 0" descr="preencoded.png">
            <a:extLst>
              <a:ext uri="{FF2B5EF4-FFF2-40B4-BE49-F238E27FC236}">
                <a16:creationId xmlns:a16="http://schemas.microsoft.com/office/drawing/2014/main" id="{E274D352-1EA2-564A-7CB0-372185C17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248" y="1975104"/>
            <a:ext cx="237744" cy="237744"/>
          </a:xfrm>
          <a:prstGeom prst="rect">
            <a:avLst/>
          </a:prstGeom>
        </p:spPr>
      </p:pic>
      <p:pic>
        <p:nvPicPr>
          <p:cNvPr id="42" name="Image 1" descr="preencoded.png">
            <a:extLst>
              <a:ext uri="{FF2B5EF4-FFF2-40B4-BE49-F238E27FC236}">
                <a16:creationId xmlns:a16="http://schemas.microsoft.com/office/drawing/2014/main" id="{8CE46737-ED1C-45AB-D1D3-FA573F0B9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248" y="3108960"/>
            <a:ext cx="237744" cy="237744"/>
          </a:xfrm>
          <a:prstGeom prst="rect">
            <a:avLst/>
          </a:prstGeom>
        </p:spPr>
      </p:pic>
      <p:pic>
        <p:nvPicPr>
          <p:cNvPr id="43" name="Image 2" descr="preencoded.png">
            <a:extLst>
              <a:ext uri="{FF2B5EF4-FFF2-40B4-BE49-F238E27FC236}">
                <a16:creationId xmlns:a16="http://schemas.microsoft.com/office/drawing/2014/main" id="{6EABD970-8DB7-D1F5-34CA-512E2F07D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248" y="4242816"/>
            <a:ext cx="237744" cy="237744"/>
          </a:xfrm>
          <a:prstGeom prst="rect">
            <a:avLst/>
          </a:prstGeom>
        </p:spPr>
      </p:pic>
      <p:pic>
        <p:nvPicPr>
          <p:cNvPr id="44" name="Image 3" descr="preencoded.png">
            <a:extLst>
              <a:ext uri="{FF2B5EF4-FFF2-40B4-BE49-F238E27FC236}">
                <a16:creationId xmlns:a16="http://schemas.microsoft.com/office/drawing/2014/main" id="{85C888EB-5C26-485F-4CDB-89E38D681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248" y="5376672"/>
            <a:ext cx="237744" cy="2377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NORTE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Sistemas de </a:t>
            </a: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informação</a:t>
            </a: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e </a:t>
            </a: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integração</a:t>
            </a:r>
            <a:endParaRPr sz="3000" b="1" i="0" dirty="0">
              <a:solidFill>
                <a:schemeClr val="accent6">
                  <a:lumMod val="75000"/>
                </a:schemeClr>
              </a:solidFill>
              <a:latin typeface="Poppi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nor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1849333" cy="1417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A859"/>
                </a:solidFill>
                <a:latin typeface="Poppins"/>
              </a:rPr>
              <a:t>07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TECNOLOGIA PRESA À CONECTIVIDADE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tecnologias aparecem como dimensão estratégica para a integração entre APS e AES na Região Norte. Entretanto, seu uso é fortemente condicionado pela conectividade, pela interoperabilidade e pela capacidade de incorporação pelas equipes.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TELESSAÚDE PROMISSORA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Telessaúde é uma das tecnologias mais promissoras para a Região Norte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PRONTUÁRIO NÃO INTEGRA A REDE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prontuário eletrônico representa avanço importante, mas ainda não garante integração da rede.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SEM INTEROPERABILIDADE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ausência de interoperabilidade limita a continuidade do cuidado e enfraquece a capacidade da APS de coordenar o percurso do usuário.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REGULAÇÃO PRESA À VAGA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Os sistemas de regulação organizam o acesso. Porém, quando não há comunicação clínica e retorno estruturado, a regulação permanece limitada à gestão de vagas.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COMUNICAÇÃO AINDA INFORMAL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Mesmo com avanços digitais, a comunicação cotidiana ainda depende de ferramentas informais.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DEPENDÊNCIA DE CONTATOS PESSOAIS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dependência de contatos pessoais pode produzir soluções rápidas, porém pouco institucionalizadas e vulneráveis à rotatividade de profissionais e gestores.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NORTE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Perspectivas</a:t>
            </a: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de </a:t>
            </a: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melhoria</a:t>
            </a:r>
            <a:endParaRPr sz="3000" b="1" i="0" dirty="0">
              <a:solidFill>
                <a:schemeClr val="accent6">
                  <a:lumMod val="75000"/>
                </a:schemeClr>
              </a:solidFill>
              <a:latin typeface="Poppi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nor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1849333" cy="1417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A859"/>
                </a:solidFill>
                <a:latin typeface="Poppins"/>
              </a:rPr>
              <a:t>08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TERRITÓRIO É O MAIOR DESAFIO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Barreiras territoriais e geográficas são os maiores desafios para a coordenação do cuidado na região norte.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GEOGRAFIA REDEFINE A APS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geografia amazônica redefine a organização da APS.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ACESSO EXIGE SOLUÇÕES PRÓPRIAS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garantia de acesso exige equipes diferenciadas, unidades móveis, transporte sanitário, teleassistência, financiamento específico e planejamento regional sensível às realidades locais.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INTEGRAÇÃO APS–AES É GARGALO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integração entre APS e AES é um dos maiores gargalos da Região Norte.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APS SEM RETAGUARDA OPORTUNA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APS muitas vezes assume casos complexos sem suporte especializado oportuno, o que compromete a resolutividade e a continuidade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FIXAR PROFISSIONAIS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permanência dos profissionais é condição fundamental para fortalecer vínculo, longitudinalidade e qualidade do cuidado.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SEM EQUIPE ESTÁVEL, NÃO HÁ PLANO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Sem estabilidade das equipes, a APS perde capacidade de planejamento territorial e acompanhamento contínuo.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DIGITAL DEPENDE DE CONEXÃO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transformação digital, especialmente a Telessaúde, depende diretamente de conectividade estável e equipamentos adequados.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INCORPORAR A DIMENSÃO CULTURAL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APS da Região Norte precisa incorporar de forma mais intensa a dimensão cultural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A859"/>
              </a:buClr>
              <a:buFont typeface="Arial"/>
              <a:buChar char="▪"/>
            </a:pPr>
            <a:r>
              <a:rPr sz="1150" b="1">
                <a:solidFill>
                  <a:srgbClr val="067A42"/>
                </a:solidFill>
                <a:latin typeface="Poppins"/>
              </a:rPr>
              <a:t>CONSOLIDAÇÃO AINDA EM CURSO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Embora a APS seja reconhecida como eixo ordenador da rede, sua consolidação ainda depende da ampliação da capacidade clínica, da integração com a AES, da melhoria dos sistemas de informação e da superação da lógica fragmentada de encaminhamento.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675120" cy="6858000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272784"/>
            <a:ext cx="6675120" cy="182880"/>
          </a:xfrm>
          <a:prstGeom prst="rect">
            <a:avLst/>
          </a:prstGeom>
          <a:solidFill>
            <a:srgbClr val="054A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" y="1325880"/>
            <a:ext cx="54864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FFFFFF"/>
                </a:solidFill>
                <a:latin typeface="Poppins"/>
              </a:rPr>
              <a:t>RESULTADOS QUALITATIVOS · 02/05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52" y="1965960"/>
            <a:ext cx="5669280" cy="21945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0" i="0">
                <a:solidFill>
                  <a:srgbClr val="FFFFFF"/>
                </a:solidFill>
                <a:latin typeface="Poppins"/>
              </a:rPr>
              <a:t>REGIÃO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5600" b="1" i="0">
                <a:solidFill>
                  <a:srgbClr val="FFFFFF"/>
                </a:solidFill>
                <a:latin typeface="Poppins"/>
              </a:rPr>
              <a:t>NORDESTE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384" y="4434840"/>
            <a:ext cx="54864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1">
                <a:solidFill>
                  <a:srgbClr val="FFFFFF"/>
                </a:solidFill>
                <a:latin typeface="Lato"/>
              </a:rPr>
              <a:t>Perfil sociodemográfico, inserção profissional e análise de conteúdo das entrevistas</a:t>
            </a:r>
          </a:p>
        </p:txBody>
      </p:sp>
      <p:pic>
        <p:nvPicPr>
          <p:cNvPr id="8" name="Picture 7" descr="map_nor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8" y="1280160"/>
            <a:ext cx="6778302" cy="4754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7BFF"/>
                </a:solidFill>
                <a:latin typeface="Poppins"/>
              </a:rPr>
              <a:t>09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NORDESTE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054AB5"/>
                </a:solidFill>
                <a:latin typeface="Poppins"/>
              </a:rPr>
              <a:t>Descrição da 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nor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20455" cy="1417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7BFF"/>
                </a:solidFill>
                <a:latin typeface="Poppins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DA COBERTURA À EFETIVIDADE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Embora a expansão quantitativa da cobertura tenha sido amplamente alcançada, a efetividade é uma preocupação crescente.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APOIO INSTITUCIONAL INDUTOR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apoio institucional estadual atua como importante mecanismo indutor da implementação da APS, favorecendo alinhamento técnico, qualificação da gestão municipal e fortalecimento das redes de atenção.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BARREIRAS PARA ORDENAR A REDE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Persistem barreiras organizacionais para que a APS exerça plenamente seu papel de ordenadora da Rede de Atenção à Saúde (RAS).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PERMANÊNCIA ALÉM DA PRESENÇA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sustentabilidade da APS depende não apenas da disponibilidade de profissionais, mas também da sua permanência, qualificação e compromisso com os processos de trabalho territoriais.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INFRAESTRUTURA CONDICIONA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infraestrutura permanece como condicionante importante da capacidade resolutiva da APS, especialmente em regiões mais vulneráveis.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DADOS POUCO USADOS NA DECISÃO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transformação digital da APS ainda enfrenta desafios relacionados à qualidade da informação e ao uso dos dados para tomada de decisão.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FINANCIAMENTO ESTÁVEL É CONDIÇÃO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expansão e sustentabilidade da APS permanecem fortemente condicionadas à disponibilidade de financiamento adequado e estável.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DESIGUALDADES TERRITORIAIS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redução das desigualdades territoriais continua sendo um dos maiores desafios para consolidação da APS no Nordeste.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FOCO MIGRA PARA QUALIDADE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Há uma transição do debate centrado na cobertura para uma agenda focada na qualidade, efetividade e resolutividade da APS.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NORDESTE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054AB5"/>
                </a:solidFill>
                <a:latin typeface="Poppins"/>
              </a:rPr>
              <a:t>Barreiras e facilitadores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nor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20455" cy="1417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7BFF"/>
                </a:solidFill>
                <a:latin typeface="Poppins"/>
              </a:rPr>
              <a:t>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APOIO INSTITUCIONAL FACILITA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apoio institucional aparece como um dos principais facilitadores da APS em praticamente todos os estados.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GOVERNANÇA COLABORATIVA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governança colaborativa é um dos principais mecanismos para fortalecer a implementação da APS.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GESTÃO MUNICIPAL DESIGUAL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Entretanto, a heterogeneidade da capacidade gestora dos municípios continua produzindo desigualdades no desempenho dos serviços.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COORDENAR CRÔNICOS É O DESAFIO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Embora existam avanços importantes na integração da rede, a coordenação do cuidado ainda é um dos maiores desafios estruturais da APS, especialmente para o acompanhamento longitudinal de usuários com condições crônicas e necessidades complexas.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SISTEMAS SEM INTEGRAÇÃO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ausência de integração dos sistemas de informação surge como uma das barreiras mais citada, comprometendo a continuidade do cuidado e a coordenação da rede.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EQUIPES ESTÁVEIS IMPORTAM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funcionamento da APS depende fortemente da estabilidade das equipes e do comprometimento dos profissionais com os princípios do SUS e da atenção territorial.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MODELO AINDA BIOMÉDICO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Há tensão entre o modelo da APS preconizado pela PNAB e a permanência de práticas assistenciais fragmentadas e biomédicas.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MUDAR O MODELO ASSISTENCIAL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mudança do modelo assistencial permanece como desafio central para consolidar a APS como porta de entrada preferencial do sistema.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PARTICIPAÇÃO SOCIAL ENFRAQUECIDA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participação social surge como dimensão fundamental para fortalecer a legitimidade e a efetividade da APS, mas apresenta sinais de enfraquecimento em alguns contextos.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SUSTENTABILIDADE FINANCEIRA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sustentabilidade financeira da APS continua sendo um desafio estrutural para manter e expandir as ações implementadas.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NORDESTE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054AB5"/>
                </a:solidFill>
                <a:latin typeface="Poppins"/>
              </a:rPr>
              <a:t>Gestão do cuidado APS / AES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nor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20455" cy="1417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7BFF"/>
                </a:solidFill>
                <a:latin typeface="Poppins"/>
              </a:rPr>
              <a:t>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INTEGRAÇÃO EM CONSTRUÇÃO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 coordenação entre a Atenção Primária à Saúde (APS) e a Atenção Especializada (AES) encontra-se em um processo de fortalecimento, porém ainda marcada por importantes desafios estruturais, organizacionais e comunicacionais.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REGULAÇÃO AINDA É O ELO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Existem iniciativas de integração, porém a coordenação do cuidado permanece fortemente dependente dos sistemas de regulação, com limitada comunicação clínica direta entre os profissionais dos diferentes níveis de atenção.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FOCO NO ACESSO ADMINISTRATIVO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coordenação da rede é fortemente centrada na dimensão administrativa do acesso, sendo a regulação o principal elo entre APS e AES.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COMUNICAÇÃO CLÍNICA FRÁGIL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coordenação clínica do cuidado ainda é limitada. A comunicação entre profissionais da APS e da AES foi apontada como um dos principais problemas.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DIÁLOGO INSTITUCIONAL, NÃO CLÍNICO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comunicação ainda ocorre mais entre instituições do que entre equipes e profissionais, limitando a efetividade da coordenação do cuidado.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INTEROPERABILIDADE É BARREIRA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interoperabilidade dos sistemas aparece como uma das principais barreiras à integração.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LINHAS DE CUIDADO DESIGUAIS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linhas de cuidado representam um dos principais mecanismos de coordenação clínica da rede, embora sua implementação seja heterogênea.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COORDENADORA NO PAPEL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APS é reconhecida formalmente como coordenadora da rede, contudo esse papel ainda não está plenamente consolidado na prática.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ESFORÇO CONCENTRADO NA FILA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Grande parte dos esforços de coordenação está voltada para organizar o acesso à atenção especializada e reduzir o tempo de espera dos usuários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NORDESTE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054AB5"/>
                </a:solidFill>
                <a:latin typeface="Poppins"/>
              </a:rPr>
              <a:t>Apoio da AES para a 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nor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20455" cy="1417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7BFF"/>
                </a:solidFill>
                <a:latin typeface="Poppins"/>
              </a:rPr>
              <a:t>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APOIO HETEROGÊNEO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apoio da Atenção Especializada (AES) à Atenção Primária à Saúde (APS) encontra-se em processo de fortalecimento, porém ainda é marcado por grande heterogeneidade entre estados e municípios.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APOIO POUCO INSTITUCIONALIZADO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Embora existam experiências exitosas de matriciamento, Telessaúde, educação permanente e construção compartilhada do cuidado, predomina a percepção de que a AES ainda atua com apoio clínico e assistencial insuficientemente institucionalizado.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APOIO SOBRETUDO EDUCACIONAL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apoio da AES tem sido exercido principalmente na dimensão educacional, buscando ampliar a capacidade clínica e a resolutividade das equipes da APS.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TELESSAÚDE ESTRUTURANTE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Telessaúde surge como o principal mecanismo estruturado de aproximação entre APS e AES, especialmente em contextos de escassez de especialistas e grandes distâncias geográficas.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MATRICIAMENTO NÃO CONSOLIDADO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apoio matricial ainda não se consolidou como prática rotineira da rede, permanecendo concentrado em experiências específicas e serviços mais estruturados.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POLICLÍNICAS ALÉM DA CONSULTA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policlínicas vêm assumindo funções que ultrapassam a oferta de consultas especializadas, aproximando-se de um papel de apoio à coordenação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RUMO AO CUIDADO COMPARTILHADO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Essas experiências apontam para uma transição gradual de um modelo centrado no encaminhamento para um modelo de integração e cuidado compartilhado.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NORDESTE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054AB5"/>
                </a:solidFill>
                <a:latin typeface="Poppins"/>
              </a:rPr>
              <a:t>Sistemas de informação e integração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nor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20455" cy="1417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7BFF"/>
                </a:solidFill>
                <a:latin typeface="Poppins"/>
              </a:rPr>
              <a:t>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CINCO EIXOS TECNOLÓGICOS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tecnologias utilizadas para apoiar o cuidado entre a Atenção Primária à Saúde (APS) e a Atenção Especializada (AES) podem ser agrupadas em cinco grandes eixos: Telessaúde, Prontuários Eletrônicos e Sistemas de Informação, Regulação Digital, Ofertas de Cuidado Integrado (OCI) e Plataformas de Comunicação e Apoio à Decisão Clínica.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AVANÇO COM FRAGMENTAÇÃO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Há avanços importantes na transformação digital da saúde, com baixa interoperabilidade entre os sistemas e a fragmentação das informações clínicas.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TELESSAÚDE CONSOLIDADA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Telessaúde emerge como a tecnologia mais consolidada para promover integração clínica e apoio especializado à APS.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PEC NÃO INTEGRA NÍVEIS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PEC está amplamente disseminado, mas ainda não cumpre plenamente sua função de integrar os diferentes níveis da rede.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RNDS COMO APOSTA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RNDS é percebida como uma das principais apostas para superar a fragmentação informacional.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REGULAÇÃO MAIS ESTRUTURADA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Os sistemas de regulação são atualmente os mecanismos mais estruturados de integração entre APS e AES.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OCI INTEGRA O CUIDADO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OCI representam uma tecnologia organizacional voltada à integração assistencial e à coordenação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INFORMAIS AINDA ESSENCIAIS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tecnologias informais permanecem fundamentais para o funcionamento cotidiano da rede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FRAGMENTAÇÃO É O OBSTÁCULO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principal obstáculo permanece sendo a fragmentação dos sistemas de informação e a ausência de interoperabilidade entre APS, atenção especializada e hospitais.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NORDESTE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054AB5"/>
                </a:solidFill>
                <a:latin typeface="Poppins"/>
              </a:rPr>
              <a:t>Perspectivas de melhoria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nor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20455" cy="1417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007BFF"/>
                </a:solidFill>
                <a:latin typeface="Poppins"/>
              </a:rPr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INTEGRAR SISTEMAS É O GARGALO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integração dos sistemas de informação aparece como o principal gargalo estrutural para a coordenação do cuidado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PRESA À REFERÊNCIA BUROCRÁTICA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coordenação do cuidado permanece fortemente dependente de mecanismos burocráticos de referência e contrarreferência, com pouca interação clínica direta entre profissionais.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COORDENAR ENFRENTA BARREIRAS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Embora o papel coordenador da APS seja amplamente reconhecido, sua operacionalização ainda enfrenta barreiras organizacionais e culturais.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INTEGRAR TAMBÉM OS PROFISSIONAIS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coordenação do cuidado depende não apenas da integração entre serviços, mas também da integração entre os próprios profissionais da APS.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FORTALECER O MONITORAMENTO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Há necessidade de fortalecer ferramentas de monitoramento clínico e gestão da população adscrita para apoiar a coordenação do cuidado.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CAPACIDADE TÉCNICA PERMANENTE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coordenação do cuidado exige capacidade técnica e institucional permanente, o que nem sempre está disponível nos diferentes territórios.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FINANCIAMENTO QUE SEPARA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estrutura de financiamento pode reproduzir a separação entre APS e AE, dificultando a construção de redes integradas.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INTEGRAR PESSOAS E PROCESSOS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principal desafio da coordenação do cuidado na APS  está na ampliação da oferta de serviços e na capacidade de integrar pessoas, informações, processos e responsabilidades ao longo da rede de atenção.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007BFF"/>
              </a:buClr>
              <a:buFont typeface="Arial"/>
              <a:buChar char="▪"/>
            </a:pPr>
            <a:r>
              <a:rPr sz="1150" b="1">
                <a:solidFill>
                  <a:srgbClr val="054AB5"/>
                </a:solidFill>
                <a:latin typeface="Poppins"/>
              </a:rPr>
              <a:t>COMUNICAÇÃO FRÁGIL ENTRE NÍVEIS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fragilidade da comunicação entre APS e Atenção Especializada constituem os obstáculos mais relevantes, pois afetam diretamente a continuidade do cuidado, o acompanhamento longitudinal dos usuários e a corresponsabilização entre equipes.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675120" cy="6858000"/>
          </a:xfrm>
          <a:prstGeom prst="rect">
            <a:avLst/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272784"/>
            <a:ext cx="6675120" cy="182880"/>
          </a:xfrm>
          <a:prstGeom prst="rect">
            <a:avLst/>
          </a:prstGeom>
          <a:solidFill>
            <a:srgbClr val="C43A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" y="1325880"/>
            <a:ext cx="54864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FFFFFF"/>
                </a:solidFill>
                <a:latin typeface="Poppins"/>
              </a:rPr>
              <a:t>RESULTADOS QUALITATIVOS · 03/05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52" y="1965960"/>
            <a:ext cx="5669280" cy="21098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0" i="0" dirty="0">
                <a:solidFill>
                  <a:srgbClr val="FFFFFF"/>
                </a:solidFill>
                <a:latin typeface="Poppins"/>
              </a:rPr>
              <a:t>REGIÃO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5600" b="1" i="0" dirty="0">
                <a:solidFill>
                  <a:srgbClr val="FFFFFF"/>
                </a:solidFill>
                <a:latin typeface="Poppins"/>
              </a:rPr>
              <a:t>CENTRO-</a:t>
            </a:r>
            <a:br>
              <a:rPr lang="pt-PT" sz="5600" b="1" i="0" dirty="0">
                <a:solidFill>
                  <a:srgbClr val="FFFFFF"/>
                </a:solidFill>
                <a:latin typeface="Poppins"/>
              </a:rPr>
            </a:br>
            <a:r>
              <a:rPr sz="5600" b="1" i="0" dirty="0">
                <a:solidFill>
                  <a:srgbClr val="FFFFFF"/>
                </a:solidFill>
                <a:latin typeface="Poppins"/>
              </a:rPr>
              <a:t>OESTE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384" y="4434840"/>
            <a:ext cx="54864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1">
                <a:solidFill>
                  <a:srgbClr val="FFFFFF"/>
                </a:solidFill>
                <a:latin typeface="Lato"/>
              </a:rPr>
              <a:t>Perfil sociodemográfico, inserção profissional e análise de conteúdo das entrevistas</a:t>
            </a:r>
          </a:p>
        </p:txBody>
      </p:sp>
      <p:pic>
        <p:nvPicPr>
          <p:cNvPr id="8" name="Picture 7" descr="map_centroo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60" y="1280160"/>
            <a:ext cx="6876237" cy="4754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5722"/>
                </a:solidFill>
                <a:latin typeface="Poppins"/>
              </a:rPr>
              <a:t>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822960" y="251460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500" dirty="0">
                <a:solidFill>
                  <a:srgbClr val="E8A33D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PARTE 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22960" y="2971800"/>
            <a:ext cx="1005840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Coordenação do cuidado: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conceito e dimensões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8766810" y="3063240"/>
            <a:ext cx="1097280" cy="1097280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B0E37650-88CF-86B5-5844-C190AC48F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157" y="3326587"/>
            <a:ext cx="570586" cy="57058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CENTRO-OESTE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C43A10"/>
                </a:solidFill>
                <a:latin typeface="Poppins"/>
              </a:rPr>
              <a:t>Descrição da 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centroo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5722"/>
                </a:solidFill>
                <a:latin typeface="Poppins"/>
              </a:rPr>
              <a:t>17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150" b="1">
                <a:solidFill>
                  <a:srgbClr val="C43A10"/>
                </a:solidFill>
                <a:latin typeface="Poppins"/>
              </a:rPr>
              <a:t>AMPLA, MAS DESIGUAL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APS do Centro-Oeste é descrita como ampla, relevante e estruturalmente estratégica, mas não homogênea.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150" b="1">
                <a:solidFill>
                  <a:srgbClr val="C43A10"/>
                </a:solidFill>
                <a:latin typeface="Poppins"/>
              </a:rPr>
              <a:t>ESTRUTURA NÃO BASTA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estrutura da APS no Centro-Oeste não é suficiente para garantir, sozinha, qualidade, equidade e resolutividade.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150" b="1">
                <a:solidFill>
                  <a:srgbClr val="C43A10"/>
                </a:solidFill>
                <a:latin typeface="Poppins"/>
              </a:rPr>
              <a:t>ADEQUAR A OFERTA AO TERRITÓRIO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maior desafio está apenas na existência de unidades e equipes e na adequação territorial da oferta, na capacidade de expansão em áreas vulneráveis e na sustentação da rede diante de pressões demográficas, sociais e assistenciais.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150" b="1">
                <a:solidFill>
                  <a:srgbClr val="C43A10"/>
                </a:solidFill>
                <a:latin typeface="Poppins"/>
              </a:rPr>
              <a:t>APS EM FORTALECIMENTO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região mostra um movimento importante de fortalecimento da APS como espaço clínico, organizador e territorial.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150" b="1">
                <a:solidFill>
                  <a:srgbClr val="C43A10"/>
                </a:solidFill>
                <a:latin typeface="Poppins"/>
              </a:rPr>
              <a:t>RESOLUTIVIDADE SOB PRESSÃO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resolutividade ainda é tensionada por excesso de demanda, limitações de infraestrutura, insuficiência especializada, fragilidade da comunicação entre níveis e persistência de modelos assistenciais pouco integrados.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926080" cy="310896"/>
          </a:xfrm>
          <a:prstGeom prst="roundRect">
            <a:avLst>
              <a:gd name="adj" fmla="val 50000"/>
            </a:avLst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CENTRO-OESTE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C43A10"/>
                </a:solidFill>
                <a:latin typeface="Poppins"/>
              </a:rPr>
              <a:t>Barreiras e gestão do cuidado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5722"/>
                </a:solidFill>
                <a:latin typeface="Poppins"/>
              </a:rPr>
              <a:t>00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6928" y="1828800"/>
            <a:ext cx="5413248" cy="384048"/>
          </a:xfrm>
          <a:prstGeom prst="roundRect">
            <a:avLst>
              <a:gd name="adj" fmla="val 18000"/>
            </a:avLst>
          </a:prstGeom>
          <a:solidFill>
            <a:srgbClr val="FFE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0" rIns="73152" bIns="0" rtlCol="0" anchor="ctr"/>
          <a:lstStyle/>
          <a:p>
            <a:pPr algn="ctr"/>
            <a:r>
              <a:rPr sz="1250" b="1">
                <a:solidFill>
                  <a:srgbClr val="C43A10"/>
                </a:solidFill>
                <a:latin typeface="Poppins"/>
              </a:rPr>
              <a:t>Barreiras e facilitadores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" y="2322576"/>
            <a:ext cx="5413248" cy="4023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050" b="1">
                <a:solidFill>
                  <a:srgbClr val="C43A10"/>
                </a:solidFill>
                <a:latin typeface="Poppins"/>
              </a:rPr>
              <a:t>MAIS GOVERNANÇA QUE ESTRUTURA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100">
                <a:solidFill>
                  <a:srgbClr val="3A3F46"/>
                </a:solidFill>
                <a:latin typeface="Lato"/>
              </a:rPr>
              <a:t>Os fatores dificultadores do Centro-Oeste não se concentram apenas na estrutura, mas sobretudo em questões de governança, modelo assistencial, priorização política e integração da rede.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050" b="1">
                <a:solidFill>
                  <a:srgbClr val="C43A10"/>
                </a:solidFill>
                <a:latin typeface="Poppins"/>
              </a:rPr>
              <a:t>FALTA COORDENAÇÃO MADURA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100">
                <a:solidFill>
                  <a:srgbClr val="3A3F46"/>
                </a:solidFill>
                <a:latin typeface="Lato"/>
              </a:rPr>
              <a:t>A APS se expandiu e ganhou densidade, mas ainda precisa investir em mecanismos mais maduros de coordenação do cuidado.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7920" y="1828800"/>
            <a:ext cx="5413248" cy="384048"/>
          </a:xfrm>
          <a:prstGeom prst="roundRect">
            <a:avLst>
              <a:gd name="adj" fmla="val 18000"/>
            </a:avLst>
          </a:prstGeom>
          <a:solidFill>
            <a:srgbClr val="FFE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0" rIns="73152" bIns="0" rtlCol="0" anchor="ctr"/>
          <a:lstStyle/>
          <a:p>
            <a:pPr algn="ctr"/>
            <a:r>
              <a:rPr sz="1250" b="1">
                <a:solidFill>
                  <a:srgbClr val="C43A10"/>
                </a:solidFill>
                <a:latin typeface="Poppins"/>
              </a:rPr>
              <a:t>Gestão do cuidado APS / AES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7920" y="2322576"/>
            <a:ext cx="5413248" cy="4023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050" b="1">
                <a:solidFill>
                  <a:srgbClr val="C43A10"/>
                </a:solidFill>
                <a:latin typeface="Poppins"/>
              </a:rPr>
              <a:t>ARTICULAÇÃO AINDA PARCIAL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100">
                <a:solidFill>
                  <a:srgbClr val="3A3F46"/>
                </a:solidFill>
                <a:latin typeface="Lato"/>
              </a:rPr>
              <a:t>A articulação existe, mas ainda é descrita como parcial, desigual, protocolar e insuficientemente integrada.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050" b="1">
                <a:solidFill>
                  <a:srgbClr val="C43A10"/>
                </a:solidFill>
                <a:latin typeface="Poppins"/>
              </a:rPr>
              <a:t>REGULAÇÃO NÃO BASTA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100">
                <a:solidFill>
                  <a:srgbClr val="3A3F46"/>
                </a:solidFill>
                <a:latin typeface="Lato"/>
              </a:rPr>
              <a:t>A regulação é o principal instrumento formal de coordenação no Centro-Oeste, mas ainda não garante, por si só, integração clínica efetiva.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050" b="1">
                <a:solidFill>
                  <a:srgbClr val="C43A10"/>
                </a:solidFill>
                <a:latin typeface="Poppins"/>
              </a:rPr>
              <a:t>LÓGICA DO ENCAMINHAMENTO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100">
                <a:solidFill>
                  <a:srgbClr val="3A3F46"/>
                </a:solidFill>
                <a:latin typeface="Lato"/>
              </a:rPr>
              <a:t>A coordenação do cuidado permanece muito vinculada à lógica do encaminhamento e menos à lógica da responsabilização compartilhada.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050" b="1">
                <a:solidFill>
                  <a:srgbClr val="C43A10"/>
                </a:solidFill>
                <a:latin typeface="Poppins"/>
              </a:rPr>
              <a:t>MAIS REGULATÓRIA QUE CLÍNICA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100">
                <a:solidFill>
                  <a:srgbClr val="3A3F46"/>
                </a:solidFill>
                <a:latin typeface="Lato"/>
              </a:rPr>
              <a:t>A coordenação é mais regulatória do que clínico-terapêutica.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050" b="1">
                <a:solidFill>
                  <a:srgbClr val="C43A10"/>
                </a:solidFill>
                <a:latin typeface="Poppins"/>
              </a:rPr>
              <a:t>FALTA PLANO E DEVOLUTIVA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100">
                <a:solidFill>
                  <a:srgbClr val="3A3F46"/>
                </a:solidFill>
                <a:latin typeface="Lato"/>
              </a:rPr>
              <a:t>Há fluxos, protocolos e encaminhamentos, mas ainda falta compartilhamento de planos de cuidado e retorno consistente de informações à APS.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1050" b="1">
                <a:solidFill>
                  <a:srgbClr val="C43A10"/>
                </a:solidFill>
                <a:latin typeface="Poppins"/>
              </a:rPr>
              <a:t>LINHAS DE CUIDADO PONTUAIS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100">
                <a:solidFill>
                  <a:srgbClr val="3A3F46"/>
                </a:solidFill>
                <a:latin typeface="Lato"/>
              </a:rPr>
              <a:t>As experiências de linhas de cuidado mostram que a integração APS-AES é possível quando há organização regional, protocolos compartilhados, governança clínica e apoio institucional. Ainda assim, permanecem como experiências mais avançadas, não necessariamente generalizadas para toda a rede.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926080" cy="310896"/>
          </a:xfrm>
          <a:prstGeom prst="roundRect">
            <a:avLst>
              <a:gd name="adj" fmla="val 50000"/>
            </a:avLst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CENTRO-OESTE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>
                <a:solidFill>
                  <a:srgbClr val="C43A10"/>
                </a:solidFill>
                <a:latin typeface="Poppins"/>
              </a:rPr>
              <a:t>Apoio, sistemas e perspectivas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5722"/>
                </a:solidFill>
                <a:latin typeface="Poppins"/>
              </a:rPr>
              <a:t>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6928" y="1828800"/>
            <a:ext cx="3529584" cy="384048"/>
          </a:xfrm>
          <a:prstGeom prst="roundRect">
            <a:avLst>
              <a:gd name="adj" fmla="val 18000"/>
            </a:avLst>
          </a:prstGeom>
          <a:solidFill>
            <a:srgbClr val="FFE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0" rIns="73152" bIns="0" rtlCol="0" anchor="ctr"/>
          <a:lstStyle/>
          <a:p>
            <a:pPr algn="ctr"/>
            <a:r>
              <a:rPr sz="1250" b="1">
                <a:solidFill>
                  <a:srgbClr val="C43A10"/>
                </a:solidFill>
                <a:latin typeface="Poppins"/>
              </a:rPr>
              <a:t>Apoio da AES para a APS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28" y="2322576"/>
            <a:ext cx="3529584" cy="4023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900" b="1">
                <a:solidFill>
                  <a:srgbClr val="C43A10"/>
                </a:solidFill>
                <a:latin typeface="Poppins"/>
              </a:rPr>
              <a:t>AES POUCO ARTICULADA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950">
                <a:solidFill>
                  <a:srgbClr val="3A3F46"/>
                </a:solidFill>
                <a:latin typeface="Lato"/>
              </a:rPr>
              <a:t>A atenção especializada nem sempre é suficientemente articulada à APS como retaguarda técnica, clínica e pedagógica.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900" b="1">
                <a:solidFill>
                  <a:srgbClr val="C43A10"/>
                </a:solidFill>
                <a:latin typeface="Poppins"/>
              </a:rPr>
              <a:t>SERVIÇO SIM, MATRICIAMENTO FRÁGIL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950">
                <a:solidFill>
                  <a:srgbClr val="3A3F46"/>
                </a:solidFill>
                <a:latin typeface="Lato"/>
              </a:rPr>
              <a:t>A AES oferece serviços especializados e da teleassistência, com frágil matriciamento e cuidado compartilhado longitudinal.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900" b="1">
                <a:solidFill>
                  <a:srgbClr val="C43A10"/>
                </a:solidFill>
                <a:latin typeface="Poppins"/>
              </a:rPr>
              <a:t>APOIO DESIGUAL E PONTUAL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950">
                <a:solidFill>
                  <a:srgbClr val="3A3F46"/>
                </a:solidFill>
                <a:latin typeface="Lato"/>
              </a:rPr>
              <a:t>O apoio existe, mas é desigual, frequentemente pontual e ainda pouco institucionalizado em várias redes.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34256" y="1828800"/>
            <a:ext cx="3529584" cy="384048"/>
          </a:xfrm>
          <a:prstGeom prst="roundRect">
            <a:avLst>
              <a:gd name="adj" fmla="val 18000"/>
            </a:avLst>
          </a:prstGeom>
          <a:solidFill>
            <a:srgbClr val="FFE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0" rIns="73152" bIns="0" rtlCol="0" anchor="ctr"/>
          <a:lstStyle/>
          <a:p>
            <a:pPr algn="ctr"/>
            <a:r>
              <a:rPr sz="1250" b="1">
                <a:solidFill>
                  <a:srgbClr val="C43A10"/>
                </a:solidFill>
                <a:latin typeface="Poppins"/>
              </a:rPr>
              <a:t>Sistemas de informação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4256" y="2322576"/>
            <a:ext cx="3529584" cy="4023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900" b="1">
                <a:solidFill>
                  <a:srgbClr val="C43A10"/>
                </a:solidFill>
                <a:latin typeface="Poppins"/>
              </a:rPr>
              <a:t>DIGITAL SEM INTEGRAÇÃO EFETIVA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950">
                <a:solidFill>
                  <a:srgbClr val="3A3F46"/>
                </a:solidFill>
                <a:latin typeface="Lato"/>
              </a:rPr>
              <a:t>A região já avançou bastante em informatização e saúde digital, mas ainda enfrenta o desafio de transformar esses recursos em integração efetiva da rede e coordenação clínica do cuidado.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01584" y="1828800"/>
            <a:ext cx="3529584" cy="384048"/>
          </a:xfrm>
          <a:prstGeom prst="roundRect">
            <a:avLst>
              <a:gd name="adj" fmla="val 18000"/>
            </a:avLst>
          </a:prstGeom>
          <a:solidFill>
            <a:srgbClr val="FFE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0" rIns="73152" bIns="0" rtlCol="0" anchor="ctr"/>
          <a:lstStyle/>
          <a:p>
            <a:pPr algn="ctr"/>
            <a:r>
              <a:rPr sz="1250" b="1">
                <a:solidFill>
                  <a:srgbClr val="C43A10"/>
                </a:solidFill>
                <a:latin typeface="Poppins"/>
              </a:rPr>
              <a:t>Perspectivas de melhoria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01584" y="2322576"/>
            <a:ext cx="3529584" cy="40233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5722"/>
              </a:buClr>
              <a:buFont typeface="Arial"/>
              <a:buChar char="▪"/>
            </a:pPr>
            <a:r>
              <a:rPr sz="900" b="1">
                <a:solidFill>
                  <a:srgbClr val="C43A10"/>
                </a:solidFill>
                <a:latin typeface="Poppins"/>
              </a:rPr>
              <a:t>AFIRMAR A APS COORDENADORA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950">
                <a:solidFill>
                  <a:srgbClr val="3A3F46"/>
                </a:solidFill>
                <a:latin typeface="Lato"/>
              </a:rPr>
              <a:t>Os desafios do Centro-Oeste envolvem principalmente modelo de atenção, integração da rede, governança, equidade e capacidade da APS de se afirmar como coordenadora real do cuidado.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675120" cy="6858000"/>
          </a:xfrm>
          <a:prstGeom prst="rect">
            <a:avLst/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272784"/>
            <a:ext cx="6675120" cy="182880"/>
          </a:xfrm>
          <a:prstGeom prst="rect">
            <a:avLst/>
          </a:prstGeom>
          <a:solidFill>
            <a:srgbClr val="4A27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" y="1325880"/>
            <a:ext cx="54864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FFFFFF"/>
                </a:solidFill>
                <a:latin typeface="Poppins"/>
              </a:rPr>
              <a:t>RESULTADOS QUALITATIVOS · 04/05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52" y="1965960"/>
            <a:ext cx="5669280" cy="21945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0" i="0">
                <a:solidFill>
                  <a:srgbClr val="FFFFFF"/>
                </a:solidFill>
                <a:latin typeface="Poppins"/>
              </a:rPr>
              <a:t>REGIÃO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5600" b="1" i="0">
                <a:solidFill>
                  <a:srgbClr val="FFFFFF"/>
                </a:solidFill>
                <a:latin typeface="Poppins"/>
              </a:rPr>
              <a:t>SUDESTE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384" y="4434840"/>
            <a:ext cx="54864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1">
                <a:solidFill>
                  <a:srgbClr val="FFFFFF"/>
                </a:solidFill>
                <a:latin typeface="Lato"/>
              </a:rPr>
              <a:t>Perfil sociodemográfico, inserção profissional e análise de conteúdo das entrevistas</a:t>
            </a:r>
          </a:p>
        </p:txBody>
      </p:sp>
      <p:pic>
        <p:nvPicPr>
          <p:cNvPr id="8" name="Picture 7" descr="map_su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60" y="1280160"/>
            <a:ext cx="6876237" cy="4754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673AB7"/>
                </a:solidFill>
                <a:latin typeface="Poppins"/>
              </a:rPr>
              <a:t>23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SUDESTE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4A278A"/>
                </a:solidFill>
                <a:latin typeface="Poppins"/>
              </a:rPr>
              <a:t>Descrição da 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su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673AB7"/>
                </a:solidFill>
                <a:latin typeface="Poppins"/>
              </a:rPr>
              <a:t>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COBERTURA BOA, FALTA CONTINUIDADE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Apesar da boa cobertura , o principal desafio está em garantir qualidade, continuidade, resolutividade, territorialização e coordenação efetiva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ESTRUTURA COM DESIGUALDADE INTERNA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Região Sudeste combina redes muito estruturadas com desigualdades internas expressivas, que exige planejamento regional, critérios de vulnerabilidade, financiamento adequado, estabilidade gestora e capacidade de adaptação dos modelos de APS às necessidades reais de cada território.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ESTRUTURA NÃO GARANTE ACESSO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Apesar da robusta  estrutura física e tecnológica não há garantia sistêmica de acesso oportuno, resolutividade ou integração da rede.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ORGANIZAR COM EQUIDADE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desafio está em organizar a estrutura disponível de forma equitativa, territorializada e articulada com os demais níveis de atenção.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DESAFIO É QUALIFICAR E FIXAR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disponibilidade de profissionais não foi apontada como o principal problema, mas persistem desafios de qualificação, fixação, especialização em APS e alinhamento ao modelo de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FORMAÇÃO EM SAÚDE DA FAMÍLIA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formação especializada em Medicina e Enfermagem de Família e Comunidade aparece como estratégia central para ampliar resolutividade e qualidade assistencial.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CULTURA DO ESPECIALISTA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Há fragmentação entre níveis de atenção, pela cultura centrada no especialista e pela dificuldade de organizar o cuidado de forma longitudinal, programática e compartilhada.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SUDESTE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4A278A"/>
                </a:solidFill>
                <a:latin typeface="Poppins"/>
              </a:rPr>
              <a:t>Barreiras e facilitadores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su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673AB7"/>
                </a:solidFill>
                <a:latin typeface="Poppins"/>
              </a:rPr>
              <a:t>25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GOVERNANÇA É DECISIVA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governança aparece como fator decisivo para o funcionamento da APS no Sudeste.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CONTINUIDADE INSTITUCIONAL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continuidade institucional é uma condição central para o fortalecimento da APS.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ROTATIVIDADE COMPROMETE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presença de profissionais de carreira é uma potência, mas a rotatividade político-administrativa ainda compromete a estabilidade de processos, pactuações e estratégias de integração.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COORDENADORA, MAS FRAGMENTADA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APS é reconhecida formalmente como coordenadora da rede, mas há fragmentação, disputa de racionalidades clínicas e insuficiente comunicação com a atenção especializada.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TECNOLOGIA ONDE HÁ ESTRUTURA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tecnologias aparecem como eixo importante, especialmente em municípios com maior estrutura informacional.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SEM CONTINUIDADE INFORMACIONAL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transformação digital é uma potência, mas ainda não há continuidade informacional.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SISTEMAS ALÉM DO REGISTRO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principal desafio é fazer com que os sistemas deixem de ser apenas ferramentas de registro ou regulação e passem a apoiar efetivamente a coordenação clínica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PROCESSO DE TRABALHO IMPORTA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qualidade do processo de trabalho depende não apenas da presença de profissionais, mas da formação, estabilidade, vínculo com o território e adesão ao modelo da APS.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AINDA CENTRADA NO AGUDO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Há importantes experiências formativas, mas também persistem práticas centradas no atendimento agudo e na lógica especializada.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APS X CULTURA DA ESPECIALIDADE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Região Sudeste evidencia com clareza a tensão entre uma APS ordenadora, longitudinal e territorial e uma rede ainda fortemente atravessada pela cultura da especialidade.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EXIGE PROTOCOLOS COMPARTILHADOS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superação dessa tensão exige protocolos compartilhados, linhas de cuidado integradas e mudança na forma como APS e AES se reconhecem mutuamente.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SUDESTE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4A278A"/>
                </a:solidFill>
                <a:latin typeface="Poppins"/>
              </a:rPr>
              <a:t>Gestão do cuidado APS / AES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su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673AB7"/>
                </a:solidFill>
                <a:latin typeface="Poppins"/>
              </a:rPr>
              <a:t>26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PARCIALMENTE ESTRUTURADA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coordenação entre Atenção Primária à Saúde e Atenção Especializada é descrita como parcialmente estruturada, porém ainda marcada por barreiras comunicacionais, fragmentação dos fluxos e dificuldade de contrarreferência.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INTEGRAÇÃO CLÍNICA INCIPIENTE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Existem sistemas de regulação, protocolos de acesso e experiências de cuidado compartilhado, mas a integração clínica ainda não se consolidou de forma homogênea.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DEPENDE DE DEVOLUTIVA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integração entre APS e AES depende de comunicação, devolutiva, plano de cuidado e corresponsabilização.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CONTRARREFERÊNCIA CRÍTICA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referência e contrarreferência permanecem como ponto crítico da coordenação do cuidado.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LINHAS DE CUIDADO COMPARTILHADAS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construção de linhas de cuidado compartilhadas é fundamental para superar a fragmentação.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RACIONALIDADE CLÍNICA COMUM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É necessário que APS e AES operem segundo uma racionalidade clínica comum.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COORDENAR EXIGE INTEGRAÇÃO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APS é formalmente reconhecida como coordenadora do cuidado, mas sua efetividade depende da existência de sistemas integrados, apoio especializado, fluxos claros e corresponsabilização entre profissionais.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SUDESTE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4A278A"/>
                </a:solidFill>
                <a:latin typeface="Poppins"/>
              </a:rPr>
              <a:t>Apoio da AES para a 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su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673AB7"/>
                </a:solidFill>
                <a:latin typeface="Poppins"/>
              </a:rPr>
              <a:t>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APOIO DESIGUAL ENTRE MUNICÍPIOS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Em alguns municípios há experiências consistentes de matriciamento, atendimento compartilhado e discussão de casos. Em outros contextos, a atenção especializada ainda atua principalmente como receptora de encaminhamentos.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OFERTA SEM TROCA CLÍNICA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AES apoia a APS principalmente pela oferta assistencial. Esse apoio é necessário, mas insuficiente quando não há troca clínica, matriciamento e construção conjunta de planos de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TRANSIÇÃO AINDA PONTUAL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Há potencial transição de um modelo centrado no encaminhamento para um modelo de cuidado compartilhado. Contudo, ainda aparecem de forma pontual e desigual entre os territórios.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EDUCAÇÃO X ROTATIVIDADE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educação permanente é um instrumento importante para ampliar a capacidade clínica da APS. No entanto, sua efetividade é comprometida quando há alta rotatividade de profissionais e gestores.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APOIO A FORTALECER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papel de apoio da AES à APS ainda precisa ser fortalecido no Sudeste.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SUDESTE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4A278A"/>
                </a:solidFill>
                <a:latin typeface="Poppins"/>
              </a:rPr>
              <a:t>Sistemas de informação e integração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su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673AB7"/>
                </a:solidFill>
                <a:latin typeface="Poppins"/>
              </a:rPr>
              <a:t>28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PRONTUÁRIO NÃO INTEGRA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prontuário eletrônico e os sistemas de informação são ferramentas centrais, mas ainda não garantem integração plena.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FRAGMENTAÇÃO COMPROMETE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fragmentação dos sistemas compromete a continuidade do cuidado e a coordenação pela APS.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REGULAÇÃO ALÉM DO ACESSO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regulação é uma tecnologia central na coordenação APS/AES, mas precisa avançar para além da gestão de acesso, incorporando contrarreferência, monitoramento clínico e cuidado compartilhado.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DADOS PRECISAM DE USO CLÍNICO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Plataformas de dados ampliam a capacidade de gestão, mas sua potência depende da integração com fluxos assistenciais e da utilização clínica das informações.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CAPACITAR SEM RECOMEÇAR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tecnologias educacionais são importantes para qualificar profissionais e gestores. Contudo, a rotatividade reduz seu impacto, pois exige recomeços constantes de capacitação.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INFORMAIS REVELAM FRAGILIDADE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tecnologias informais seguem importantes para resolver demandas cotidianas. Porém, quando substituem fluxos institucionais, revelam fragilidades da comunicação formal da rede.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SUDESTE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4A278A"/>
                </a:solidFill>
                <a:latin typeface="Poppins"/>
              </a:rPr>
              <a:t>Perspectivas de melhoria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sudes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673AB7"/>
                </a:solidFill>
                <a:latin typeface="Poppins"/>
              </a:rPr>
              <a:t>29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CAPACIDADE COM DESIGUALDADE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região possui grande capacidade instalada, mas também profunda desigualdade interna.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INTEGRAR É O DESAFIO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integração entre APS e AES é o principal desafio.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FALTA CUIDADO COMPARTILHADO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Mesmo com boa estrutura e oferta especializada, a ausência de cuidado compartilhado compromete a continuidade e a coordenação do cuidado. A rotatividade compromete a capacidade de consolidar a integração regional.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INSTABILIDADE IMPACTA O CUIDADO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instabilidade de profissionais e gestores tem impacto direto sobre a qualidade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EQUILIBRAR AGUDO E LONGITUDINAL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desafio atual é equilibrar a resposta às demandas agudas com a preservação dos atributos essenciais da atenção primária, especialmente longitudinalidade, prevenção, promoção e gestão territorial.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QUALIFICAÇÃO PARA TODOS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qualificação profissional é uma condição essencial para a resolutividade. A Região Sudeste apresenta experiências fortes de residência e educação permanente, mas ainda precisa expandir essa formação para todos os territórios.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673AB7"/>
              </a:buClr>
              <a:buFont typeface="Arial"/>
              <a:buChar char="▪"/>
            </a:pPr>
            <a:r>
              <a:rPr sz="1150" b="1">
                <a:solidFill>
                  <a:srgbClr val="4A278A"/>
                </a:solidFill>
                <a:latin typeface="Poppins"/>
              </a:rPr>
              <a:t>INTEROPERABILIDADE É O DESAFIO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interoperabilidade é um dos maiores desafios tecnológicos da Região Sudeste. A existência de sistemas avançados não é suficiente se eles não permitem continuidade assistencial e compartilhamento de informações clínicas.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64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Coordenação do Cuidado a partir da APS</a:t>
            </a:r>
            <a:endParaRPr 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932688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2C6E49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Núcleo da efetividade da APS — função sistêmica e interdependente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548640" y="1417320"/>
            <a:ext cx="740664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Núcleo da efetividade da APS</a:t>
            </a:r>
            <a:endParaRPr lang="en-US" sz="135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Processo incompleto e tensionado</a:t>
            </a:r>
            <a:endParaRPr lang="en-US" sz="1350" dirty="0"/>
          </a:p>
          <a:p>
            <a:pPr marL="177800" indent="-177800">
              <a:spcAft>
                <a:spcPts val="600"/>
              </a:spcAft>
              <a:buSzPct val="100000"/>
              <a:buChar char="•"/>
            </a:pPr>
            <a:r>
              <a:rPr lang="en-US" sz="13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Não é apenas norma: é prática dependente de condições concretas (organização da APS, rede, financiamento e regulação)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8183880" y="1371600"/>
            <a:ext cx="3429000" cy="1280160"/>
          </a:xfrm>
          <a:prstGeom prst="roundRect">
            <a:avLst>
              <a:gd name="adj" fmla="val 7143"/>
            </a:avLst>
          </a:prstGeom>
          <a:solidFill>
            <a:srgbClr val="1B7A43"/>
          </a:solidFill>
          <a:ln/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6" name="Text 4"/>
          <p:cNvSpPr/>
          <p:nvPr/>
        </p:nvSpPr>
        <p:spPr>
          <a:xfrm>
            <a:off x="8366760" y="1371600"/>
            <a:ext cx="30632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E8F2EC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Coordenação é uma </a:t>
            </a:r>
            <a:r>
              <a:rPr lang="en-US" sz="13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função sistêmica e interdependente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548640" y="2788920"/>
            <a:ext cx="3657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DIMENSÕES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548640" y="3154680"/>
            <a:ext cx="2560320" cy="2148840"/>
          </a:xfrm>
          <a:prstGeom prst="rect">
            <a:avLst/>
          </a:prstGeom>
          <a:solidFill>
            <a:srgbClr val="E8F2EC"/>
          </a:solidFill>
          <a:ln w="12700">
            <a:solidFill>
              <a:srgbClr val="C8E6D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/>
          <p:cNvSpPr/>
          <p:nvPr/>
        </p:nvSpPr>
        <p:spPr>
          <a:xfrm>
            <a:off x="548640" y="3154680"/>
            <a:ext cx="2560320" cy="64008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0" name="Shape 8"/>
          <p:cNvSpPr/>
          <p:nvPr/>
        </p:nvSpPr>
        <p:spPr>
          <a:xfrm>
            <a:off x="731520" y="3355848"/>
            <a:ext cx="457200" cy="457200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2" name="Text 9"/>
          <p:cNvSpPr/>
          <p:nvPr/>
        </p:nvSpPr>
        <p:spPr>
          <a:xfrm>
            <a:off x="1280160" y="3355848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Clínica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749808" y="3931920"/>
            <a:ext cx="21945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vínculo</a:t>
            </a:r>
            <a:endParaRPr lang="en-US" sz="1150" dirty="0"/>
          </a:p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responsabilização</a:t>
            </a:r>
            <a:endParaRPr lang="en-US" sz="1150" dirty="0"/>
          </a:p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longitudinalidade</a:t>
            </a:r>
            <a:endParaRPr lang="en-US" sz="1150" dirty="0"/>
          </a:p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gestão do cuidado</a:t>
            </a:r>
            <a:endParaRPr lang="en-US" sz="1150" dirty="0"/>
          </a:p>
        </p:txBody>
      </p:sp>
      <p:sp>
        <p:nvSpPr>
          <p:cNvPr id="14" name="Shape 11"/>
          <p:cNvSpPr/>
          <p:nvPr/>
        </p:nvSpPr>
        <p:spPr>
          <a:xfrm>
            <a:off x="3383280" y="3154680"/>
            <a:ext cx="2560320" cy="2148840"/>
          </a:xfrm>
          <a:prstGeom prst="rect">
            <a:avLst/>
          </a:prstGeom>
          <a:solidFill>
            <a:srgbClr val="E8F2EC"/>
          </a:solidFill>
          <a:ln w="12700">
            <a:solidFill>
              <a:srgbClr val="C8E6D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Shape 12"/>
          <p:cNvSpPr/>
          <p:nvPr/>
        </p:nvSpPr>
        <p:spPr>
          <a:xfrm>
            <a:off x="3383280" y="3154680"/>
            <a:ext cx="2560320" cy="64008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6" name="Shape 13"/>
          <p:cNvSpPr/>
          <p:nvPr/>
        </p:nvSpPr>
        <p:spPr>
          <a:xfrm>
            <a:off x="3566160" y="3355848"/>
            <a:ext cx="457200" cy="457200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8" name="Text 14"/>
          <p:cNvSpPr/>
          <p:nvPr/>
        </p:nvSpPr>
        <p:spPr>
          <a:xfrm>
            <a:off x="4114800" y="3355848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Organizacional</a:t>
            </a:r>
            <a:endParaRPr lang="en-US" sz="1350" dirty="0"/>
          </a:p>
        </p:txBody>
      </p:sp>
      <p:sp>
        <p:nvSpPr>
          <p:cNvPr id="19" name="Text 15"/>
          <p:cNvSpPr/>
          <p:nvPr/>
        </p:nvSpPr>
        <p:spPr>
          <a:xfrm>
            <a:off x="3584448" y="3931920"/>
            <a:ext cx="21945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escopo de práticas</a:t>
            </a:r>
            <a:endParaRPr lang="en-US" sz="1150" dirty="0"/>
          </a:p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trabalho interprofissional</a:t>
            </a:r>
            <a:endParaRPr lang="en-US" sz="1150" dirty="0"/>
          </a:p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resolutividade</a:t>
            </a:r>
            <a:endParaRPr lang="en-US" sz="1150" dirty="0"/>
          </a:p>
        </p:txBody>
      </p:sp>
      <p:sp>
        <p:nvSpPr>
          <p:cNvPr id="20" name="Shape 16"/>
          <p:cNvSpPr/>
          <p:nvPr/>
        </p:nvSpPr>
        <p:spPr>
          <a:xfrm>
            <a:off x="6217920" y="3154680"/>
            <a:ext cx="2560320" cy="2148840"/>
          </a:xfrm>
          <a:prstGeom prst="rect">
            <a:avLst/>
          </a:prstGeom>
          <a:solidFill>
            <a:srgbClr val="E8F2EC"/>
          </a:solidFill>
          <a:ln w="12700">
            <a:solidFill>
              <a:srgbClr val="C8E6D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1" name="Shape 17"/>
          <p:cNvSpPr/>
          <p:nvPr/>
        </p:nvSpPr>
        <p:spPr>
          <a:xfrm>
            <a:off x="6217920" y="3154680"/>
            <a:ext cx="2560320" cy="64008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2" name="Shape 18"/>
          <p:cNvSpPr/>
          <p:nvPr/>
        </p:nvSpPr>
        <p:spPr>
          <a:xfrm>
            <a:off x="6400800" y="3355848"/>
            <a:ext cx="457200" cy="457200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4" name="Text 19"/>
          <p:cNvSpPr/>
          <p:nvPr/>
        </p:nvSpPr>
        <p:spPr>
          <a:xfrm>
            <a:off x="6949440" y="3355848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Rede</a:t>
            </a:r>
            <a:endParaRPr lang="en-US" sz="1350" dirty="0"/>
          </a:p>
        </p:txBody>
      </p:sp>
      <p:sp>
        <p:nvSpPr>
          <p:cNvPr id="25" name="Text 20"/>
          <p:cNvSpPr/>
          <p:nvPr/>
        </p:nvSpPr>
        <p:spPr>
          <a:xfrm>
            <a:off x="6419088" y="3931920"/>
            <a:ext cx="21945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integração APS–AES</a:t>
            </a:r>
            <a:endParaRPr lang="en-US" sz="1150" dirty="0"/>
          </a:p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fluxos assistenciais</a:t>
            </a:r>
            <a:endParaRPr lang="en-US" sz="1150" dirty="0"/>
          </a:p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apoio matricial</a:t>
            </a:r>
            <a:endParaRPr lang="en-US" sz="1150" dirty="0"/>
          </a:p>
        </p:txBody>
      </p:sp>
      <p:sp>
        <p:nvSpPr>
          <p:cNvPr id="26" name="Shape 21"/>
          <p:cNvSpPr/>
          <p:nvPr/>
        </p:nvSpPr>
        <p:spPr>
          <a:xfrm>
            <a:off x="9052560" y="3154680"/>
            <a:ext cx="2560320" cy="2148840"/>
          </a:xfrm>
          <a:prstGeom prst="rect">
            <a:avLst/>
          </a:prstGeom>
          <a:solidFill>
            <a:srgbClr val="E8F2EC"/>
          </a:solidFill>
          <a:ln w="12700">
            <a:solidFill>
              <a:srgbClr val="C8E6D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27" name="Shape 22"/>
          <p:cNvSpPr/>
          <p:nvPr/>
        </p:nvSpPr>
        <p:spPr>
          <a:xfrm>
            <a:off x="9052560" y="3154680"/>
            <a:ext cx="2560320" cy="64008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8" name="Shape 23"/>
          <p:cNvSpPr/>
          <p:nvPr/>
        </p:nvSpPr>
        <p:spPr>
          <a:xfrm>
            <a:off x="9235440" y="3355848"/>
            <a:ext cx="457200" cy="457200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0" name="Text 24"/>
          <p:cNvSpPr/>
          <p:nvPr/>
        </p:nvSpPr>
        <p:spPr>
          <a:xfrm>
            <a:off x="9784080" y="3355848"/>
            <a:ext cx="1737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Político-institucional</a:t>
            </a:r>
            <a:endParaRPr lang="en-US" sz="1350" dirty="0"/>
          </a:p>
        </p:txBody>
      </p:sp>
      <p:sp>
        <p:nvSpPr>
          <p:cNvPr id="31" name="Text 25"/>
          <p:cNvSpPr/>
          <p:nvPr/>
        </p:nvSpPr>
        <p:spPr>
          <a:xfrm>
            <a:off x="9253728" y="3931920"/>
            <a:ext cx="219456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financiamento</a:t>
            </a:r>
            <a:endParaRPr lang="en-US" sz="1150" dirty="0"/>
          </a:p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regulação</a:t>
            </a:r>
            <a:endParaRPr lang="en-US" sz="1150" dirty="0"/>
          </a:p>
          <a:p>
            <a:pPr marL="152400" indent="-152400">
              <a:spcAft>
                <a:spcPts val="4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governança</a:t>
            </a:r>
            <a:endParaRPr lang="en-US" sz="1150" dirty="0"/>
          </a:p>
        </p:txBody>
      </p:sp>
      <p:sp>
        <p:nvSpPr>
          <p:cNvPr id="32" name="Text 26"/>
          <p:cNvSpPr/>
          <p:nvPr/>
        </p:nvSpPr>
        <p:spPr>
          <a:xfrm>
            <a:off x="548640" y="5486400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MODELO ANALÍTICO</a:t>
            </a:r>
            <a:endParaRPr lang="en-US" sz="1200" dirty="0"/>
          </a:p>
        </p:txBody>
      </p:sp>
      <p:sp>
        <p:nvSpPr>
          <p:cNvPr id="33" name="Shape 27"/>
          <p:cNvSpPr/>
          <p:nvPr/>
        </p:nvSpPr>
        <p:spPr>
          <a:xfrm>
            <a:off x="548640" y="5806440"/>
            <a:ext cx="2029968" cy="548640"/>
          </a:xfrm>
          <a:prstGeom prst="rect">
            <a:avLst/>
          </a:prstGeom>
          <a:solidFill>
            <a:srgbClr val="2C6E4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4" name="Text 28"/>
          <p:cNvSpPr/>
          <p:nvPr/>
        </p:nvSpPr>
        <p:spPr>
          <a:xfrm>
            <a:off x="548640" y="5806440"/>
            <a:ext cx="20299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Práticas</a:t>
            </a:r>
            <a:endParaRPr lang="en-US" sz="1150" dirty="0"/>
          </a:p>
        </p:txBody>
      </p:sp>
      <p:sp>
        <p:nvSpPr>
          <p:cNvPr id="35" name="Text 29"/>
          <p:cNvSpPr/>
          <p:nvPr/>
        </p:nvSpPr>
        <p:spPr>
          <a:xfrm>
            <a:off x="2560320" y="5806440"/>
            <a:ext cx="228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1800" dirty="0"/>
          </a:p>
        </p:txBody>
      </p:sp>
      <p:sp>
        <p:nvSpPr>
          <p:cNvPr id="36" name="Shape 30"/>
          <p:cNvSpPr/>
          <p:nvPr/>
        </p:nvSpPr>
        <p:spPr>
          <a:xfrm>
            <a:off x="2807208" y="5806440"/>
            <a:ext cx="2029968" cy="548640"/>
          </a:xfrm>
          <a:prstGeom prst="rect">
            <a:avLst/>
          </a:prstGeom>
          <a:solidFill>
            <a:srgbClr val="2C6E4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7" name="Text 31"/>
          <p:cNvSpPr/>
          <p:nvPr/>
        </p:nvSpPr>
        <p:spPr>
          <a:xfrm>
            <a:off x="2807208" y="5806440"/>
            <a:ext cx="20299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Capacidade APS</a:t>
            </a:r>
            <a:endParaRPr lang="en-US" sz="1150" dirty="0"/>
          </a:p>
        </p:txBody>
      </p:sp>
      <p:sp>
        <p:nvSpPr>
          <p:cNvPr id="38" name="Text 32"/>
          <p:cNvSpPr/>
          <p:nvPr/>
        </p:nvSpPr>
        <p:spPr>
          <a:xfrm>
            <a:off x="4818888" y="5806440"/>
            <a:ext cx="228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1800" dirty="0"/>
          </a:p>
        </p:txBody>
      </p:sp>
      <p:sp>
        <p:nvSpPr>
          <p:cNvPr id="39" name="Shape 33"/>
          <p:cNvSpPr/>
          <p:nvPr/>
        </p:nvSpPr>
        <p:spPr>
          <a:xfrm>
            <a:off x="5065776" y="5806440"/>
            <a:ext cx="2029968" cy="548640"/>
          </a:xfrm>
          <a:prstGeom prst="rect">
            <a:avLst/>
          </a:prstGeom>
          <a:solidFill>
            <a:srgbClr val="2C6E4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0" name="Text 34"/>
          <p:cNvSpPr/>
          <p:nvPr/>
        </p:nvSpPr>
        <p:spPr>
          <a:xfrm>
            <a:off x="5065776" y="5806440"/>
            <a:ext cx="20299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Rede / Regulação</a:t>
            </a:r>
            <a:endParaRPr lang="en-US" sz="1150" dirty="0"/>
          </a:p>
        </p:txBody>
      </p:sp>
      <p:sp>
        <p:nvSpPr>
          <p:cNvPr id="41" name="Text 35"/>
          <p:cNvSpPr/>
          <p:nvPr/>
        </p:nvSpPr>
        <p:spPr>
          <a:xfrm>
            <a:off x="7077456" y="5806440"/>
            <a:ext cx="228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1800" dirty="0"/>
          </a:p>
        </p:txBody>
      </p:sp>
      <p:sp>
        <p:nvSpPr>
          <p:cNvPr id="42" name="Shape 36"/>
          <p:cNvSpPr/>
          <p:nvPr/>
        </p:nvSpPr>
        <p:spPr>
          <a:xfrm>
            <a:off x="7324344" y="5806440"/>
            <a:ext cx="2029968" cy="548640"/>
          </a:xfrm>
          <a:prstGeom prst="rect">
            <a:avLst/>
          </a:prstGeom>
          <a:solidFill>
            <a:srgbClr val="2C6E4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3" name="Text 37"/>
          <p:cNvSpPr/>
          <p:nvPr/>
        </p:nvSpPr>
        <p:spPr>
          <a:xfrm>
            <a:off x="7324344" y="5806440"/>
            <a:ext cx="20299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Continuidade</a:t>
            </a:r>
            <a:endParaRPr lang="en-US" sz="1150" dirty="0"/>
          </a:p>
        </p:txBody>
      </p:sp>
      <p:sp>
        <p:nvSpPr>
          <p:cNvPr id="44" name="Text 38"/>
          <p:cNvSpPr/>
          <p:nvPr/>
        </p:nvSpPr>
        <p:spPr>
          <a:xfrm>
            <a:off x="9336024" y="5806440"/>
            <a:ext cx="228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›</a:t>
            </a:r>
            <a:endParaRPr lang="en-US" sz="1800" dirty="0"/>
          </a:p>
        </p:txBody>
      </p:sp>
      <p:sp>
        <p:nvSpPr>
          <p:cNvPr id="45" name="Shape 39"/>
          <p:cNvSpPr/>
          <p:nvPr/>
        </p:nvSpPr>
        <p:spPr>
          <a:xfrm>
            <a:off x="9582912" y="5806440"/>
            <a:ext cx="2029968" cy="548640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6" name="Text 40"/>
          <p:cNvSpPr/>
          <p:nvPr/>
        </p:nvSpPr>
        <p:spPr>
          <a:xfrm>
            <a:off x="9582912" y="5806440"/>
            <a:ext cx="202996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</a:t>
            </a:r>
            <a:endParaRPr lang="en-US" sz="1150" dirty="0"/>
          </a:p>
        </p:txBody>
      </p:sp>
      <p:sp>
        <p:nvSpPr>
          <p:cNvPr id="48" name="Text 42"/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  <p:sp>
        <p:nvSpPr>
          <p:cNvPr id="49" name="Text 43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  <p:pic>
        <p:nvPicPr>
          <p:cNvPr id="50" name="Image 0" descr="preencoded.png">
            <a:extLst>
              <a:ext uri="{FF2B5EF4-FFF2-40B4-BE49-F238E27FC236}">
                <a16:creationId xmlns:a16="http://schemas.microsoft.com/office/drawing/2014/main" id="{13F8BDC5-BDBC-525D-7917-18161D9FE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3465576"/>
            <a:ext cx="237744" cy="237744"/>
          </a:xfrm>
          <a:prstGeom prst="rect">
            <a:avLst/>
          </a:prstGeom>
        </p:spPr>
      </p:pic>
      <p:pic>
        <p:nvPicPr>
          <p:cNvPr id="51" name="Image 1" descr="preencoded.png">
            <a:extLst>
              <a:ext uri="{FF2B5EF4-FFF2-40B4-BE49-F238E27FC236}">
                <a16:creationId xmlns:a16="http://schemas.microsoft.com/office/drawing/2014/main" id="{9DE2B299-694A-EF01-61F1-558AE9199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888" y="3465576"/>
            <a:ext cx="237744" cy="237744"/>
          </a:xfrm>
          <a:prstGeom prst="rect">
            <a:avLst/>
          </a:prstGeom>
        </p:spPr>
      </p:pic>
      <p:pic>
        <p:nvPicPr>
          <p:cNvPr id="52" name="Image 2" descr="preencoded.png">
            <a:extLst>
              <a:ext uri="{FF2B5EF4-FFF2-40B4-BE49-F238E27FC236}">
                <a16:creationId xmlns:a16="http://schemas.microsoft.com/office/drawing/2014/main" id="{4ED0C1E4-16C0-195F-143C-B243D29BC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528" y="3465576"/>
            <a:ext cx="237744" cy="237744"/>
          </a:xfrm>
          <a:prstGeom prst="rect">
            <a:avLst/>
          </a:prstGeom>
        </p:spPr>
      </p:pic>
      <p:pic>
        <p:nvPicPr>
          <p:cNvPr id="53" name="Image 3" descr="preencoded.png">
            <a:extLst>
              <a:ext uri="{FF2B5EF4-FFF2-40B4-BE49-F238E27FC236}">
                <a16:creationId xmlns:a16="http://schemas.microsoft.com/office/drawing/2014/main" id="{DE4A0271-DA42-6E4B-17BE-07393501C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5168" y="3465576"/>
            <a:ext cx="237744" cy="23774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6675120" cy="6858000"/>
          </a:xfrm>
          <a:prstGeom prst="rect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272784"/>
            <a:ext cx="6675120" cy="182880"/>
          </a:xfrm>
          <a:prstGeom prst="rect">
            <a:avLst/>
          </a:prstGeom>
          <a:solidFill>
            <a:srgbClr val="B012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77240" y="1325880"/>
            <a:ext cx="54864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FFFFFF"/>
                </a:solidFill>
                <a:latin typeface="Poppins"/>
              </a:rPr>
              <a:t>RESULTADOS QUALITATIVOS · 05/05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8952" y="1965960"/>
            <a:ext cx="5669280" cy="21945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0" i="0">
                <a:solidFill>
                  <a:srgbClr val="FFFFFF"/>
                </a:solidFill>
                <a:latin typeface="Poppins"/>
              </a:rPr>
              <a:t>REGIÃO</a:t>
            </a:r>
          </a:p>
          <a:p>
            <a:pPr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5600" b="1" i="0">
                <a:solidFill>
                  <a:srgbClr val="FFFFFF"/>
                </a:solidFill>
                <a:latin typeface="Poppins"/>
              </a:rPr>
              <a:t>SUL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384" y="4434840"/>
            <a:ext cx="54864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0" i="1">
                <a:solidFill>
                  <a:srgbClr val="FFFFFF"/>
                </a:solidFill>
                <a:latin typeface="Lato"/>
              </a:rPr>
              <a:t>Perfil sociodemográfico, inserção profissional e análise de conteúdo das entrevistas</a:t>
            </a:r>
          </a:p>
        </p:txBody>
      </p:sp>
      <p:pic>
        <p:nvPicPr>
          <p:cNvPr id="8" name="Picture 7" descr="map_su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360" y="1280160"/>
            <a:ext cx="6876237" cy="4754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1E63"/>
                </a:solidFill>
                <a:latin typeface="Poppins"/>
              </a:rPr>
              <a:t>30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SUL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B01249"/>
                </a:solidFill>
                <a:latin typeface="Poppins"/>
              </a:rPr>
              <a:t>Descrição da 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su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1E63"/>
                </a:solidFill>
                <a:latin typeface="Poppins"/>
              </a:rPr>
              <a:t>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ALTA INSTITUCIONALIZAÇÃO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Região Sul apresenta uma APS com alto grau de institucionalização e capacidade instalada.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COBERTURA NÃO ELIMINA DESIGUALDADE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boa cobertura não elimina desigualdades internas.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AJUSTAR A FORÇA DE TRABALHO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força de trabalho deve ser ajustada conforme vulnerabilidade, demanda real, envelhecimento populacional, mudanças no perfil de uso do SUS e complexidade territorial.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REGIONALIZAÇÃO A REFINAR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Há experiências importantes de regionalização e organização territorial, mas os relatos mostram que a lógica regional ainda precisa ser refinada para responder às diferenças internas.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TERRITORIALIZAÇÃO ESSENCIAL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territorialização aparece como instrumento essencial para ajustar cobertura, equipe, oferta assistencial e coordenação do cuidado.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DISTRIBUIR MELHOR AS EQUIPES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Região Sul apresenta maior densidade profissional e formativa, mas ainda enfrenta desafios de dimensionamento e distribuição da força de trabalho.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EQUIPE ADEQUADA AO TERRITÓRIO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problema central é a adequação da equipe ao perfil do território, à vulnerabilidade social, à demanda assistencial e à necessidade de cuidado multiprofissional.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AVANÇOS NA RESOLUTIVIDADE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Há avanços importantes na capacidade resolutiva da APS, sobretudo quando combina territorialização, equipe multiprofissional, uso de tecnologias, protocolos e gestão de indicadores.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LIMITADA SEM ACOMPANHAMENTO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resolutividade permanece limitada quando a APS não consegue acompanhar o usuário ao longo da rede ou quando a atenção especializada atua de forma pouco integrada.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SUL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B01249"/>
                </a:solidFill>
                <a:latin typeface="Poppins"/>
              </a:rPr>
              <a:t>Barreiras e facilitadores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su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1E63"/>
                </a:solidFill>
                <a:latin typeface="Poppins"/>
              </a:rPr>
              <a:t>32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GOVERNANÇA SEM INTEGRAÇÃO PLENA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Possui uma governança mais estruturada, mas ainda enfrenta dificuldades para transformar espaços de pactuação em integração efetiva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ESTRUTURA FORMAL NÃO BASTA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existência de estruturas formais não garante, por si só, corresponsabilização entre APS, especializada, vigilância e regulação.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ACOMPANHAR MUDANÇA DEMOGRÁFICA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capacidade instalada precisa acompanhar mudanças demográficas, envelhecimento populacional, expansão da demanda pública e desigualdades territoriais.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COORDENAÇÃO É O DESAFIO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coordenação do cuidado é um dos principais desafios da Região Sul.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ENCAMINHAR NÃO É COORDENAR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Ainda há distância entre encaminhar o usuário e coordenar clinicamente seu percurso na rede.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DIGITAL EXIGE INTEGRAÇÃO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transformação digital é uma das principais potencialidades da Região Sul, mas também revela um desafio central: integrar sistemas, dados e fluxos assistenciais.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TECNOLOGIA EM COORDENAÇÃO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tecnologia existe, mas ainda precisa ser convertida em coordenação efetiva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AINDA CENTRADA NA CONSULTA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Região Sul vive uma tensão entre uma APS tecnicamente estruturada e a permanência de práticas centradas na consulta, no especialista e na demanda espontânea.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MUDAR O MODELO ASSISTENCIAL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mudança do modelo assistencial ainda é necessária para consolidar a APS como coordenadora da rede.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SUL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B01249"/>
                </a:solidFill>
                <a:latin typeface="Poppins"/>
              </a:rPr>
              <a:t>Gestão do cuidado APS / AES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su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1E63"/>
                </a:solidFill>
                <a:latin typeface="Poppins"/>
              </a:rPr>
              <a:t>33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COORDENAÇÃO EM FORTALECIMENTO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coordenação entre APS e Atenção Especializada na Região Sul encontra-se em processo de fortalecimento, com experiências relevantes de regulação, planificação, plataformas digitais, consórcios e cuidado híbrido.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OBSTÁCULOS DE INTEGRAÇÃO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Há obstáculos relacionados à contrarreferência, interoperabilidade, comunicação clínica e integração entre sistemas.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REGULAÇÃO AINDA ADMINISTRATIVA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regulação é o principal instrumento operacional de articulação entre APS e AES, mas ainda funciona mais como mecanismo administrativo de acesso do que como ferramenta plena de coordenação clínica.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COMUNICAÇÃO CLÍNICA FRÁGIL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Mesmo em contextos com boa estrutura assistencial, a comunicação clínica entre APS e especializada permanece como um dos principais pontos frágeis da coordenação do cuidado.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LINHAS DE CUIDADO DESIGUAIS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linhas de cuidado representam uma das principais formas de transformar a coordenação em prática concreta. Contudo, sua implementação ainda é heterogênea e depende da integração entre dados, equipes, regulação e serviços especializados.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DIFÍCIL COORDENAR TODA A REDE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APS da Região Sul enfrenta dificuldades para coordenar o cuidado em toda a rede, especialmente quando o usuário transita pela atenção especializada, hospitalar ou por serviços regulados por outros sistemas.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SUL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B01249"/>
                </a:solidFill>
                <a:latin typeface="Poppins"/>
              </a:rPr>
              <a:t>Apoio da AES para a APS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su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1E63"/>
                </a:solidFill>
                <a:latin typeface="Poppins"/>
              </a:rPr>
              <a:t>34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APOIO VARIADO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apoio da Atenção Especializada à APS ocorre de forma variada. Em alguns contextos, há apoio por matriciamento, Telessaúde, regulação qualificada, linhas de cuidado e consórcios. Em outros, a AES ainda aparece predominantemente como destino dos encaminhamentos.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APOIO TÉCNICO-PEDAGÓGICO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apoio técnico-pedagógico é um dos principais mecanismos de fortalecimento da APS na Região Sul. A educação permanente aparece como estratégia de qualificação clínica, organização do processo de trabalho e alinhamento da rede.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TELESSAÚDE E ATENDIMENTO HÍBRIDO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Telessaúde e o atendimento híbrido aparecem como tecnologias centrais na Região Sul, especialmente para qualificação clínica, acompanhamento de condições crônicas e apoio à resolutividade da APS.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MATRICIAMENTO A AMPLIAR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matriciamento existe, sobretudo em saúde mental, mas ainda precisa ser ampliado e consolidado como prática regular de apoio da especializada à APS.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CONSÓRCIOS REGIONALIZAM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Os consórcios aparecem como uma estratégia importante para regionalizar a atenção especializada e aproximá-la da APS. Entretanto, para funcionarem como apoio ao cuidado, precisam ir além da oferta de consultas e fortalecer a comunicação clínica e a corresponsabilização.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SUL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B01249"/>
                </a:solidFill>
                <a:latin typeface="Poppins"/>
              </a:rPr>
              <a:t>Sistemas de informação e integração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su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1E63"/>
                </a:solidFill>
                <a:latin typeface="Poppins"/>
              </a:rPr>
              <a:t>35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TECNOLOGIA EM DESTAQUE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tecnologias são um dos eixos mais expressivos da Região Sul. Os relatos mostram uso ampliado de prontuários eletrônicos, sistemas regulatórios, plataformas digitais, Telessaúde e monitoramento por indicadores.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REGISTROS DISPERSOS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principal barreira é a dificuldade de transformar registros dispersos em informação compartilhada para coordenação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INTEROPERABILIDADE É O DESAFIO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saúde digital é uma das maiores potencialidades da Região Sul, porém a interoperabilidade segue como desafio estruturante.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INTEGRAR A REGULAÇÃO DIGITAL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regulação digital organiza o acesso à atenção especializada, mas ainda precisa ser melhor integrada aos sistemas clínicos.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REGULAÇÃO ALÉM DA FILA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desafio é fazer com que a regulação deixe de ser apenas gestão de fila e passe a apoiar efetivamente a coordenação clínica do cuidado.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INFORMAIS AINDA PRESENTES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Mesmo com sistemas formais avançados, as tecnologias informais continuam sendo utilizadas para resolver problemas cotidianos, agilizar comunicação e evitar perda de consultas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7548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REGIÃO SUL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86968"/>
            <a:ext cx="94183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B01249"/>
                </a:solidFill>
                <a:latin typeface="Poppins"/>
              </a:rPr>
              <a:t>Perspectivas de melhoria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99616"/>
            <a:ext cx="1280160" cy="64008"/>
          </a:xfrm>
          <a:prstGeom prst="rect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map_su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758" y="329184"/>
            <a:ext cx="2049648" cy="14173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E91E63"/>
                </a:solidFill>
                <a:latin typeface="Poppins"/>
              </a:rPr>
              <a:t>36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928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INFORMATIZADA, FALTA INTEGRAR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Região Sul possui alto grau de informatização, mas ainda precisa avançar na integração dos sistemas.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CONECTAR A REDE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O desafio é conectar informações, profissionais e pontos da rede.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COORDENAÇÃO AINDA É DESAFIO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coordenação do cuidado ainda é um desafio central. Mesmo em uma região com maior estrutura, a APS nem sempre consegue acompanhar integralmente o usuário quando ele transita pela especializada ou pela rede hospitalar.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PLANEJAR CONFORME TERRITÓRIO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As desigualdades territoriais exigem planejamento diferenciado, com distribuição de equipes e recursos conforme vulnerabilidade, densidade populacional, envelhecimento e perfil epidemiológico.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17920" y="1828800"/>
            <a:ext cx="5413248" cy="45171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ALÉM DA PORTA DE ENTRADA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A Região Sul tem recursos e organização, mas ainda precisa fortalecer práticas territoriais, coletivas, programáticas e multiprofissionais para evitar que a APS se reduza a uma porta de entrada burocrática para consultas.</a:t>
            </a:r>
          </a:p>
          <a:p>
            <a:pPr marL="150000" indent="-1500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E91E63"/>
              </a:buClr>
              <a:buFont typeface="Arial"/>
              <a:buChar char="▪"/>
            </a:pPr>
            <a:r>
              <a:rPr sz="1150" b="1">
                <a:solidFill>
                  <a:srgbClr val="B01249"/>
                </a:solidFill>
                <a:latin typeface="Poppins"/>
              </a:rPr>
              <a:t>FINANCIAMENTO CONDICIONA</a:t>
            </a:r>
          </a:p>
          <a:p>
            <a:pPr marL="150000">
              <a:lnSpc>
                <a:spcPct val="108000"/>
              </a:lnSpc>
              <a:spcBef>
                <a:spcPts val="0"/>
              </a:spcBef>
              <a:spcAft>
                <a:spcPts val="700"/>
              </a:spcAft>
            </a:pPr>
            <a:r>
              <a:rPr sz="1200">
                <a:solidFill>
                  <a:srgbClr val="3A3F46"/>
                </a:solidFill>
                <a:latin typeface="Lato"/>
              </a:rPr>
              <a:t>Mesmo em contextos mais estruturados, o financiamento segue como condicionante da expansão e sustentabilidade da APS. O cofinanciamento estadual aparece como estratégia relevante para fortalecer estrutura, transporte, equipamentos e capacidade municipal.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38404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RESULTADOS QUALITATIVOS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786384"/>
            <a:ext cx="10515600" cy="42069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Quadro </a:t>
            </a:r>
            <a:r>
              <a:rPr sz="28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comparativo</a:t>
            </a:r>
            <a:r>
              <a:rPr sz="28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</a:t>
            </a:r>
            <a:r>
              <a:rPr sz="28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por</a:t>
            </a:r>
            <a:r>
              <a:rPr sz="28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</a:t>
            </a:r>
            <a:r>
              <a:rPr sz="28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região</a:t>
            </a:r>
            <a:endParaRPr sz="2800" b="1" i="0" dirty="0">
              <a:solidFill>
                <a:schemeClr val="accent6">
                  <a:lumMod val="75000"/>
                </a:schemeClr>
              </a:solidFill>
              <a:latin typeface="Poppi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928" y="1298448"/>
            <a:ext cx="105156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5A5F66"/>
                </a:solidFill>
                <a:latin typeface="Lato"/>
              </a:rPr>
              <a:t>Coordenação do cuidado APS ⇄ AES · síntese das cinco regiões nas seis dimensões analisadas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20808" y="1828800"/>
            <a:ext cx="1567060" cy="420624"/>
          </a:xfrm>
          <a:prstGeom prst="roundRect">
            <a:avLst>
              <a:gd name="adj" fmla="val 12000"/>
            </a:avLst>
          </a:prstGeom>
          <a:solidFill>
            <a:srgbClr val="2B33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0" rIns="45720" bIns="0" rtlCol="0" anchor="ctr"/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>
                <a:solidFill>
                  <a:srgbClr val="FFFFFF"/>
                </a:solidFill>
                <a:latin typeface="Poppins"/>
              </a:rPr>
              <a:t>Descrição da APS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43868" y="1828800"/>
            <a:ext cx="1567060" cy="420624"/>
          </a:xfrm>
          <a:prstGeom prst="roundRect">
            <a:avLst>
              <a:gd name="adj" fmla="val 12000"/>
            </a:avLst>
          </a:prstGeom>
          <a:solidFill>
            <a:srgbClr val="2B33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0" rIns="45720" bIns="0" rtlCol="0" anchor="ctr"/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>
                <a:solidFill>
                  <a:srgbClr val="FFFFFF"/>
                </a:solidFill>
                <a:latin typeface="Poppins"/>
              </a:rPr>
              <a:t>Barreiras &amp; facilitadores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66928" y="1828800"/>
            <a:ext cx="1567060" cy="420624"/>
          </a:xfrm>
          <a:prstGeom prst="roundRect">
            <a:avLst>
              <a:gd name="adj" fmla="val 12000"/>
            </a:avLst>
          </a:prstGeom>
          <a:solidFill>
            <a:srgbClr val="2B33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0" rIns="45720" bIns="0" rtlCol="0" anchor="ctr"/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>
                <a:solidFill>
                  <a:srgbClr val="FFFFFF"/>
                </a:solidFill>
                <a:latin typeface="Poppins"/>
              </a:rPr>
              <a:t>Gestão do cuidado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89988" y="1828800"/>
            <a:ext cx="1567060" cy="420624"/>
          </a:xfrm>
          <a:prstGeom prst="roundRect">
            <a:avLst>
              <a:gd name="adj" fmla="val 12000"/>
            </a:avLst>
          </a:prstGeom>
          <a:solidFill>
            <a:srgbClr val="2B33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0" rIns="45720" bIns="0" rtlCol="0" anchor="ctr"/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>
                <a:solidFill>
                  <a:srgbClr val="FFFFFF"/>
                </a:solidFill>
                <a:latin typeface="Poppins"/>
              </a:rPr>
              <a:t>Apoio da AES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3048" y="1828800"/>
            <a:ext cx="1567060" cy="420624"/>
          </a:xfrm>
          <a:prstGeom prst="roundRect">
            <a:avLst>
              <a:gd name="adj" fmla="val 12000"/>
            </a:avLst>
          </a:prstGeom>
          <a:solidFill>
            <a:srgbClr val="2B33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0" rIns="45720" bIns="0" rtlCol="0" anchor="ctr"/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>
                <a:solidFill>
                  <a:srgbClr val="FFFFFF"/>
                </a:solidFill>
                <a:latin typeface="Poppins"/>
              </a:rPr>
              <a:t>Sistemas de informação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036108" y="1828800"/>
            <a:ext cx="1567060" cy="420624"/>
          </a:xfrm>
          <a:prstGeom prst="roundRect">
            <a:avLst>
              <a:gd name="adj" fmla="val 12000"/>
            </a:avLst>
          </a:prstGeom>
          <a:solidFill>
            <a:srgbClr val="2B333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" tIns="0" rIns="45720" bIns="0" rtlCol="0" anchor="ctr"/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>
                <a:solidFill>
                  <a:srgbClr val="FFFFFF"/>
                </a:solidFill>
                <a:latin typeface="Poppins"/>
              </a:rPr>
              <a:t>Perspectivas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6928" y="2277424"/>
            <a:ext cx="1297880" cy="766960"/>
          </a:xfrm>
          <a:prstGeom prst="roundRect">
            <a:avLst>
              <a:gd name="adj" fmla="val 10000"/>
            </a:avLst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0" rIns="36576" bIns="0" rtlCol="0" anchor="ctr"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FFFFF"/>
                </a:solidFill>
                <a:latin typeface="Poppins"/>
              </a:rPr>
              <a:t>NORTE</a:t>
            </a:r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2405786"/>
            <a:ext cx="665759" cy="51023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920808" y="227742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5F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067A42"/>
                </a:solidFill>
                <a:latin typeface="Lato"/>
              </a:rPr>
              <a:t>Capacidade instalada desigual; cobertura não garante resolutividade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43868" y="227742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5F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067A42"/>
                </a:solidFill>
                <a:latin typeface="Lato"/>
              </a:rPr>
              <a:t>Cuidado culturalmente situado; fixação profissional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66928" y="227742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5F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067A42"/>
                </a:solidFill>
                <a:latin typeface="Lato"/>
              </a:rPr>
              <a:t>Coordenação clínica limitada; APS coordena sem instrumentos plenos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89988" y="227742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5F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067A42"/>
                </a:solidFill>
                <a:latin typeface="Lato"/>
              </a:rPr>
              <a:t>Apoio heterogêneo; Telessaúde como principal ponte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413048" y="227742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5F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067A42"/>
                </a:solidFill>
                <a:latin typeface="Lato"/>
              </a:rPr>
              <a:t>Sem interoperabilidade; dependência de contatos informais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036108" y="227742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5F6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067A42"/>
                </a:solidFill>
                <a:latin typeface="Lato"/>
              </a:rPr>
              <a:t>Geografia amazônica exige equipes estáveis e teleassistência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6928" y="3100384"/>
            <a:ext cx="1297880" cy="766960"/>
          </a:xfrm>
          <a:prstGeom prst="roundRect">
            <a:avLst>
              <a:gd name="adj" fmla="val 10000"/>
            </a:avLst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0" rIns="36576" bIns="0" rtlCol="0" anchor="ctr"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FFFFF"/>
                </a:solidFill>
                <a:latin typeface="Poppins"/>
              </a:rPr>
              <a:t>NORDESTE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80" y="3228746"/>
            <a:ext cx="727364" cy="51023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920808" y="310038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5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054AB5"/>
                </a:solidFill>
                <a:latin typeface="Lato"/>
              </a:rPr>
              <a:t>Transição entre cobertura e qualidade; apoio institucional forte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543868" y="310038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5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054AB5"/>
                </a:solidFill>
                <a:latin typeface="Lato"/>
              </a:rPr>
              <a:t>Desigualdade no desempenho; modelo ainda fragmentado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66928" y="310038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5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054AB5"/>
                </a:solidFill>
                <a:latin typeface="Lato"/>
              </a:rPr>
              <a:t>Coordenação limitada à regulação; baixa comunicação clínica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89988" y="310038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5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054AB5"/>
                </a:solidFill>
                <a:latin typeface="Lato"/>
              </a:rPr>
              <a:t>Apoio sobretudo educacional; Telessaúde estruturante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413048" y="310038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5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054AB5"/>
                </a:solidFill>
                <a:latin typeface="Lato"/>
              </a:rPr>
              <a:t>Baixa interoperabilidade; OCI como integração assistencial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036108" y="310038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5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054AB5"/>
                </a:solidFill>
                <a:latin typeface="Lato"/>
              </a:rPr>
              <a:t>Integrar profissionais e financiar redes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6928" y="3923344"/>
            <a:ext cx="1297880" cy="766960"/>
          </a:xfrm>
          <a:prstGeom prst="roundRect">
            <a:avLst>
              <a:gd name="adj" fmla="val 10000"/>
            </a:avLst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0" rIns="36576" bIns="0" rtlCol="0" anchor="ctr"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FFFFF"/>
                </a:solidFill>
                <a:latin typeface="Poppins"/>
              </a:rPr>
              <a:t>CENTRO-OESTE</a:t>
            </a:r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880" y="4051706"/>
            <a:ext cx="737873" cy="510235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920808" y="392334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FFEE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C43A10"/>
                </a:solidFill>
                <a:latin typeface="Lato"/>
              </a:rPr>
              <a:t>Estruturalmente estratégica, mas não homogênea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43868" y="392334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FFEE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C43A10"/>
                </a:solidFill>
                <a:latin typeface="Lato"/>
              </a:rPr>
              <a:t>APS densa, porém falta coordenação madura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166928" y="392334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FFEE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C43A10"/>
                </a:solidFill>
                <a:latin typeface="Lato"/>
              </a:rPr>
              <a:t>Coordenação mais regulatória do que clínica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89988" y="392334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FFEE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C43A10"/>
                </a:solidFill>
                <a:latin typeface="Lato"/>
              </a:rPr>
              <a:t>Teleassistência com frágil compartilhamento do cuidado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413048" y="392334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FFEE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C43A10"/>
                </a:solidFill>
                <a:latin typeface="Lato"/>
              </a:rPr>
              <a:t>Avançou em saúde digital; falta integração efetiva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036108" y="392334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FFEE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C43A10"/>
                </a:solidFill>
                <a:latin typeface="Lato"/>
              </a:rPr>
              <a:t>Afirmar a APS como coordenadora real do cuidado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66928" y="4746304"/>
            <a:ext cx="1297880" cy="766960"/>
          </a:xfrm>
          <a:prstGeom prst="roundRect">
            <a:avLst>
              <a:gd name="adj" fmla="val 10000"/>
            </a:avLst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0" rIns="36576" bIns="0" rtlCol="0" anchor="ctr"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FFFFF"/>
                </a:solidFill>
                <a:latin typeface="Poppins"/>
              </a:rPr>
              <a:t>SUDESTE</a:t>
            </a:r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880" y="4874666"/>
            <a:ext cx="737873" cy="510235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1920808" y="474630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FEB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4A278A"/>
                </a:solidFill>
                <a:latin typeface="Lato"/>
              </a:rPr>
              <a:t>Boa cobertura, desigualdades internas; falta continuidade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43868" y="474630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FEB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4A278A"/>
                </a:solidFill>
                <a:latin typeface="Lato"/>
              </a:rPr>
              <a:t>Governança decisiva; rotatividade compromete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166928" y="474630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FEB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4A278A"/>
                </a:solidFill>
                <a:latin typeface="Lato"/>
              </a:rPr>
              <a:t>Parcialmente estruturada; integração clínica incipiente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89988" y="474630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FEB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4A278A"/>
                </a:solidFill>
                <a:latin typeface="Lato"/>
              </a:rPr>
              <a:t>Forte na oferta; pouca troca e educação permanente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413048" y="474630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FEB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4A278A"/>
                </a:solidFill>
                <a:latin typeface="Lato"/>
              </a:rPr>
              <a:t>Sistemas avançados, mas sem interoperabilidade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036108" y="474630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EFEBF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4A278A"/>
                </a:solidFill>
                <a:latin typeface="Lato"/>
              </a:rPr>
              <a:t>Equilibrar demanda e estabilidade profissional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66928" y="5569264"/>
            <a:ext cx="1297880" cy="766960"/>
          </a:xfrm>
          <a:prstGeom prst="roundRect">
            <a:avLst>
              <a:gd name="adj" fmla="val 10000"/>
            </a:avLst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864" tIns="0" rIns="36576" bIns="0" rtlCol="0" anchor="ctr"/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FFFFFF"/>
                </a:solidFill>
                <a:latin typeface="Poppins"/>
              </a:rPr>
              <a:t>SUL</a:t>
            </a:r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880" y="5697626"/>
            <a:ext cx="737873" cy="510235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920808" y="556926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FCE8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B01249"/>
                </a:solidFill>
                <a:latin typeface="Lato"/>
              </a:rPr>
              <a:t>Alta institucionalização; territorialização incompleta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543868" y="556926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FCE8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B01249"/>
                </a:solidFill>
                <a:latin typeface="Lato"/>
              </a:rPr>
              <a:t>Governança estruturada; modelo ainda centrado na consulta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166928" y="556926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FCE8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B01249"/>
                </a:solidFill>
                <a:latin typeface="Lato"/>
              </a:rPr>
              <a:t>Fortalecer contrarreferência e gestão clínica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89988" y="556926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FCE8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B01249"/>
                </a:solidFill>
                <a:latin typeface="Lato"/>
              </a:rPr>
              <a:t>Matriciamento e Telessaúde são estratégias estruturantes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413048" y="556926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FCE8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B01249"/>
                </a:solidFill>
                <a:latin typeface="Lato"/>
              </a:rPr>
              <a:t>Eixo forte; falta informação compartilhada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036108" y="5569264"/>
            <a:ext cx="1567060" cy="766960"/>
          </a:xfrm>
          <a:prstGeom prst="roundRect">
            <a:avLst>
              <a:gd name="adj" fmla="val 8000"/>
            </a:avLst>
          </a:prstGeom>
          <a:solidFill>
            <a:srgbClr val="FCE8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4008" tIns="18288" rIns="54864" bIns="18288" rtlCol="0" anchor="ctr"/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B01249"/>
                </a:solidFill>
                <a:latin typeface="Lato"/>
              </a:rPr>
              <a:t>Conectar sistemas, equipes e pontos da rede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1B7A43"/>
                </a:solidFill>
                <a:latin typeface="Poppins"/>
              </a:rPr>
              <a:t>60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384048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RESULTADOS QUALITATIVOS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786384"/>
            <a:ext cx="10515600" cy="42069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Padrões</a:t>
            </a:r>
            <a:r>
              <a:rPr sz="28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</a:t>
            </a:r>
            <a:r>
              <a:rPr sz="28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transversais</a:t>
            </a:r>
            <a:endParaRPr sz="2800" b="1" i="0" dirty="0">
              <a:solidFill>
                <a:schemeClr val="accent6">
                  <a:lumMod val="75000"/>
                </a:schemeClr>
              </a:solidFill>
              <a:latin typeface="Poppi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928" y="1298448"/>
            <a:ext cx="105156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5A5F66"/>
                </a:solidFill>
                <a:latin typeface="Lato"/>
              </a:rPr>
              <a:t>O que se repete nas cinco regiões — convergências que orientam a agenda de coordenação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6928" y="1874519"/>
            <a:ext cx="5440680" cy="210312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3E6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Oval 6"/>
          <p:cNvSpPr/>
          <p:nvPr/>
        </p:nvSpPr>
        <p:spPr>
          <a:xfrm>
            <a:off x="768096" y="2075687"/>
            <a:ext cx="457200" cy="457200"/>
          </a:xfrm>
          <a:prstGeom prst="ellipse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>
                <a:solidFill>
                  <a:srgbClr val="FFFFFF"/>
                </a:solidFill>
                <a:latin typeface="Poppins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9888" y="2093975"/>
            <a:ext cx="44348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1B5E3F"/>
                </a:solidFill>
                <a:latin typeface="Poppins"/>
              </a:rPr>
              <a:t>Regulação ainda domina a coordenação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9536" y="2807207"/>
            <a:ext cx="4892040" cy="8412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0">
                <a:solidFill>
                  <a:srgbClr val="33373D"/>
                </a:solidFill>
                <a:latin typeface="Lato"/>
              </a:rPr>
              <a:t>Em todas as regiões a articulação APS–AES funciona mais como gestão de vagas que como comunicação clínica e corresponsabilização.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9536" y="3483863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5A5F66"/>
                </a:solidFill>
                <a:latin typeface="Poppins"/>
              </a:rPr>
              <a:t>TODAS AS REGIÕES</a:t>
            </a:r>
          </a:p>
        </p:txBody>
      </p:sp>
      <p:sp>
        <p:nvSpPr>
          <p:cNvPr id="11" name="Oval 10"/>
          <p:cNvSpPr/>
          <p:nvPr/>
        </p:nvSpPr>
        <p:spPr>
          <a:xfrm>
            <a:off x="4178808" y="3520439"/>
            <a:ext cx="237744" cy="237744"/>
          </a:xfrm>
          <a:prstGeom prst="ellipse">
            <a:avLst/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Oval 11"/>
          <p:cNvSpPr/>
          <p:nvPr/>
        </p:nvSpPr>
        <p:spPr>
          <a:xfrm>
            <a:off x="4489704" y="3520439"/>
            <a:ext cx="237744" cy="237744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Oval 12"/>
          <p:cNvSpPr/>
          <p:nvPr/>
        </p:nvSpPr>
        <p:spPr>
          <a:xfrm>
            <a:off x="4800600" y="3520439"/>
            <a:ext cx="237744" cy="237744"/>
          </a:xfrm>
          <a:prstGeom prst="ellipse">
            <a:avLst/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5111496" y="3520439"/>
            <a:ext cx="237744" cy="237744"/>
          </a:xfrm>
          <a:prstGeom prst="ellipse">
            <a:avLst/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Oval 14"/>
          <p:cNvSpPr/>
          <p:nvPr/>
        </p:nvSpPr>
        <p:spPr>
          <a:xfrm>
            <a:off x="5422392" y="3520439"/>
            <a:ext cx="237744" cy="237744"/>
          </a:xfrm>
          <a:prstGeom prst="ellipse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6245352" y="1874519"/>
            <a:ext cx="5440680" cy="210312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3E6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6446520" y="2075687"/>
            <a:ext cx="457200" cy="457200"/>
          </a:xfrm>
          <a:prstGeom prst="ellipse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>
                <a:solidFill>
                  <a:srgbClr val="FFFFFF"/>
                </a:solidFill>
                <a:latin typeface="Poppins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68312" y="2093975"/>
            <a:ext cx="44348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1B5E3F"/>
                </a:solidFill>
                <a:latin typeface="Poppins"/>
              </a:rPr>
              <a:t>Telessaúde é a principal ponte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37960" y="2807207"/>
            <a:ext cx="4892040" cy="8412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0">
                <a:solidFill>
                  <a:srgbClr val="33373D"/>
                </a:solidFill>
                <a:latin typeface="Lato"/>
              </a:rPr>
              <a:t>A teleassistência aparece como o mecanismo mais consolidado de aproximação entre APS e atenção especializada — sobretudo onde há distância e escassez.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7960" y="3483863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5A5F66"/>
                </a:solidFill>
                <a:latin typeface="Poppins"/>
              </a:rPr>
              <a:t>TODAS AS REGIÕES</a:t>
            </a:r>
          </a:p>
        </p:txBody>
      </p:sp>
      <p:sp>
        <p:nvSpPr>
          <p:cNvPr id="21" name="Oval 20"/>
          <p:cNvSpPr/>
          <p:nvPr/>
        </p:nvSpPr>
        <p:spPr>
          <a:xfrm>
            <a:off x="9857232" y="3520439"/>
            <a:ext cx="237744" cy="237744"/>
          </a:xfrm>
          <a:prstGeom prst="ellipse">
            <a:avLst/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Oval 21"/>
          <p:cNvSpPr/>
          <p:nvPr/>
        </p:nvSpPr>
        <p:spPr>
          <a:xfrm>
            <a:off x="10168128" y="3520439"/>
            <a:ext cx="237744" cy="237744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Oval 22"/>
          <p:cNvSpPr/>
          <p:nvPr/>
        </p:nvSpPr>
        <p:spPr>
          <a:xfrm>
            <a:off x="10479024" y="3520439"/>
            <a:ext cx="237744" cy="237744"/>
          </a:xfrm>
          <a:prstGeom prst="ellipse">
            <a:avLst/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Oval 23"/>
          <p:cNvSpPr/>
          <p:nvPr/>
        </p:nvSpPr>
        <p:spPr>
          <a:xfrm>
            <a:off x="10789920" y="3520439"/>
            <a:ext cx="237744" cy="237744"/>
          </a:xfrm>
          <a:prstGeom prst="ellipse">
            <a:avLst/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Oval 24"/>
          <p:cNvSpPr/>
          <p:nvPr/>
        </p:nvSpPr>
        <p:spPr>
          <a:xfrm>
            <a:off x="11100816" y="3520439"/>
            <a:ext cx="237744" cy="237744"/>
          </a:xfrm>
          <a:prstGeom prst="ellipse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ounded Rectangle 25"/>
          <p:cNvSpPr/>
          <p:nvPr/>
        </p:nvSpPr>
        <p:spPr>
          <a:xfrm>
            <a:off x="566928" y="4215383"/>
            <a:ext cx="5440680" cy="210312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3E6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Oval 26"/>
          <p:cNvSpPr/>
          <p:nvPr/>
        </p:nvSpPr>
        <p:spPr>
          <a:xfrm>
            <a:off x="768096" y="4416551"/>
            <a:ext cx="457200" cy="457200"/>
          </a:xfrm>
          <a:prstGeom prst="ellipse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>
                <a:solidFill>
                  <a:srgbClr val="FFFFFF"/>
                </a:solidFill>
                <a:latin typeface="Poppins"/>
              </a:rPr>
              <a:t>03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89888" y="4434839"/>
            <a:ext cx="44348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1B5E3F"/>
                </a:solidFill>
                <a:latin typeface="Poppins"/>
              </a:rPr>
              <a:t>Interoperabilidade é o gargalo comum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9536" y="5148071"/>
            <a:ext cx="4892040" cy="8412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0">
                <a:solidFill>
                  <a:srgbClr val="33373D"/>
                </a:solidFill>
                <a:latin typeface="Lato"/>
              </a:rPr>
              <a:t>Há avanço digital, mas a fragmentação dos sistemas e a falta de integração impedem a continuidade e a coordenação do cuidado.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9536" y="5824727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5A5F66"/>
                </a:solidFill>
                <a:latin typeface="Poppins"/>
              </a:rPr>
              <a:t>TODAS AS REGIÕES</a:t>
            </a:r>
          </a:p>
        </p:txBody>
      </p:sp>
      <p:sp>
        <p:nvSpPr>
          <p:cNvPr id="31" name="Oval 30"/>
          <p:cNvSpPr/>
          <p:nvPr/>
        </p:nvSpPr>
        <p:spPr>
          <a:xfrm>
            <a:off x="4178808" y="5861303"/>
            <a:ext cx="237744" cy="237744"/>
          </a:xfrm>
          <a:prstGeom prst="ellipse">
            <a:avLst/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Oval 31"/>
          <p:cNvSpPr/>
          <p:nvPr/>
        </p:nvSpPr>
        <p:spPr>
          <a:xfrm>
            <a:off x="4489704" y="5861303"/>
            <a:ext cx="237744" cy="237744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Oval 32"/>
          <p:cNvSpPr/>
          <p:nvPr/>
        </p:nvSpPr>
        <p:spPr>
          <a:xfrm>
            <a:off x="4800600" y="5861303"/>
            <a:ext cx="237744" cy="237744"/>
          </a:xfrm>
          <a:prstGeom prst="ellipse">
            <a:avLst/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Oval 33"/>
          <p:cNvSpPr/>
          <p:nvPr/>
        </p:nvSpPr>
        <p:spPr>
          <a:xfrm>
            <a:off x="5111496" y="5861303"/>
            <a:ext cx="237744" cy="237744"/>
          </a:xfrm>
          <a:prstGeom prst="ellipse">
            <a:avLst/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5422392" y="5861303"/>
            <a:ext cx="237744" cy="237744"/>
          </a:xfrm>
          <a:prstGeom prst="ellipse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ounded Rectangle 35"/>
          <p:cNvSpPr/>
          <p:nvPr/>
        </p:nvSpPr>
        <p:spPr>
          <a:xfrm>
            <a:off x="6245352" y="4215383"/>
            <a:ext cx="5440680" cy="210312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3E6E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6446520" y="4416551"/>
            <a:ext cx="457200" cy="457200"/>
          </a:xfrm>
          <a:prstGeom prst="ellipse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>
                <a:solidFill>
                  <a:srgbClr val="FFFFFF"/>
                </a:solidFill>
                <a:latin typeface="Poppins"/>
              </a:rPr>
              <a:t>04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68312" y="4434839"/>
            <a:ext cx="44348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1B5E3F"/>
                </a:solidFill>
                <a:latin typeface="Poppins"/>
              </a:rPr>
              <a:t>APS coordenadora — reconhecida, não consolidada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37960" y="5148071"/>
            <a:ext cx="4892040" cy="8412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0">
                <a:solidFill>
                  <a:srgbClr val="33373D"/>
                </a:solidFill>
                <a:latin typeface="Lato"/>
              </a:rPr>
              <a:t>O papel ordenador da APS é formalmente aceito, mas ainda carece de instrumentos, comunicação clínica e mudança de modelo para se efetivar.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37960" y="5824727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850" b="1" i="0">
                <a:solidFill>
                  <a:srgbClr val="5A5F66"/>
                </a:solidFill>
                <a:latin typeface="Poppins"/>
              </a:rPr>
              <a:t>TODAS AS REGIÕES</a:t>
            </a:r>
          </a:p>
        </p:txBody>
      </p:sp>
      <p:sp>
        <p:nvSpPr>
          <p:cNvPr id="41" name="Oval 40"/>
          <p:cNvSpPr/>
          <p:nvPr/>
        </p:nvSpPr>
        <p:spPr>
          <a:xfrm>
            <a:off x="9857232" y="5861303"/>
            <a:ext cx="237744" cy="237744"/>
          </a:xfrm>
          <a:prstGeom prst="ellipse">
            <a:avLst/>
          </a:prstGeom>
          <a:solidFill>
            <a:srgbClr val="00A85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Oval 41"/>
          <p:cNvSpPr/>
          <p:nvPr/>
        </p:nvSpPr>
        <p:spPr>
          <a:xfrm>
            <a:off x="10168128" y="5861303"/>
            <a:ext cx="237744" cy="237744"/>
          </a:xfrm>
          <a:prstGeom prst="ellipse">
            <a:avLst/>
          </a:prstGeom>
          <a:solidFill>
            <a:srgbClr val="007B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Oval 42"/>
          <p:cNvSpPr/>
          <p:nvPr/>
        </p:nvSpPr>
        <p:spPr>
          <a:xfrm>
            <a:off x="10479024" y="5861303"/>
            <a:ext cx="237744" cy="237744"/>
          </a:xfrm>
          <a:prstGeom prst="ellipse">
            <a:avLst/>
          </a:prstGeom>
          <a:solidFill>
            <a:srgbClr val="FF57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Oval 43"/>
          <p:cNvSpPr/>
          <p:nvPr/>
        </p:nvSpPr>
        <p:spPr>
          <a:xfrm>
            <a:off x="10789920" y="5861303"/>
            <a:ext cx="237744" cy="237744"/>
          </a:xfrm>
          <a:prstGeom prst="ellipse">
            <a:avLst/>
          </a:prstGeom>
          <a:solidFill>
            <a:srgbClr val="673AB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Oval 44"/>
          <p:cNvSpPr/>
          <p:nvPr/>
        </p:nvSpPr>
        <p:spPr>
          <a:xfrm>
            <a:off x="11100816" y="5861303"/>
            <a:ext cx="237744" cy="237744"/>
          </a:xfrm>
          <a:prstGeom prst="ellipse">
            <a:avLst/>
          </a:prstGeom>
          <a:solidFill>
            <a:srgbClr val="E91E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6928" y="6455664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1B7A43"/>
                </a:solidFill>
                <a:latin typeface="Poppins"/>
              </a:rPr>
              <a:t>61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57200"/>
            <a:ext cx="2926080" cy="310896"/>
          </a:xfrm>
          <a:prstGeom prst="roundRect">
            <a:avLst>
              <a:gd name="adj" fmla="val 50000"/>
            </a:avLst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EQUIPE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68680"/>
            <a:ext cx="10515600" cy="45070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Equipe de </a:t>
            </a: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pesquisa</a:t>
            </a:r>
            <a:endParaRPr sz="3000" b="1" i="0" dirty="0">
              <a:solidFill>
                <a:schemeClr val="accent6">
                  <a:lumMod val="75000"/>
                </a:schemeClr>
              </a:solidFill>
              <a:latin typeface="Poppi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928" y="1481328"/>
            <a:ext cx="1280160" cy="64008"/>
          </a:xfrm>
          <a:prstGeom prst="rect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66928" y="1627632"/>
            <a:ext cx="105156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5A5F66"/>
                </a:solidFill>
                <a:latin typeface="Lato"/>
              </a:rPr>
              <a:t>Coordenação do Cuidado a partir da APS · Fiocruz / ENSP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28" y="2057400"/>
            <a:ext cx="6126480" cy="4114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1100"/>
              </a:spcAft>
            </a:pPr>
            <a:r>
              <a:rPr sz="1200" b="1">
                <a:solidFill>
                  <a:srgbClr val="1B7A43"/>
                </a:solidFill>
                <a:latin typeface="Poppins"/>
              </a:rPr>
              <a:t>COORDENAÇÃO  </a:t>
            </a:r>
            <a:r>
              <a:rPr sz="1400">
                <a:solidFill>
                  <a:srgbClr val="33373D"/>
                </a:solidFill>
                <a:latin typeface="Lato"/>
              </a:rPr>
              <a:t>Gisele O’Dwyer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1100"/>
              </a:spcAft>
            </a:pPr>
            <a:r>
              <a:rPr sz="1200" b="1">
                <a:solidFill>
                  <a:srgbClr val="1B7A43"/>
                </a:solidFill>
                <a:latin typeface="Poppins"/>
              </a:rPr>
              <a:t>VICE-COORDENAÇÃO  </a:t>
            </a:r>
            <a:r>
              <a:rPr sz="1400">
                <a:solidFill>
                  <a:srgbClr val="33373D"/>
                </a:solidFill>
                <a:latin typeface="Lato"/>
              </a:rPr>
              <a:t>Cátia Oliveira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1100"/>
              </a:spcAft>
            </a:pPr>
            <a:r>
              <a:rPr sz="1200" b="1">
                <a:solidFill>
                  <a:srgbClr val="1B7A43"/>
                </a:solidFill>
                <a:latin typeface="Poppins"/>
              </a:rPr>
              <a:t>PESQUISADORA CONVIDADA  </a:t>
            </a:r>
            <a:r>
              <a:rPr sz="1400">
                <a:solidFill>
                  <a:srgbClr val="33373D"/>
                </a:solidFill>
                <a:latin typeface="Lato"/>
              </a:rPr>
              <a:t>Maria Fernanda Coutinho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1100"/>
              </a:spcAft>
            </a:pPr>
            <a:r>
              <a:rPr sz="1200" b="1">
                <a:solidFill>
                  <a:srgbClr val="1B7A43"/>
                </a:solidFill>
                <a:latin typeface="Poppins"/>
              </a:rPr>
              <a:t>PESQUISADORES  </a:t>
            </a:r>
            <a:r>
              <a:rPr sz="1400">
                <a:solidFill>
                  <a:srgbClr val="33373D"/>
                </a:solidFill>
                <a:latin typeface="Lato"/>
              </a:rPr>
              <a:t>Patty Fidelis, Mariana Konder, Leonardo Graever, Gabriela Rieveres e Igor Silva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1100"/>
              </a:spcAft>
            </a:pPr>
            <a:r>
              <a:rPr sz="1200" b="1">
                <a:solidFill>
                  <a:srgbClr val="1B7A43"/>
                </a:solidFill>
                <a:latin typeface="Poppins"/>
              </a:rPr>
              <a:t>APOIO  </a:t>
            </a:r>
            <a:r>
              <a:rPr sz="1400">
                <a:solidFill>
                  <a:srgbClr val="33373D"/>
                </a:solidFill>
                <a:latin typeface="Lato"/>
              </a:rPr>
              <a:t>Anna Carolina Pinto, Jessica Pedrosa, Mariana Brasil, Fernanda Nunes e Débora Albani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  <p:pic>
        <p:nvPicPr>
          <p:cNvPr id="10" name="Picture 9" descr="team_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0" y="1965960"/>
            <a:ext cx="4572000" cy="4023360"/>
          </a:xfrm>
          <a:prstGeom prst="rect">
            <a:avLst/>
          </a:prstGeom>
          <a:ln w="31750">
            <a:solidFill>
              <a:srgbClr val="FFFFFF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64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Gargalos, mecanismos e efeitos</a:t>
            </a:r>
            <a:endParaRPr 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932688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2C6E49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Onde a coordenação falha e por quê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48640" y="1508760"/>
            <a:ext cx="3505200" cy="3246120"/>
          </a:xfrm>
          <a:prstGeom prst="rect">
            <a:avLst/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73152" cy="3246120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Shape 4"/>
          <p:cNvSpPr/>
          <p:nvPr/>
        </p:nvSpPr>
        <p:spPr>
          <a:xfrm>
            <a:off x="749808" y="1691640"/>
            <a:ext cx="420624" cy="420624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8" name="Text 5"/>
          <p:cNvSpPr/>
          <p:nvPr/>
        </p:nvSpPr>
        <p:spPr>
          <a:xfrm>
            <a:off x="1261872" y="1691640"/>
            <a:ext cx="26822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Limites da prática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768096" y="2286000"/>
            <a:ext cx="3093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falhas intraequipe</a:t>
            </a:r>
            <a:endParaRPr lang="en-US" sz="1150" dirty="0"/>
          </a:p>
          <a:p>
            <a:pPr marL="152400" indent="-152400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escopo de práticas incompleto</a:t>
            </a:r>
            <a:endParaRPr lang="en-US" sz="1150" dirty="0"/>
          </a:p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baixa resolutividade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APS com capacidade limitada </a:t>
            </a:r>
            <a:r>
              <a:rPr lang="en-US" sz="11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→ apenas encaminha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768096" y="3977640"/>
            <a:ext cx="3066288" cy="603504"/>
          </a:xfrm>
          <a:prstGeom prst="rect">
            <a:avLst/>
          </a:prstGeom>
          <a:solidFill>
            <a:srgbClr val="C8E6D0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1" name="Text 8"/>
          <p:cNvSpPr/>
          <p:nvPr/>
        </p:nvSpPr>
        <p:spPr>
          <a:xfrm>
            <a:off x="877824" y="3977640"/>
            <a:ext cx="2846832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ESF como eixo coordenador  </a:t>
            </a:r>
            <a:r>
              <a:rPr lang="en-US" sz="1050" dirty="0">
                <a:solidFill>
                  <a:srgbClr val="2C6E49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territorialização · vínculo · longitudinalidade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4328160" y="1508760"/>
            <a:ext cx="3505200" cy="3246120"/>
          </a:xfrm>
          <a:prstGeom prst="rect">
            <a:avLst/>
          </a:prstGeom>
          <a:solidFill>
            <a:srgbClr val="FBEDEE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3" name="Shape 10"/>
          <p:cNvSpPr/>
          <p:nvPr/>
        </p:nvSpPr>
        <p:spPr>
          <a:xfrm>
            <a:off x="4328160" y="1508760"/>
            <a:ext cx="73152" cy="3246120"/>
          </a:xfrm>
          <a:prstGeom prst="rect">
            <a:avLst/>
          </a:prstGeom>
          <a:solidFill>
            <a:srgbClr val="B23A4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4" name="Shape 11"/>
          <p:cNvSpPr/>
          <p:nvPr/>
        </p:nvSpPr>
        <p:spPr>
          <a:xfrm>
            <a:off x="4529328" y="1691640"/>
            <a:ext cx="420624" cy="420624"/>
          </a:xfrm>
          <a:prstGeom prst="ellipse">
            <a:avLst/>
          </a:prstGeom>
          <a:solidFill>
            <a:srgbClr val="B23A48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6" name="Text 12"/>
          <p:cNvSpPr/>
          <p:nvPr/>
        </p:nvSpPr>
        <p:spPr>
          <a:xfrm>
            <a:off x="5041392" y="1691640"/>
            <a:ext cx="26822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B23A48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Nó crítico: </a:t>
            </a:r>
            <a:r>
              <a:rPr lang="en-US" sz="140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rede de atenção</a:t>
            </a:r>
            <a:endParaRPr lang="en-US" sz="1400" dirty="0"/>
          </a:p>
        </p:txBody>
      </p:sp>
      <p:sp>
        <p:nvSpPr>
          <p:cNvPr id="17" name="Text 13"/>
          <p:cNvSpPr/>
          <p:nvPr/>
        </p:nvSpPr>
        <p:spPr>
          <a:xfrm>
            <a:off x="4547616" y="2286000"/>
            <a:ext cx="3093720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Fragilidade da AES</a:t>
            </a:r>
            <a:endParaRPr lang="en-US" sz="1150" dirty="0"/>
          </a:p>
          <a:p>
            <a:pPr marL="152400" indent="-152400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Falta de comunicação e contrarreferência</a:t>
            </a:r>
            <a:endParaRPr lang="en-US" sz="1150" dirty="0"/>
          </a:p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Fragmentação do cuidado</a:t>
            </a:r>
            <a:endParaRPr lang="en-US" sz="1150" dirty="0"/>
          </a:p>
          <a:p>
            <a:pPr marL="0" indent="0">
              <a:spcAft>
                <a:spcPts val="200"/>
              </a:spcAft>
              <a:buNone/>
            </a:pPr>
            <a:r>
              <a:rPr lang="en-US" sz="11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Consequência: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solidFill>
                  <a:srgbClr val="B23A48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descontinuidade · peregrinação do usuário · sofrimento</a:t>
            </a:r>
            <a:endParaRPr lang="en-US" sz="1150" dirty="0"/>
          </a:p>
        </p:txBody>
      </p:sp>
      <p:sp>
        <p:nvSpPr>
          <p:cNvPr id="18" name="Shape 14"/>
          <p:cNvSpPr/>
          <p:nvPr/>
        </p:nvSpPr>
        <p:spPr>
          <a:xfrm>
            <a:off x="8107680" y="1508760"/>
            <a:ext cx="3505200" cy="3246120"/>
          </a:xfrm>
          <a:prstGeom prst="rect">
            <a:avLst/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9" name="Shape 15"/>
          <p:cNvSpPr/>
          <p:nvPr/>
        </p:nvSpPr>
        <p:spPr>
          <a:xfrm>
            <a:off x="8107680" y="1508760"/>
            <a:ext cx="73152" cy="3246120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0" name="Shape 16"/>
          <p:cNvSpPr/>
          <p:nvPr/>
        </p:nvSpPr>
        <p:spPr>
          <a:xfrm>
            <a:off x="8308848" y="1691640"/>
            <a:ext cx="420624" cy="420624"/>
          </a:xfrm>
          <a:prstGeom prst="ellipse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2" name="Text 17"/>
          <p:cNvSpPr/>
          <p:nvPr/>
        </p:nvSpPr>
        <p:spPr>
          <a:xfrm>
            <a:off x="8820912" y="1691640"/>
            <a:ext cx="26822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Regulação e financiamento</a:t>
            </a:r>
            <a:endParaRPr lang="en-US" sz="1400" dirty="0"/>
          </a:p>
        </p:txBody>
      </p:sp>
      <p:sp>
        <p:nvSpPr>
          <p:cNvPr id="23" name="Text 18"/>
          <p:cNvSpPr/>
          <p:nvPr/>
        </p:nvSpPr>
        <p:spPr>
          <a:xfrm>
            <a:off x="8327136" y="2286000"/>
            <a:ext cx="3093720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Modelo atual: </a:t>
            </a: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burocrático, por filas, não garante coordenação</a:t>
            </a:r>
            <a:endParaRPr lang="en-US" sz="1150" dirty="0"/>
          </a:p>
          <a:p>
            <a:pPr marL="0" indent="0">
              <a:buNone/>
            </a:pPr>
            <a:r>
              <a:rPr lang="en-US" sz="115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Proposta: </a:t>
            </a: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regulação por risco e vulnerabilidade, com lógica clínica (priorização)</a:t>
            </a:r>
            <a:endParaRPr lang="en-US" sz="1150" dirty="0"/>
          </a:p>
          <a:p>
            <a:pPr marL="0" indent="0">
              <a:buNone/>
            </a:pPr>
            <a:r>
              <a:rPr lang="en-US" sz="11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Financiamento </a:t>
            </a: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induz a organização da APS — avanços recentes com limites</a:t>
            </a:r>
            <a:endParaRPr lang="en-US" sz="1150" dirty="0"/>
          </a:p>
        </p:txBody>
      </p:sp>
      <p:sp>
        <p:nvSpPr>
          <p:cNvPr id="24" name="Shape 19"/>
          <p:cNvSpPr/>
          <p:nvPr/>
        </p:nvSpPr>
        <p:spPr>
          <a:xfrm>
            <a:off x="548640" y="4983480"/>
            <a:ext cx="7589520" cy="914400"/>
          </a:xfrm>
          <a:prstGeom prst="roundRect">
            <a:avLst>
              <a:gd name="adj" fmla="val 8000"/>
            </a:avLst>
          </a:prstGeom>
          <a:solidFill>
            <a:srgbClr val="0E3B22"/>
          </a:solidFill>
          <a:ln/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5" name="Shape 20"/>
          <p:cNvSpPr/>
          <p:nvPr/>
        </p:nvSpPr>
        <p:spPr>
          <a:xfrm>
            <a:off x="777240" y="5212080"/>
            <a:ext cx="457200" cy="457200"/>
          </a:xfrm>
          <a:prstGeom prst="ellipse">
            <a:avLst/>
          </a:prstGeom>
          <a:solidFill>
            <a:srgbClr val="E8A33D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7" name="Text 21"/>
          <p:cNvSpPr/>
          <p:nvPr/>
        </p:nvSpPr>
        <p:spPr>
          <a:xfrm>
            <a:off x="1417320" y="4983480"/>
            <a:ext cx="65836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8A33D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Gargalo central:  </a:t>
            </a:r>
            <a:r>
              <a:rPr lang="en-US" sz="1300" dirty="0">
                <a:solidFill>
                  <a:srgbClr val="FFFFFF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articulação APS–atenção especializada + modelo de regulação</a:t>
            </a:r>
            <a:endParaRPr lang="en-US" sz="1300" dirty="0"/>
          </a:p>
        </p:txBody>
      </p:sp>
      <p:sp>
        <p:nvSpPr>
          <p:cNvPr id="28" name="Shape 22"/>
          <p:cNvSpPr/>
          <p:nvPr/>
        </p:nvSpPr>
        <p:spPr>
          <a:xfrm>
            <a:off x="7863840" y="4983480"/>
            <a:ext cx="3749040" cy="914400"/>
          </a:xfrm>
          <a:prstGeom prst="rect">
            <a:avLst/>
          </a:prstGeom>
          <a:solidFill>
            <a:srgbClr val="E8F2EC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9" name="Text 23"/>
          <p:cNvSpPr/>
          <p:nvPr/>
        </p:nvSpPr>
        <p:spPr>
          <a:xfrm>
            <a:off x="8046720" y="5047488"/>
            <a:ext cx="3657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200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DA COORDENAÇÃO</a:t>
            </a:r>
            <a:endParaRPr lang="en-US" sz="1000" dirty="0"/>
          </a:p>
        </p:txBody>
      </p:sp>
      <p:sp>
        <p:nvSpPr>
          <p:cNvPr id="30" name="Text 24"/>
          <p:cNvSpPr/>
          <p:nvPr/>
        </p:nvSpPr>
        <p:spPr>
          <a:xfrm>
            <a:off x="8046720" y="5321808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↓ </a:t>
            </a: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mortalidade infantil   </a:t>
            </a:r>
            <a:r>
              <a:rPr lang="en-US" sz="13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↓ </a:t>
            </a: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hospitalizações   </a:t>
            </a:r>
            <a:r>
              <a:rPr lang="en-US" sz="13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↓ </a:t>
            </a: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desigualdade</a:t>
            </a:r>
            <a:endParaRPr lang="en-US" sz="1300" dirty="0"/>
          </a:p>
        </p:txBody>
      </p:sp>
      <p:sp>
        <p:nvSpPr>
          <p:cNvPr id="32" name="Text 26"/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  <p:sp>
        <p:nvSpPr>
          <p:cNvPr id="33" name="Text 27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  <p:pic>
        <p:nvPicPr>
          <p:cNvPr id="34" name="Image 0" descr="preencoded.png">
            <a:extLst>
              <a:ext uri="{FF2B5EF4-FFF2-40B4-BE49-F238E27FC236}">
                <a16:creationId xmlns:a16="http://schemas.microsoft.com/office/drawing/2014/main" id="{BFEF3EC2-2516-DC58-DE6B-97F493D04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58" y="1792590"/>
            <a:ext cx="218724" cy="218724"/>
          </a:xfrm>
          <a:prstGeom prst="rect">
            <a:avLst/>
          </a:prstGeom>
        </p:spPr>
      </p:pic>
      <p:pic>
        <p:nvPicPr>
          <p:cNvPr id="35" name="Image 1" descr="preencoded.png">
            <a:extLst>
              <a:ext uri="{FF2B5EF4-FFF2-40B4-BE49-F238E27FC236}">
                <a16:creationId xmlns:a16="http://schemas.microsoft.com/office/drawing/2014/main" id="{AF15B38C-F067-65B0-24DD-97D783FB8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278" y="1792590"/>
            <a:ext cx="218724" cy="218724"/>
          </a:xfrm>
          <a:prstGeom prst="rect">
            <a:avLst/>
          </a:prstGeom>
        </p:spPr>
      </p:pic>
      <p:pic>
        <p:nvPicPr>
          <p:cNvPr id="36" name="Image 2" descr="preencoded.png">
            <a:extLst>
              <a:ext uri="{FF2B5EF4-FFF2-40B4-BE49-F238E27FC236}">
                <a16:creationId xmlns:a16="http://schemas.microsoft.com/office/drawing/2014/main" id="{CBDBEFDC-99AE-75B7-1055-02AC7C0C0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9798" y="1792590"/>
            <a:ext cx="218724" cy="218724"/>
          </a:xfrm>
          <a:prstGeom prst="rect">
            <a:avLst/>
          </a:prstGeom>
        </p:spPr>
      </p:pic>
      <p:pic>
        <p:nvPicPr>
          <p:cNvPr id="37" name="Image 3" descr="preencoded.png">
            <a:extLst>
              <a:ext uri="{FF2B5EF4-FFF2-40B4-BE49-F238E27FC236}">
                <a16:creationId xmlns:a16="http://schemas.microsoft.com/office/drawing/2014/main" id="{520A7307-C865-E8D8-7C38-3D95FF0A2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5321808"/>
            <a:ext cx="237744" cy="23774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57200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TRABALHO DE CAMPO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68680"/>
            <a:ext cx="10515600" cy="4610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O campo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928" y="1481328"/>
            <a:ext cx="1280160" cy="64008"/>
          </a:xfrm>
          <a:prstGeom prst="rect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66928" y="1627632"/>
            <a:ext cx="106070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5A5F66"/>
                </a:solidFill>
                <a:latin typeface="Lato"/>
              </a:rPr>
              <a:t>Estados visitados — um em cada uma das cinco regiões do país</a:t>
            </a:r>
          </a:p>
        </p:txBody>
      </p:sp>
      <p:pic>
        <p:nvPicPr>
          <p:cNvPr id="7" name="Picture 6" descr="map_campo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2148840"/>
            <a:ext cx="5370349" cy="4160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9320" y="1929384"/>
            <a:ext cx="5669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1B7A43"/>
                </a:solidFill>
                <a:latin typeface="Poppins"/>
              </a:rPr>
              <a:t>ESTADOS DO CAMPO</a:t>
            </a:r>
          </a:p>
        </p:txBody>
      </p:sp>
      <p:sp>
        <p:nvSpPr>
          <p:cNvPr id="9" name="Oval 8"/>
          <p:cNvSpPr/>
          <p:nvPr/>
        </p:nvSpPr>
        <p:spPr>
          <a:xfrm>
            <a:off x="5989320" y="2286000"/>
            <a:ext cx="274320" cy="274320"/>
          </a:xfrm>
          <a:prstGeom prst="ellipse">
            <a:avLst/>
          </a:prstGeom>
          <a:solidFill>
            <a:srgbClr val="00A8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409944" y="2240280"/>
            <a:ext cx="5120640" cy="4114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450" b="1">
                <a:solidFill>
                  <a:srgbClr val="33373D"/>
                </a:solidFill>
                <a:latin typeface="Poppins"/>
              </a:rPr>
              <a:t>Pará</a:t>
            </a:r>
            <a:r>
              <a:rPr sz="1150">
                <a:solidFill>
                  <a:srgbClr val="5A5F66"/>
                </a:solidFill>
                <a:latin typeface="Lato"/>
              </a:rPr>
              <a:t>   ·  Região Norte</a:t>
            </a:r>
          </a:p>
        </p:txBody>
      </p:sp>
      <p:sp>
        <p:nvSpPr>
          <p:cNvPr id="11" name="Oval 10"/>
          <p:cNvSpPr/>
          <p:nvPr/>
        </p:nvSpPr>
        <p:spPr>
          <a:xfrm>
            <a:off x="5989320" y="2706624"/>
            <a:ext cx="274320" cy="274320"/>
          </a:xfrm>
          <a:prstGeom prst="ellipse">
            <a:avLst/>
          </a:prstGeom>
          <a:solidFill>
            <a:srgbClr val="2E86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409944" y="2660904"/>
            <a:ext cx="5120640" cy="4114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450" b="1">
                <a:solidFill>
                  <a:srgbClr val="33373D"/>
                </a:solidFill>
                <a:latin typeface="Poppins"/>
              </a:rPr>
              <a:t>Pernambuco</a:t>
            </a:r>
            <a:r>
              <a:rPr sz="1150">
                <a:solidFill>
                  <a:srgbClr val="5A5F66"/>
                </a:solidFill>
                <a:latin typeface="Lato"/>
              </a:rPr>
              <a:t>   ·  Região Nordeste</a:t>
            </a:r>
          </a:p>
        </p:txBody>
      </p:sp>
      <p:sp>
        <p:nvSpPr>
          <p:cNvPr id="13" name="Oval 12"/>
          <p:cNvSpPr/>
          <p:nvPr/>
        </p:nvSpPr>
        <p:spPr>
          <a:xfrm>
            <a:off x="5989320" y="3127248"/>
            <a:ext cx="274320" cy="274320"/>
          </a:xfrm>
          <a:prstGeom prst="ellipse">
            <a:avLst/>
          </a:prstGeom>
          <a:solidFill>
            <a:srgbClr val="F2A2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409944" y="3081528"/>
            <a:ext cx="5120640" cy="4114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450" b="1">
                <a:solidFill>
                  <a:srgbClr val="33373D"/>
                </a:solidFill>
                <a:latin typeface="Poppins"/>
              </a:rPr>
              <a:t>Mato Grosso do Sul</a:t>
            </a:r>
            <a:r>
              <a:rPr sz="1150">
                <a:solidFill>
                  <a:srgbClr val="5A5F66"/>
                </a:solidFill>
                <a:latin typeface="Lato"/>
              </a:rPr>
              <a:t>   ·  Região Centro-Oeste</a:t>
            </a:r>
          </a:p>
        </p:txBody>
      </p:sp>
      <p:sp>
        <p:nvSpPr>
          <p:cNvPr id="15" name="Oval 14"/>
          <p:cNvSpPr/>
          <p:nvPr/>
        </p:nvSpPr>
        <p:spPr>
          <a:xfrm>
            <a:off x="5989320" y="3547872"/>
            <a:ext cx="274320" cy="274320"/>
          </a:xfrm>
          <a:prstGeom prst="ellipse">
            <a:avLst/>
          </a:prstGeom>
          <a:solidFill>
            <a:srgbClr val="8E2AA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409944" y="3502152"/>
            <a:ext cx="5120640" cy="4114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450" b="1">
                <a:solidFill>
                  <a:srgbClr val="33373D"/>
                </a:solidFill>
                <a:latin typeface="Poppins"/>
              </a:rPr>
              <a:t>Rio de Janeiro</a:t>
            </a:r>
            <a:r>
              <a:rPr sz="1150">
                <a:solidFill>
                  <a:srgbClr val="5A5F66"/>
                </a:solidFill>
                <a:latin typeface="Lato"/>
              </a:rPr>
              <a:t>   ·  Região Sudeste</a:t>
            </a:r>
          </a:p>
        </p:txBody>
      </p:sp>
      <p:sp>
        <p:nvSpPr>
          <p:cNvPr id="17" name="Oval 16"/>
          <p:cNvSpPr/>
          <p:nvPr/>
        </p:nvSpPr>
        <p:spPr>
          <a:xfrm>
            <a:off x="5989320" y="3968496"/>
            <a:ext cx="274320" cy="274320"/>
          </a:xfrm>
          <a:prstGeom prst="ellipse">
            <a:avLst/>
          </a:prstGeom>
          <a:solidFill>
            <a:srgbClr val="D835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409944" y="3922776"/>
            <a:ext cx="5120640" cy="4114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450" b="1">
                <a:solidFill>
                  <a:srgbClr val="33373D"/>
                </a:solidFill>
                <a:latin typeface="Poppins"/>
              </a:rPr>
              <a:t>Rio Grande do Sul</a:t>
            </a:r>
            <a:r>
              <a:rPr sz="1150">
                <a:solidFill>
                  <a:srgbClr val="5A5F66"/>
                </a:solidFill>
                <a:latin typeface="Lato"/>
              </a:rPr>
              <a:t>   ·  Região Sul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9320" y="4370832"/>
            <a:ext cx="5669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1B7A43"/>
                </a:solidFill>
                <a:latin typeface="Poppins"/>
              </a:rPr>
              <a:t>REGISTROS DO CAMPO</a:t>
            </a:r>
          </a:p>
        </p:txBody>
      </p:sp>
      <p:pic>
        <p:nvPicPr>
          <p:cNvPr id="20" name="Picture 19" descr="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4663440"/>
            <a:ext cx="1783080" cy="2194560"/>
          </a:xfrm>
          <a:prstGeom prst="rect">
            <a:avLst/>
          </a:prstGeom>
          <a:ln w="25400">
            <a:solidFill>
              <a:srgbClr val="FFFFFF"/>
            </a:solidFill>
          </a:ln>
        </p:spPr>
      </p:pic>
      <p:pic>
        <p:nvPicPr>
          <p:cNvPr id="21" name="Picture 20" descr="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992" y="4663440"/>
            <a:ext cx="3721608" cy="2194560"/>
          </a:xfrm>
          <a:prstGeom prst="rect">
            <a:avLst/>
          </a:prstGeom>
          <a:ln w="25400">
            <a:solidFill>
              <a:srgbClr val="FFFFFF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57200"/>
            <a:ext cx="2743200" cy="310896"/>
          </a:xfrm>
          <a:prstGeom prst="roundRect">
            <a:avLst>
              <a:gd name="adj" fmla="val 50000"/>
            </a:avLst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FFFFF"/>
                </a:solidFill>
                <a:latin typeface="Poppins"/>
              </a:rPr>
              <a:t>REPERCUSSÃO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68680"/>
            <a:ext cx="10515600" cy="46108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A </a:t>
            </a: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pesquisa</a:t>
            </a: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</a:t>
            </a: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nos</a:t>
            </a:r>
            <a:r>
              <a:rPr sz="3000" b="1" i="0" dirty="0">
                <a:solidFill>
                  <a:schemeClr val="accent6">
                    <a:lumMod val="75000"/>
                  </a:schemeClr>
                </a:solidFill>
                <a:latin typeface="Poppins"/>
              </a:rPr>
              <a:t> </a:t>
            </a:r>
            <a:r>
              <a:rPr sz="3000" b="1" i="0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municípios</a:t>
            </a:r>
            <a:endParaRPr sz="3000" b="1" i="0" dirty="0">
              <a:solidFill>
                <a:schemeClr val="accent6">
                  <a:lumMod val="75000"/>
                </a:schemeClr>
              </a:solidFill>
              <a:latin typeface="Poppi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928" y="1481328"/>
            <a:ext cx="1280160" cy="64008"/>
          </a:xfrm>
          <a:prstGeom prst="rect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66928" y="1627632"/>
            <a:ext cx="106070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400" b="0" i="1">
                <a:solidFill>
                  <a:srgbClr val="5A5F66"/>
                </a:solidFill>
                <a:latin typeface="Lato"/>
              </a:rPr>
              <a:t>Cobertura local do trabalho de campo da Fiocruz / ENSP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28" y="2057400"/>
            <a:ext cx="690372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33373D"/>
                </a:solidFill>
                <a:latin typeface="Lato"/>
              </a:rPr>
              <a:t>Três Rios (RJ) integra o estudo nacional da Fiocruz (ENSP) em parceria com o Ministério da Saúde e recebeu a visita presencial da Dra. Gisele O’Dwyer, que acompanhou a pesquisa in loco.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928" y="2971800"/>
            <a:ext cx="690372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33373D"/>
                </a:solidFill>
                <a:latin typeface="Lato"/>
              </a:rPr>
              <a:t>O estudo mapeia como a Atenção Primária se articula com exames, especialistas e hospitais (Atenção Especializada) para reduzir o tempo de espera e qualificar o atendimento.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6928" y="3822191"/>
            <a:ext cx="6903720" cy="914400"/>
          </a:xfrm>
          <a:prstGeom prst="roundRect">
            <a:avLst>
              <a:gd name="adj" fmla="val 6000"/>
            </a:avLst>
          </a:prstGeom>
          <a:solidFill>
            <a:srgbClr val="E8F1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54864" rIns="128016" bIns="54864" rtlCol="0" anchor="ctr"/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</a:pPr>
            <a:r>
              <a:rPr sz="1200" b="0" i="1">
                <a:solidFill>
                  <a:srgbClr val="1B5E3F"/>
                </a:solidFill>
                <a:latin typeface="Lato"/>
              </a:rPr>
              <a:t>“Dados científicos e ferramentas reais para planejar investimentos, otimizar recursos e levar saúde com mais rapidez e qualidade.”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>
                <a:solidFill>
                  <a:srgbClr val="5A5F66"/>
                </a:solidFill>
                <a:latin typeface="Poppins"/>
              </a:rPr>
              <a:t>— Jonas Dico, Prefeito de Três Rios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6928" y="3822191"/>
            <a:ext cx="64008" cy="914400"/>
          </a:xfrm>
          <a:prstGeom prst="rect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566928" y="4882896"/>
            <a:ext cx="6903720" cy="914400"/>
          </a:xfrm>
          <a:prstGeom prst="roundRect">
            <a:avLst>
              <a:gd name="adj" fmla="val 6000"/>
            </a:avLst>
          </a:prstGeom>
          <a:solidFill>
            <a:srgbClr val="E8F1E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4592" tIns="54864" rIns="128016" bIns="54864" rtlCol="0" anchor="ctr"/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200"/>
              </a:spcAft>
            </a:pPr>
            <a:r>
              <a:rPr sz="1200" b="0" i="1">
                <a:solidFill>
                  <a:srgbClr val="1B5E3F"/>
                </a:solidFill>
                <a:latin typeface="Lato"/>
              </a:rPr>
              <a:t>“Identificar gargalos — como na regulação de exames — e trazer soluções como a telemedicina e o fortalecimento da Saúde Mental perto de casa.”</a:t>
            </a:r>
          </a:p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i="0">
                <a:solidFill>
                  <a:srgbClr val="5A5F66"/>
                </a:solidFill>
                <a:latin typeface="Poppins"/>
              </a:rPr>
              <a:t>— Marcelo Fernandes, Secretário de Saúde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6928" y="4882896"/>
            <a:ext cx="64008" cy="914400"/>
          </a:xfrm>
          <a:prstGeom prst="rect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news_c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395" y="2011680"/>
            <a:ext cx="2981516" cy="4297680"/>
          </a:xfrm>
          <a:prstGeom prst="rect">
            <a:avLst/>
          </a:prstGeom>
          <a:ln w="12700">
            <a:solidFill>
              <a:srgbClr val="D9DEDA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613395" y="6355080"/>
            <a:ext cx="2981515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950" b="0" i="1">
                <a:solidFill>
                  <a:srgbClr val="5A5F66"/>
                </a:solidFill>
                <a:latin typeface="Lato"/>
              </a:rPr>
              <a:t>Imprensa — Prefeitura de Erechim (RS)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6928" y="457200"/>
            <a:ext cx="2011680" cy="310896"/>
          </a:xfrm>
          <a:prstGeom prst="roundRect">
            <a:avLst>
              <a:gd name="adj" fmla="val 50000"/>
            </a:avLst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sz="1100" b="1">
                <a:solidFill>
                  <a:srgbClr val="FFFFFF"/>
                </a:solidFill>
                <a:latin typeface="Poppins"/>
              </a:rPr>
              <a:t>FONTES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868680"/>
            <a:ext cx="10058400" cy="4616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3000" b="1" dirty="0" err="1">
                <a:solidFill>
                  <a:schemeClr val="accent6">
                    <a:lumMod val="75000"/>
                  </a:schemeClr>
                </a:solidFill>
                <a:latin typeface="Poppins"/>
              </a:rPr>
              <a:t>Referências</a:t>
            </a:r>
            <a:endParaRPr sz="3000" b="1" dirty="0">
              <a:solidFill>
                <a:schemeClr val="accent6">
                  <a:lumMod val="75000"/>
                </a:schemeClr>
              </a:solidFill>
              <a:latin typeface="Poppi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928" y="1481328"/>
            <a:ext cx="1280160" cy="64008"/>
          </a:xfrm>
          <a:prstGeom prst="rect">
            <a:avLst/>
          </a:prstGeom>
          <a:solidFill>
            <a:srgbClr val="1B7A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66928" y="1828800"/>
            <a:ext cx="5394960" cy="44805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82880" indent="-182880" algn="l">
              <a:lnSpc>
                <a:spcPct val="104000"/>
              </a:lnSpc>
              <a:spcBef>
                <a:spcPts val="0"/>
              </a:spcBef>
              <a:spcAft>
                <a:spcPts val="900"/>
              </a:spcAft>
            </a:pPr>
            <a:r>
              <a:rPr sz="1050" b="1">
                <a:solidFill>
                  <a:srgbClr val="1B5E3F"/>
                </a:solidFill>
                <a:latin typeface="Poppins"/>
              </a:rPr>
              <a:t>AQUINO, R.; VILASBÔAS, A. L. Q. </a:t>
            </a:r>
            <a:r>
              <a:rPr sz="1050">
                <a:solidFill>
                  <a:srgbClr val="33373D"/>
                </a:solidFill>
                <a:latin typeface="Lato"/>
              </a:rPr>
              <a:t>Impactos da Estratégia Saúde da Família no estado de saúde da população brasileira: uma revisão de literatura. Ciência &amp; Saúde Coletiva, v. 30, n. 12, e13942025, 2025.</a:t>
            </a:r>
          </a:p>
          <a:p>
            <a:pPr marL="182880" indent="-182880" algn="l">
              <a:lnSpc>
                <a:spcPct val="104000"/>
              </a:lnSpc>
              <a:spcBef>
                <a:spcPts val="0"/>
              </a:spcBef>
              <a:spcAft>
                <a:spcPts val="900"/>
              </a:spcAft>
            </a:pPr>
            <a:r>
              <a:rPr sz="1050" b="1">
                <a:solidFill>
                  <a:srgbClr val="1B5E3F"/>
                </a:solidFill>
                <a:latin typeface="Poppins"/>
              </a:rPr>
              <a:t>BOUSQUAT, A. et al. </a:t>
            </a:r>
            <a:r>
              <a:rPr sz="1050">
                <a:solidFill>
                  <a:srgbClr val="33373D"/>
                </a:solidFill>
                <a:latin typeface="Lato"/>
              </a:rPr>
              <a:t>A estrutura das UBS brasileiras: o que mudou entre 2012 e 2024? Ciência &amp; Saúde Coletiva, v. 30, n. 12, e08792025, 2025.</a:t>
            </a:r>
          </a:p>
          <a:p>
            <a:pPr marL="182880" indent="-182880" algn="l">
              <a:lnSpc>
                <a:spcPct val="104000"/>
              </a:lnSpc>
              <a:spcBef>
                <a:spcPts val="0"/>
              </a:spcBef>
              <a:spcAft>
                <a:spcPts val="900"/>
              </a:spcAft>
            </a:pPr>
            <a:r>
              <a:rPr sz="1050" b="1">
                <a:solidFill>
                  <a:srgbClr val="1B5E3F"/>
                </a:solidFill>
                <a:latin typeface="Poppins"/>
              </a:rPr>
              <a:t>CAMPOS, G. W. de S. </a:t>
            </a:r>
            <a:r>
              <a:rPr sz="1050">
                <a:solidFill>
                  <a:srgbClr val="33373D"/>
                </a:solidFill>
                <a:latin typeface="Lato"/>
              </a:rPr>
              <a:t>Para continuidade do cuidado e para consolidar a coordenação da APS: um novo modelo de gestão da rede. Ciência &amp; Saúde Coletiva, v. 30, n. 12, e14532025, 2025.</a:t>
            </a:r>
          </a:p>
          <a:p>
            <a:pPr marL="182880" indent="-182880" algn="l">
              <a:lnSpc>
                <a:spcPct val="104000"/>
              </a:lnSpc>
              <a:spcBef>
                <a:spcPts val="0"/>
              </a:spcBef>
              <a:spcAft>
                <a:spcPts val="900"/>
              </a:spcAft>
            </a:pPr>
            <a:r>
              <a:rPr sz="1050" b="1">
                <a:solidFill>
                  <a:srgbClr val="1B5E3F"/>
                </a:solidFill>
                <a:latin typeface="Poppins"/>
              </a:rPr>
              <a:t>GIOVANELLA, L. et al. </a:t>
            </a:r>
            <a:r>
              <a:rPr sz="1050">
                <a:solidFill>
                  <a:srgbClr val="33373D"/>
                </a:solidFill>
                <a:latin typeface="Lato"/>
              </a:rPr>
              <a:t>Estratégia Saúde da Família: 30 anos de conquistas e desafios. Ciência &amp; Saúde Coletiva, v. 30, n. 12, e09142025, 2025.</a:t>
            </a:r>
          </a:p>
          <a:p>
            <a:pPr marL="182880" indent="-182880" algn="l">
              <a:lnSpc>
                <a:spcPct val="104000"/>
              </a:lnSpc>
              <a:spcBef>
                <a:spcPts val="0"/>
              </a:spcBef>
              <a:spcAft>
                <a:spcPts val="900"/>
              </a:spcAft>
            </a:pPr>
            <a:r>
              <a:rPr sz="1050" b="1">
                <a:solidFill>
                  <a:srgbClr val="1B5E3F"/>
                </a:solidFill>
                <a:latin typeface="Poppins"/>
              </a:rPr>
              <a:t>KESSNER, D. M.; KALK, C. E.; SINGER, J. </a:t>
            </a:r>
            <a:r>
              <a:rPr sz="1050">
                <a:solidFill>
                  <a:srgbClr val="33373D"/>
                </a:solidFill>
                <a:latin typeface="Lato"/>
              </a:rPr>
              <a:t>Assessing health quality: the case for tracers. New England Journal of Medicine, v. 288, p. 189-194, 1973.</a:t>
            </a:r>
          </a:p>
          <a:p>
            <a:pPr marL="182880" indent="-182880" algn="l">
              <a:lnSpc>
                <a:spcPct val="104000"/>
              </a:lnSpc>
              <a:spcBef>
                <a:spcPts val="0"/>
              </a:spcBef>
              <a:spcAft>
                <a:spcPts val="900"/>
              </a:spcAft>
            </a:pPr>
            <a:r>
              <a:rPr sz="1050" b="1">
                <a:solidFill>
                  <a:srgbClr val="1B5E3F"/>
                </a:solidFill>
                <a:latin typeface="Poppins"/>
              </a:rPr>
              <a:t>KIDDER, D. P.; FIERRO, L. A.; LUNA, E. et al. </a:t>
            </a:r>
            <a:r>
              <a:rPr sz="1050">
                <a:solidFill>
                  <a:srgbClr val="33373D"/>
                </a:solidFill>
                <a:latin typeface="Lato"/>
              </a:rPr>
              <a:t>CDC Program Evaluation Framework, 2024. MMWR Recommendations and Reports, v. 73, n. RR-6, p. 1-37, 2024. DOI: 10.15585/mmwr.rr7306a1.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208" y="1828800"/>
            <a:ext cx="5394960" cy="44805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82880" indent="-182880" algn="l">
              <a:lnSpc>
                <a:spcPct val="104000"/>
              </a:lnSpc>
              <a:spcBef>
                <a:spcPts val="0"/>
              </a:spcBef>
              <a:spcAft>
                <a:spcPts val="900"/>
              </a:spcAft>
            </a:pPr>
            <a:r>
              <a:rPr sz="1050" b="1">
                <a:solidFill>
                  <a:srgbClr val="1B5E3F"/>
                </a:solidFill>
                <a:latin typeface="Poppins"/>
              </a:rPr>
              <a:t>LARAICHI, M. O. </a:t>
            </a:r>
            <a:r>
              <a:rPr sz="1050">
                <a:solidFill>
                  <a:srgbClr val="33373D"/>
                </a:solidFill>
                <a:latin typeface="Lato"/>
              </a:rPr>
              <a:t>A Hierarchical Decision Model to Evaluate Healthcare Organization's Readiness to Implement Clinical Decision Support Systems. 2023. Dissertations and Theses, Paper 6417. DOI: 10.15760/etd.3562.</a:t>
            </a:r>
          </a:p>
          <a:p>
            <a:pPr marL="182880" indent="-182880" algn="l">
              <a:lnSpc>
                <a:spcPct val="104000"/>
              </a:lnSpc>
              <a:spcBef>
                <a:spcPts val="0"/>
              </a:spcBef>
              <a:spcAft>
                <a:spcPts val="900"/>
              </a:spcAft>
            </a:pPr>
            <a:r>
              <a:rPr sz="1050" b="1">
                <a:solidFill>
                  <a:srgbClr val="1B5E3F"/>
                </a:solidFill>
                <a:latin typeface="Poppins"/>
              </a:rPr>
              <a:t>MAGALHÃES JÚNIOR, H. M. </a:t>
            </a:r>
            <a:r>
              <a:rPr sz="1050">
                <a:solidFill>
                  <a:srgbClr val="33373D"/>
                </a:solidFill>
                <a:latin typeface="Lato"/>
              </a:rPr>
              <a:t>O desafio permanente da continuidade do cuidado: das PNABS à PNAES. Ciência &amp; Saúde Coletiva, v. 30, n. 12, e16012025, 2025.</a:t>
            </a:r>
          </a:p>
          <a:p>
            <a:pPr marL="182880" indent="-182880" algn="l">
              <a:lnSpc>
                <a:spcPct val="104000"/>
              </a:lnSpc>
              <a:spcBef>
                <a:spcPts val="0"/>
              </a:spcBef>
              <a:spcAft>
                <a:spcPts val="900"/>
              </a:spcAft>
            </a:pPr>
            <a:r>
              <a:rPr sz="1050" b="1">
                <a:solidFill>
                  <a:srgbClr val="1B5E3F"/>
                </a:solidFill>
                <a:latin typeface="Poppins"/>
              </a:rPr>
              <a:t>MELO, M. A. et al. </a:t>
            </a:r>
            <a:r>
              <a:rPr sz="1050">
                <a:solidFill>
                  <a:srgbClr val="33373D"/>
                </a:solidFill>
                <a:latin typeface="Lato"/>
              </a:rPr>
              <a:t>Financiamento da APS ao longo do tempo: indução, expansão e qualificação do modelo Estratégia Saúde da Família. Ciência &amp; Saúde Coletiva, v. 30, n. 12, e12642025, 2025.</a:t>
            </a:r>
          </a:p>
          <a:p>
            <a:pPr marL="182880" indent="-182880" algn="l">
              <a:lnSpc>
                <a:spcPct val="104000"/>
              </a:lnSpc>
              <a:spcBef>
                <a:spcPts val="0"/>
              </a:spcBef>
              <a:spcAft>
                <a:spcPts val="900"/>
              </a:spcAft>
            </a:pPr>
            <a:r>
              <a:rPr sz="1050" b="1">
                <a:solidFill>
                  <a:srgbClr val="1B5E3F"/>
                </a:solidFill>
                <a:latin typeface="Poppins"/>
              </a:rPr>
              <a:t>OLIVEIRA, F. P. de et al. </a:t>
            </a:r>
            <a:r>
              <a:rPr sz="1050">
                <a:solidFill>
                  <a:srgbClr val="33373D"/>
                </a:solidFill>
                <a:latin typeface="Lato"/>
              </a:rPr>
              <a:t>Mais Saúde da Família: a reconstrução da Atenção Primária à Saúde. Ciência &amp; Saúde Coletiva, v. 30, n. 12, e16632025, 2025.</a:t>
            </a:r>
          </a:p>
          <a:p>
            <a:pPr marL="182880" indent="-182880" algn="l">
              <a:lnSpc>
                <a:spcPct val="104000"/>
              </a:lnSpc>
              <a:spcBef>
                <a:spcPts val="0"/>
              </a:spcBef>
              <a:spcAft>
                <a:spcPts val="900"/>
              </a:spcAft>
            </a:pPr>
            <a:r>
              <a:rPr sz="1050" b="1">
                <a:solidFill>
                  <a:srgbClr val="1B5E3F"/>
                </a:solidFill>
                <a:latin typeface="Poppins"/>
              </a:rPr>
              <a:t>SAMICO, I.; FELISBERTO, E.; FIGUEIREDO, A. C.; FRIAS, P. G. </a:t>
            </a:r>
            <a:r>
              <a:rPr sz="1050">
                <a:solidFill>
                  <a:srgbClr val="33373D"/>
                </a:solidFill>
                <a:latin typeface="Lato"/>
              </a:rPr>
              <a:t>Avaliação em Saúde: bases conceituais e operacionais. Rio de Janeiro: MedBook, 2010. 196 p. ISBN 978-85-99977-46-0.</a:t>
            </a:r>
          </a:p>
          <a:p>
            <a:pPr marL="182880" indent="-182880" algn="l">
              <a:lnSpc>
                <a:spcPct val="104000"/>
              </a:lnSpc>
              <a:spcBef>
                <a:spcPts val="0"/>
              </a:spcBef>
              <a:spcAft>
                <a:spcPts val="900"/>
              </a:spcAft>
            </a:pPr>
            <a:r>
              <a:rPr sz="1050" b="1">
                <a:solidFill>
                  <a:srgbClr val="1B5E3F"/>
                </a:solidFill>
                <a:latin typeface="Poppins"/>
              </a:rPr>
              <a:t>TOMASI, E. et al. </a:t>
            </a:r>
            <a:r>
              <a:rPr sz="1050">
                <a:solidFill>
                  <a:srgbClr val="33373D"/>
                </a:solidFill>
                <a:latin typeface="Lato"/>
              </a:rPr>
              <a:t>Oferta de práticas por curso de vida e doenças crônicas e outros agravos nas UBS do Brasil: dados do Censo de 2024. Ciência &amp; Saúde Coletiva, v. 30, n. 12, e14572025, 2025.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92640" y="6455664"/>
            <a:ext cx="22860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900">
                <a:solidFill>
                  <a:srgbClr val="5A5F66"/>
                </a:solidFill>
                <a:latin typeface="Lato"/>
              </a:rPr>
              <a:t>Fiocruz · ENSP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9540" y="4245570"/>
            <a:ext cx="4918576" cy="1554904"/>
          </a:xfrm>
          <a:prstGeom prst="rect">
            <a:avLst/>
          </a:prstGeom>
        </p:spPr>
        <p:txBody>
          <a:bodyPr vert="horz" wrap="square" lIns="0" tIns="175460" rIns="0" bIns="0" rtlCol="0">
            <a:spAutoFit/>
          </a:bodyPr>
          <a:lstStyle/>
          <a:p>
            <a:pPr indent="-50673">
              <a:spcBef>
                <a:spcPts val="0"/>
              </a:spcBef>
              <a:buSzPts val="2800"/>
            </a:pPr>
            <a:r>
              <a:rPr lang="pt-BR" sz="1795" dirty="0">
                <a:latin typeface="Lato"/>
                <a:ea typeface="Garamond"/>
                <a:cs typeface="Garamond"/>
                <a:sym typeface="Garamond"/>
              </a:rPr>
              <a:t>Gisele O´Dwyer</a:t>
            </a:r>
            <a:br>
              <a:rPr lang="pt-BR" sz="1795" dirty="0">
                <a:latin typeface="Barlow Condensed"/>
                <a:ea typeface="Garamond"/>
                <a:cs typeface="Garamond"/>
                <a:sym typeface="Garamond"/>
              </a:rPr>
            </a:br>
            <a:br>
              <a:rPr lang="pt-BR" sz="1795" dirty="0">
                <a:latin typeface="Barlow Condensed"/>
                <a:ea typeface="Garamond"/>
                <a:cs typeface="Garamond"/>
                <a:sym typeface="Garamond"/>
              </a:rPr>
            </a:br>
            <a:r>
              <a:rPr lang="pt-BR" sz="1795" dirty="0">
                <a:latin typeface="Lato"/>
                <a:ea typeface="Garamond"/>
                <a:cs typeface="Garamond"/>
                <a:sym typeface="Garamond"/>
              </a:rPr>
              <a:t>Cátia Oliveira</a:t>
            </a:r>
            <a:br>
              <a:rPr lang="pt-BR" sz="1795" dirty="0">
                <a:latin typeface="Barlow Condensed"/>
                <a:ea typeface="Garamond"/>
                <a:cs typeface="Garamond"/>
                <a:sym typeface="Garamond"/>
              </a:rPr>
            </a:br>
            <a:br>
              <a:rPr lang="pt-BR" sz="1795" dirty="0">
                <a:latin typeface="Barlow Condensed"/>
                <a:ea typeface="Garamond"/>
                <a:cs typeface="Garamond"/>
                <a:sym typeface="Garamond"/>
              </a:rPr>
            </a:br>
            <a:r>
              <a:rPr lang="pt-BR" sz="1795" dirty="0">
                <a:latin typeface="Lato"/>
                <a:ea typeface="Garamond"/>
                <a:cs typeface="Garamond"/>
                <a:sym typeface="Garamond"/>
              </a:rPr>
              <a:t>Maria Fernanda Coutinho</a:t>
            </a:r>
            <a:endParaRPr lang="pt-BR" sz="1795" dirty="0">
              <a:solidFill>
                <a:srgbClr val="000000"/>
              </a:solidFill>
              <a:latin typeface="Barlow Condensed" panose="00000506000000000000"/>
              <a:ea typeface="Garamond"/>
              <a:cs typeface="Garamond"/>
              <a:sym typeface="Garamon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78301" y="3396201"/>
            <a:ext cx="5776937" cy="70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990" b="1" dirty="0">
                <a:solidFill>
                  <a:schemeClr val="bg1"/>
                </a:solidFill>
                <a:latin typeface="Poppins"/>
                <a:ea typeface="Garamond"/>
                <a:cs typeface="Garamond"/>
                <a:sym typeface="Garamond"/>
              </a:rPr>
              <a:t>Obrigada!</a:t>
            </a:r>
            <a:endParaRPr lang="pt-BR" sz="3990" dirty="0"/>
          </a:p>
        </p:txBody>
      </p:sp>
    </p:spTree>
    <p:extLst>
      <p:ext uri="{BB962C8B-B14F-4D97-AF65-F5344CB8AC3E}">
        <p14:creationId xmlns:p14="http://schemas.microsoft.com/office/powerpoint/2010/main" val="164012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81702"/>
            <a:ext cx="11064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Desenho geral da pesquisa</a:t>
            </a:r>
            <a:endParaRPr 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650987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2C6E49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Estudo de casos múltiplos com integração de métodos (Mixed Methods)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48640" y="1097280"/>
            <a:ext cx="3474720" cy="548640"/>
          </a:xfrm>
          <a:prstGeom prst="roundRect">
            <a:avLst>
              <a:gd name="adj" fmla="val 11667"/>
            </a:avLst>
          </a:prstGeom>
          <a:solidFill>
            <a:srgbClr val="0E3B22"/>
          </a:solidFill>
          <a:ln/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5" name="Shape 3"/>
          <p:cNvSpPr/>
          <p:nvPr/>
        </p:nvSpPr>
        <p:spPr>
          <a:xfrm>
            <a:off x="694944" y="1179576"/>
            <a:ext cx="384048" cy="38404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7" name="Text 4"/>
          <p:cNvSpPr/>
          <p:nvPr/>
        </p:nvSpPr>
        <p:spPr>
          <a:xfrm>
            <a:off x="1207008" y="1097280"/>
            <a:ext cx="2697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00" b="1" dirty="0" err="1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Cenário</a:t>
            </a:r>
            <a:endParaRPr lang="en-US" sz="1300" dirty="0"/>
          </a:p>
          <a:p>
            <a:pPr marL="0" indent="0" algn="l">
              <a:lnSpc>
                <a:spcPct val="95000"/>
              </a:lnSpc>
              <a:buNone/>
            </a:pPr>
            <a:r>
              <a:rPr lang="en-US" sz="900" i="1" dirty="0" err="1">
                <a:solidFill>
                  <a:srgbClr val="DCEAE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Abragência</a:t>
            </a:r>
            <a:r>
              <a:rPr lang="en-US" sz="900" i="1" dirty="0">
                <a:solidFill>
                  <a:srgbClr val="DCEAE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Nacional/</a:t>
            </a:r>
            <a:r>
              <a:rPr lang="en-US" sz="900" i="1" dirty="0" err="1">
                <a:solidFill>
                  <a:srgbClr val="DCEAE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Estudo</a:t>
            </a:r>
            <a:r>
              <a:rPr lang="en-US" sz="900" i="1" dirty="0">
                <a:solidFill>
                  <a:srgbClr val="DCEAE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de casos múltiplos</a:t>
            </a:r>
            <a:endParaRPr lang="en-US" sz="1300" dirty="0"/>
          </a:p>
        </p:txBody>
      </p:sp>
      <p:sp>
        <p:nvSpPr>
          <p:cNvPr id="8" name="Shape 5"/>
          <p:cNvSpPr/>
          <p:nvPr/>
        </p:nvSpPr>
        <p:spPr>
          <a:xfrm>
            <a:off x="4343400" y="1097280"/>
            <a:ext cx="3474720" cy="548640"/>
          </a:xfrm>
          <a:prstGeom prst="roundRect">
            <a:avLst>
              <a:gd name="adj" fmla="val 11667"/>
            </a:avLst>
          </a:prstGeom>
          <a:solidFill>
            <a:srgbClr val="1B7A43"/>
          </a:solidFill>
          <a:ln/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9" name="Shape 6"/>
          <p:cNvSpPr/>
          <p:nvPr/>
        </p:nvSpPr>
        <p:spPr>
          <a:xfrm>
            <a:off x="4489704" y="1179576"/>
            <a:ext cx="384048" cy="38404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1" name="Text 7"/>
          <p:cNvSpPr/>
          <p:nvPr/>
        </p:nvSpPr>
        <p:spPr>
          <a:xfrm>
            <a:off x="5001768" y="1097280"/>
            <a:ext cx="2697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Abordagem Quantitativa</a:t>
            </a:r>
            <a:endParaRPr lang="en-US" sz="1300" dirty="0"/>
          </a:p>
          <a:p>
            <a:pPr marL="0" indent="0" algn="l">
              <a:lnSpc>
                <a:spcPct val="95000"/>
              </a:lnSpc>
              <a:buNone/>
            </a:pPr>
            <a:r>
              <a:rPr lang="en-US" sz="900" i="1" dirty="0">
                <a:solidFill>
                  <a:srgbClr val="DCEAE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Séries temporais</a:t>
            </a:r>
            <a:endParaRPr lang="en-US" sz="1300" dirty="0"/>
          </a:p>
        </p:txBody>
      </p:sp>
      <p:sp>
        <p:nvSpPr>
          <p:cNvPr id="12" name="Shape 8"/>
          <p:cNvSpPr/>
          <p:nvPr/>
        </p:nvSpPr>
        <p:spPr>
          <a:xfrm>
            <a:off x="8138160" y="1097280"/>
            <a:ext cx="3474720" cy="548640"/>
          </a:xfrm>
          <a:prstGeom prst="roundRect">
            <a:avLst>
              <a:gd name="adj" fmla="val 11667"/>
            </a:avLst>
          </a:prstGeom>
          <a:solidFill>
            <a:srgbClr val="2C6E49"/>
          </a:solidFill>
          <a:ln/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3" name="Shape 9"/>
          <p:cNvSpPr/>
          <p:nvPr/>
        </p:nvSpPr>
        <p:spPr>
          <a:xfrm>
            <a:off x="8284464" y="1179576"/>
            <a:ext cx="384048" cy="38404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5" name="Text 10"/>
          <p:cNvSpPr/>
          <p:nvPr/>
        </p:nvSpPr>
        <p:spPr>
          <a:xfrm>
            <a:off x="8796528" y="1097280"/>
            <a:ext cx="2697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Abordagem Qualitativa</a:t>
            </a:r>
            <a:endParaRPr lang="en-US" sz="1300" dirty="0"/>
          </a:p>
          <a:p>
            <a:pPr marL="0" indent="0" algn="l">
              <a:lnSpc>
                <a:spcPct val="95000"/>
              </a:lnSpc>
              <a:buNone/>
            </a:pPr>
            <a:r>
              <a:rPr lang="en-US" sz="900" i="1" dirty="0">
                <a:solidFill>
                  <a:srgbClr val="DCEAE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Análise de conteúdo</a:t>
            </a:r>
            <a:endParaRPr lang="en-US" sz="1300" dirty="0"/>
          </a:p>
        </p:txBody>
      </p:sp>
      <p:sp>
        <p:nvSpPr>
          <p:cNvPr id="16" name="Shape 11"/>
          <p:cNvSpPr/>
          <p:nvPr/>
        </p:nvSpPr>
        <p:spPr>
          <a:xfrm>
            <a:off x="548640" y="1792224"/>
            <a:ext cx="3474720" cy="859536"/>
          </a:xfrm>
          <a:prstGeom prst="roundRect">
            <a:avLst>
              <a:gd name="adj" fmla="val 5319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Shape 12"/>
          <p:cNvSpPr/>
          <p:nvPr/>
        </p:nvSpPr>
        <p:spPr>
          <a:xfrm>
            <a:off x="548640" y="1847088"/>
            <a:ext cx="82296" cy="749808"/>
          </a:xfrm>
          <a:prstGeom prst="rect">
            <a:avLst/>
          </a:prstGeom>
          <a:solidFill>
            <a:srgbClr val="0E3B2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8" name="Shape 13"/>
          <p:cNvSpPr/>
          <p:nvPr/>
        </p:nvSpPr>
        <p:spPr>
          <a:xfrm>
            <a:off x="731520" y="1993392"/>
            <a:ext cx="457200" cy="457200"/>
          </a:xfrm>
          <a:prstGeom prst="ellipse">
            <a:avLst/>
          </a:prstGeom>
          <a:solidFill>
            <a:srgbClr val="0E3B2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9" name="Text 14"/>
          <p:cNvSpPr/>
          <p:nvPr/>
        </p:nvSpPr>
        <p:spPr>
          <a:xfrm>
            <a:off x="731520" y="199339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20" name="Text 15"/>
          <p:cNvSpPr/>
          <p:nvPr/>
        </p:nvSpPr>
        <p:spPr>
          <a:xfrm>
            <a:off x="1335024" y="1837944"/>
            <a:ext cx="2542032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Público-alvo  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gestores das Coordenações da APS das capitais e dos municípios das capitais do Brasil</a:t>
            </a:r>
            <a:endParaRPr lang="en-US" sz="870" dirty="0"/>
          </a:p>
        </p:txBody>
      </p:sp>
      <p:sp>
        <p:nvSpPr>
          <p:cNvPr id="21" name="Shape 16"/>
          <p:cNvSpPr/>
          <p:nvPr/>
        </p:nvSpPr>
        <p:spPr>
          <a:xfrm>
            <a:off x="548640" y="2743200"/>
            <a:ext cx="3474720" cy="82296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2" name="Shape 17"/>
          <p:cNvSpPr/>
          <p:nvPr/>
        </p:nvSpPr>
        <p:spPr>
          <a:xfrm>
            <a:off x="548640" y="2798064"/>
            <a:ext cx="82296" cy="713232"/>
          </a:xfrm>
          <a:prstGeom prst="rect">
            <a:avLst/>
          </a:prstGeom>
          <a:solidFill>
            <a:srgbClr val="0E3B2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3" name="Shape 18"/>
          <p:cNvSpPr/>
          <p:nvPr/>
        </p:nvSpPr>
        <p:spPr>
          <a:xfrm>
            <a:off x="731520" y="2926080"/>
            <a:ext cx="457200" cy="457200"/>
          </a:xfrm>
          <a:prstGeom prst="ellipse">
            <a:avLst/>
          </a:prstGeom>
          <a:solidFill>
            <a:srgbClr val="0E3B2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4" name="Text 19"/>
          <p:cNvSpPr/>
          <p:nvPr/>
        </p:nvSpPr>
        <p:spPr>
          <a:xfrm>
            <a:off x="731520" y="292608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25" name="Text 20"/>
          <p:cNvSpPr/>
          <p:nvPr/>
        </p:nvSpPr>
        <p:spPr>
          <a:xfrm>
            <a:off x="1335024" y="2788920"/>
            <a:ext cx="2542032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Público-alvo  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gestores das Coordenações da APS dos municípios elegíveis para o trabalho de campo (1 município por região)</a:t>
            </a:r>
            <a:endParaRPr lang="en-US" sz="870" dirty="0"/>
          </a:p>
        </p:txBody>
      </p:sp>
      <p:sp>
        <p:nvSpPr>
          <p:cNvPr id="26" name="Shape 21"/>
          <p:cNvSpPr/>
          <p:nvPr/>
        </p:nvSpPr>
        <p:spPr>
          <a:xfrm>
            <a:off x="548640" y="3657600"/>
            <a:ext cx="3474720" cy="749808"/>
          </a:xfrm>
          <a:prstGeom prst="roundRect">
            <a:avLst>
              <a:gd name="adj" fmla="val 6098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7" name="Shape 22"/>
          <p:cNvSpPr/>
          <p:nvPr/>
        </p:nvSpPr>
        <p:spPr>
          <a:xfrm>
            <a:off x="548640" y="3712464"/>
            <a:ext cx="82296" cy="640080"/>
          </a:xfrm>
          <a:prstGeom prst="rect">
            <a:avLst/>
          </a:prstGeom>
          <a:solidFill>
            <a:srgbClr val="0E3B2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8" name="Shape 23"/>
          <p:cNvSpPr/>
          <p:nvPr/>
        </p:nvSpPr>
        <p:spPr>
          <a:xfrm>
            <a:off x="731520" y="3803904"/>
            <a:ext cx="457200" cy="457200"/>
          </a:xfrm>
          <a:prstGeom prst="ellipse">
            <a:avLst/>
          </a:prstGeom>
          <a:solidFill>
            <a:srgbClr val="0E3B2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9" name="Text 24"/>
          <p:cNvSpPr/>
          <p:nvPr/>
        </p:nvSpPr>
        <p:spPr>
          <a:xfrm>
            <a:off x="731520" y="380390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30" name="Text 25"/>
          <p:cNvSpPr/>
          <p:nvPr/>
        </p:nvSpPr>
        <p:spPr>
          <a:xfrm>
            <a:off x="1335024" y="3703320"/>
            <a:ext cx="254203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Visita </a:t>
            </a:r>
            <a:r>
              <a:rPr lang="en-US" sz="900" dirty="0">
                <a:latin typeface="Poppins" pitchFamily="34" charset="0"/>
                <a:ea typeface="Calibri" pitchFamily="34" charset="-122"/>
                <a:cs typeface="Calibri" pitchFamily="34" charset="-120"/>
              </a:rPr>
              <a:t>as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unidades de APS dos municípios </a:t>
            </a:r>
            <a:r>
              <a:rPr lang="en-US" sz="870" dirty="0" err="1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elegíveis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— Melhoria da Qualidade com foco na Coordenação do Cuidado entre APS e AES</a:t>
            </a:r>
            <a:endParaRPr lang="en-US" sz="870" dirty="0"/>
          </a:p>
        </p:txBody>
      </p:sp>
      <p:sp>
        <p:nvSpPr>
          <p:cNvPr id="31" name="Shape 26"/>
          <p:cNvSpPr/>
          <p:nvPr/>
        </p:nvSpPr>
        <p:spPr>
          <a:xfrm>
            <a:off x="548640" y="4498848"/>
            <a:ext cx="3474720" cy="1042416"/>
          </a:xfrm>
          <a:prstGeom prst="roundRect">
            <a:avLst>
              <a:gd name="adj" fmla="val 4386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32" name="Shape 27"/>
          <p:cNvSpPr/>
          <p:nvPr/>
        </p:nvSpPr>
        <p:spPr>
          <a:xfrm>
            <a:off x="548640" y="4553712"/>
            <a:ext cx="82296" cy="932688"/>
          </a:xfrm>
          <a:prstGeom prst="rect">
            <a:avLst/>
          </a:prstGeom>
          <a:solidFill>
            <a:srgbClr val="0E3B2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3" name="Shape 28"/>
          <p:cNvSpPr/>
          <p:nvPr/>
        </p:nvSpPr>
        <p:spPr>
          <a:xfrm>
            <a:off x="731520" y="4791456"/>
            <a:ext cx="457200" cy="457200"/>
          </a:xfrm>
          <a:prstGeom prst="ellipse">
            <a:avLst/>
          </a:prstGeom>
          <a:solidFill>
            <a:srgbClr val="0E3B2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4" name="Text 29"/>
          <p:cNvSpPr/>
          <p:nvPr/>
        </p:nvSpPr>
        <p:spPr>
          <a:xfrm>
            <a:off x="731520" y="479145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800" dirty="0"/>
          </a:p>
        </p:txBody>
      </p:sp>
      <p:sp>
        <p:nvSpPr>
          <p:cNvPr id="35" name="Text 30"/>
          <p:cNvSpPr/>
          <p:nvPr/>
        </p:nvSpPr>
        <p:spPr>
          <a:xfrm>
            <a:off x="1335024" y="4544568"/>
            <a:ext cx="2542032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Grupo focal  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com gestores dos municípios elegíveis das cinco regiões do país</a:t>
            </a:r>
            <a:endParaRPr lang="en-US" sz="870" dirty="0"/>
          </a:p>
        </p:txBody>
      </p:sp>
      <p:sp>
        <p:nvSpPr>
          <p:cNvPr id="36" name="Shape 31"/>
          <p:cNvSpPr/>
          <p:nvPr/>
        </p:nvSpPr>
        <p:spPr>
          <a:xfrm>
            <a:off x="2203704" y="2633472"/>
            <a:ext cx="164592" cy="128016"/>
          </a:xfrm>
          <a:prstGeom prst="downArrow">
            <a:avLst/>
          </a:prstGeom>
          <a:solidFill>
            <a:srgbClr val="0E3B2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7" name="Shape 32"/>
          <p:cNvSpPr/>
          <p:nvPr/>
        </p:nvSpPr>
        <p:spPr>
          <a:xfrm>
            <a:off x="2203704" y="3547872"/>
            <a:ext cx="164592" cy="128016"/>
          </a:xfrm>
          <a:prstGeom prst="downArrow">
            <a:avLst/>
          </a:prstGeom>
          <a:solidFill>
            <a:srgbClr val="0E3B2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8" name="Shape 33"/>
          <p:cNvSpPr/>
          <p:nvPr/>
        </p:nvSpPr>
        <p:spPr>
          <a:xfrm>
            <a:off x="2203704" y="4389120"/>
            <a:ext cx="164592" cy="128016"/>
          </a:xfrm>
          <a:prstGeom prst="downArrow">
            <a:avLst/>
          </a:prstGeom>
          <a:solidFill>
            <a:srgbClr val="0E3B2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39" name="Shape 34"/>
          <p:cNvSpPr/>
          <p:nvPr/>
        </p:nvSpPr>
        <p:spPr>
          <a:xfrm>
            <a:off x="4343400" y="1792224"/>
            <a:ext cx="3474720" cy="629558"/>
          </a:xfrm>
          <a:prstGeom prst="roundRect">
            <a:avLst>
              <a:gd name="adj" fmla="val 5319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40" name="Shape 35"/>
          <p:cNvSpPr/>
          <p:nvPr/>
        </p:nvSpPr>
        <p:spPr>
          <a:xfrm>
            <a:off x="4343400" y="1847088"/>
            <a:ext cx="82296" cy="549189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1" name="Text 36"/>
          <p:cNvSpPr/>
          <p:nvPr/>
        </p:nvSpPr>
        <p:spPr>
          <a:xfrm>
            <a:off x="4562856" y="1819656"/>
            <a:ext cx="3108960" cy="5603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Desenho de estudo:  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estudo ecológico de análise de séries temporais</a:t>
            </a:r>
            <a:endParaRPr lang="en-US" sz="900" dirty="0"/>
          </a:p>
        </p:txBody>
      </p:sp>
      <p:sp>
        <p:nvSpPr>
          <p:cNvPr id="42" name="Shape 37"/>
          <p:cNvSpPr/>
          <p:nvPr/>
        </p:nvSpPr>
        <p:spPr>
          <a:xfrm>
            <a:off x="4343400" y="2542095"/>
            <a:ext cx="3474720" cy="592982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43" name="Shape 38"/>
          <p:cNvSpPr/>
          <p:nvPr/>
        </p:nvSpPr>
        <p:spPr>
          <a:xfrm>
            <a:off x="4343400" y="2596959"/>
            <a:ext cx="82296" cy="513918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4" name="Text 39"/>
          <p:cNvSpPr/>
          <p:nvPr/>
        </p:nvSpPr>
        <p:spPr>
          <a:xfrm>
            <a:off x="4562856" y="2690904"/>
            <a:ext cx="3108960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Condições traçadoras:  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DCV (doença cardiovascular), câncer e saúde mental</a:t>
            </a:r>
            <a:endParaRPr lang="en-US" sz="900" dirty="0"/>
          </a:p>
        </p:txBody>
      </p:sp>
      <p:sp>
        <p:nvSpPr>
          <p:cNvPr id="45" name="Shape 40"/>
          <p:cNvSpPr/>
          <p:nvPr/>
        </p:nvSpPr>
        <p:spPr>
          <a:xfrm>
            <a:off x="4343400" y="3847361"/>
            <a:ext cx="3474720" cy="519830"/>
          </a:xfrm>
          <a:prstGeom prst="roundRect">
            <a:avLst>
              <a:gd name="adj" fmla="val 6098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46" name="Shape 41"/>
          <p:cNvSpPr/>
          <p:nvPr/>
        </p:nvSpPr>
        <p:spPr>
          <a:xfrm>
            <a:off x="4343400" y="3902225"/>
            <a:ext cx="82296" cy="443757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47" name="Text 42"/>
          <p:cNvSpPr/>
          <p:nvPr/>
        </p:nvSpPr>
        <p:spPr>
          <a:xfrm>
            <a:off x="4562856" y="3893081"/>
            <a:ext cx="3108960" cy="4366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Survey:  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para </a:t>
            </a:r>
            <a:r>
              <a:rPr lang="en-US" sz="870" dirty="0" err="1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todas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as UBS dos 10 </a:t>
            </a:r>
            <a:r>
              <a:rPr lang="en-US" sz="870" dirty="0" err="1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municípios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870" dirty="0" err="1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elegíveis</a:t>
            </a:r>
            <a:endParaRPr lang="en-US" sz="900" dirty="0"/>
          </a:p>
        </p:txBody>
      </p:sp>
      <p:sp>
        <p:nvSpPr>
          <p:cNvPr id="48" name="Shape 43"/>
          <p:cNvSpPr/>
          <p:nvPr/>
        </p:nvSpPr>
        <p:spPr>
          <a:xfrm>
            <a:off x="4343400" y="4498848"/>
            <a:ext cx="3474720" cy="1042416"/>
          </a:xfrm>
          <a:prstGeom prst="roundRect">
            <a:avLst>
              <a:gd name="adj" fmla="val 4386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49" name="Shape 44"/>
          <p:cNvSpPr/>
          <p:nvPr/>
        </p:nvSpPr>
        <p:spPr>
          <a:xfrm>
            <a:off x="4343400" y="4553712"/>
            <a:ext cx="82296" cy="932688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0" name="Text 45"/>
          <p:cNvSpPr/>
          <p:nvPr/>
        </p:nvSpPr>
        <p:spPr>
          <a:xfrm>
            <a:off x="4562856" y="4544568"/>
            <a:ext cx="3108960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Método de análise:  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(1) análises descritivas das variáveis sociodemográficas — proporção e taxa de óbitos por DCV, câncer e saúde mental (2010–2023); (2) variação percentual anual média (AAPC) por regressão Joinpoint</a:t>
            </a:r>
            <a:endParaRPr lang="en-US" sz="900" dirty="0"/>
          </a:p>
        </p:txBody>
      </p:sp>
      <p:sp>
        <p:nvSpPr>
          <p:cNvPr id="51" name="Shape 46"/>
          <p:cNvSpPr/>
          <p:nvPr/>
        </p:nvSpPr>
        <p:spPr>
          <a:xfrm>
            <a:off x="8138160" y="1792224"/>
            <a:ext cx="3474720" cy="859536"/>
          </a:xfrm>
          <a:prstGeom prst="roundRect">
            <a:avLst>
              <a:gd name="adj" fmla="val 5319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52" name="Shape 47"/>
          <p:cNvSpPr/>
          <p:nvPr/>
        </p:nvSpPr>
        <p:spPr>
          <a:xfrm>
            <a:off x="8138160" y="1847088"/>
            <a:ext cx="82296" cy="749808"/>
          </a:xfrm>
          <a:prstGeom prst="rect">
            <a:avLst/>
          </a:prstGeom>
          <a:solidFill>
            <a:srgbClr val="2C6E4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3" name="Text 48"/>
          <p:cNvSpPr/>
          <p:nvPr/>
        </p:nvSpPr>
        <p:spPr>
          <a:xfrm>
            <a:off x="8357616" y="1837944"/>
            <a:ext cx="3108960" cy="7680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Foco de análise:  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mecanismos institucionais de coordenação entre APS e AES, adaptações locais, aprendizagem organizacional, barreiras e facilitadores</a:t>
            </a:r>
            <a:endParaRPr lang="en-US" sz="900" dirty="0"/>
          </a:p>
        </p:txBody>
      </p:sp>
      <p:sp>
        <p:nvSpPr>
          <p:cNvPr id="54" name="Shape 49"/>
          <p:cNvSpPr/>
          <p:nvPr/>
        </p:nvSpPr>
        <p:spPr>
          <a:xfrm>
            <a:off x="8138160" y="2743200"/>
            <a:ext cx="3474720" cy="82296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55" name="Shape 50"/>
          <p:cNvSpPr/>
          <p:nvPr/>
        </p:nvSpPr>
        <p:spPr>
          <a:xfrm>
            <a:off x="8138160" y="2798064"/>
            <a:ext cx="82296" cy="713232"/>
          </a:xfrm>
          <a:prstGeom prst="rect">
            <a:avLst/>
          </a:prstGeom>
          <a:solidFill>
            <a:srgbClr val="2C6E4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6" name="Text 51"/>
          <p:cNvSpPr/>
          <p:nvPr/>
        </p:nvSpPr>
        <p:spPr>
          <a:xfrm>
            <a:off x="8357616" y="2788920"/>
            <a:ext cx="3108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Fonte de informação:  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entrevistas semiestruturadas e grupo focal</a:t>
            </a:r>
            <a:endParaRPr lang="en-US" sz="900" dirty="0"/>
          </a:p>
        </p:txBody>
      </p:sp>
      <p:sp>
        <p:nvSpPr>
          <p:cNvPr id="57" name="Shape 52"/>
          <p:cNvSpPr/>
          <p:nvPr/>
        </p:nvSpPr>
        <p:spPr>
          <a:xfrm>
            <a:off x="8138160" y="3657600"/>
            <a:ext cx="3474720" cy="749808"/>
          </a:xfrm>
          <a:prstGeom prst="roundRect">
            <a:avLst>
              <a:gd name="adj" fmla="val 6098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58" name="Shape 53"/>
          <p:cNvSpPr/>
          <p:nvPr/>
        </p:nvSpPr>
        <p:spPr>
          <a:xfrm>
            <a:off x="8138160" y="3712464"/>
            <a:ext cx="82296" cy="640080"/>
          </a:xfrm>
          <a:prstGeom prst="rect">
            <a:avLst/>
          </a:prstGeom>
          <a:solidFill>
            <a:srgbClr val="2C6E4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59" name="Text 54"/>
          <p:cNvSpPr/>
          <p:nvPr/>
        </p:nvSpPr>
        <p:spPr>
          <a:xfrm>
            <a:off x="8357616" y="3703320"/>
            <a:ext cx="31089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Extração:  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categorias e subcategorias de análise</a:t>
            </a:r>
            <a:endParaRPr lang="en-US" sz="900" dirty="0"/>
          </a:p>
        </p:txBody>
      </p:sp>
      <p:sp>
        <p:nvSpPr>
          <p:cNvPr id="60" name="Shape 55"/>
          <p:cNvSpPr/>
          <p:nvPr/>
        </p:nvSpPr>
        <p:spPr>
          <a:xfrm>
            <a:off x="8138160" y="4498848"/>
            <a:ext cx="3474720" cy="1042416"/>
          </a:xfrm>
          <a:prstGeom prst="roundRect">
            <a:avLst>
              <a:gd name="adj" fmla="val 4386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61" name="Shape 56"/>
          <p:cNvSpPr/>
          <p:nvPr/>
        </p:nvSpPr>
        <p:spPr>
          <a:xfrm>
            <a:off x="8138160" y="4553712"/>
            <a:ext cx="82296" cy="932688"/>
          </a:xfrm>
          <a:prstGeom prst="rect">
            <a:avLst/>
          </a:prstGeom>
          <a:solidFill>
            <a:srgbClr val="2C6E4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2" name="Text 57"/>
          <p:cNvSpPr/>
          <p:nvPr/>
        </p:nvSpPr>
        <p:spPr>
          <a:xfrm>
            <a:off x="8357616" y="4544568"/>
            <a:ext cx="3108960" cy="95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2C6E49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Método de análise:  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análise temática de conteúdo</a:t>
            </a:r>
            <a:endParaRPr lang="en-US" sz="900" dirty="0"/>
          </a:p>
        </p:txBody>
      </p:sp>
      <p:sp>
        <p:nvSpPr>
          <p:cNvPr id="63" name="Shape 58"/>
          <p:cNvSpPr/>
          <p:nvPr/>
        </p:nvSpPr>
        <p:spPr>
          <a:xfrm>
            <a:off x="2203704" y="5541264"/>
            <a:ext cx="164592" cy="146304"/>
          </a:xfrm>
          <a:prstGeom prst="downArrow">
            <a:avLst/>
          </a:prstGeom>
          <a:solidFill>
            <a:srgbClr val="2C6E4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4" name="Shape 59"/>
          <p:cNvSpPr/>
          <p:nvPr/>
        </p:nvSpPr>
        <p:spPr>
          <a:xfrm>
            <a:off x="5998464" y="5541264"/>
            <a:ext cx="164592" cy="146304"/>
          </a:xfrm>
          <a:prstGeom prst="downArrow">
            <a:avLst/>
          </a:prstGeom>
          <a:solidFill>
            <a:srgbClr val="2C6E4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5" name="Shape 60"/>
          <p:cNvSpPr/>
          <p:nvPr/>
        </p:nvSpPr>
        <p:spPr>
          <a:xfrm>
            <a:off x="9793224" y="5541264"/>
            <a:ext cx="164592" cy="146304"/>
          </a:xfrm>
          <a:prstGeom prst="downArrow">
            <a:avLst/>
          </a:prstGeom>
          <a:solidFill>
            <a:srgbClr val="2C6E4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6" name="Shape 61"/>
          <p:cNvSpPr/>
          <p:nvPr/>
        </p:nvSpPr>
        <p:spPr>
          <a:xfrm>
            <a:off x="2249424" y="5687568"/>
            <a:ext cx="7662672" cy="64008"/>
          </a:xfrm>
          <a:prstGeom prst="roundRect">
            <a:avLst>
              <a:gd name="adj" fmla="val 50000"/>
            </a:avLst>
          </a:prstGeom>
          <a:solidFill>
            <a:srgbClr val="2C6E49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7" name="Shape 62"/>
          <p:cNvSpPr/>
          <p:nvPr/>
        </p:nvSpPr>
        <p:spPr>
          <a:xfrm>
            <a:off x="5961888" y="5751576"/>
            <a:ext cx="237744" cy="192024"/>
          </a:xfrm>
          <a:prstGeom prst="downArrow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8" name="Shape 63"/>
          <p:cNvSpPr/>
          <p:nvPr/>
        </p:nvSpPr>
        <p:spPr>
          <a:xfrm>
            <a:off x="1335024" y="5943600"/>
            <a:ext cx="10277856" cy="548640"/>
          </a:xfrm>
          <a:prstGeom prst="roundRect">
            <a:avLst>
              <a:gd name="adj" fmla="val 11667"/>
            </a:avLst>
          </a:prstGeom>
          <a:solidFill>
            <a:srgbClr val="0E3B22"/>
          </a:solidFill>
          <a:ln/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pPr algn="ctr"/>
            <a:r>
              <a:rPr lang="pt-PT">
                <a:solidFill>
                  <a:schemeClr val="bg1"/>
                </a:solidFill>
              </a:rPr>
              <a:t>Avaliar</a:t>
            </a:r>
            <a:r>
              <a:rPr lang="pt-PT" b="1">
                <a:solidFill>
                  <a:schemeClr val="bg1"/>
                </a:solidFill>
              </a:rPr>
              <a:t> </a:t>
            </a:r>
            <a:r>
              <a:rPr lang="pt-PT">
                <a:solidFill>
                  <a:schemeClr val="bg1"/>
                </a:solidFill>
              </a:rPr>
              <a:t>o desempenho da coordenação do cuidado com base na articulação da Atenção Primária à Saúde (APS) e Atenção Especializada em Saúde (AES)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9" name="Shape 64"/>
          <p:cNvSpPr/>
          <p:nvPr/>
        </p:nvSpPr>
        <p:spPr>
          <a:xfrm>
            <a:off x="548640" y="5998464"/>
            <a:ext cx="91440" cy="438912"/>
          </a:xfrm>
          <a:prstGeom prst="rect">
            <a:avLst/>
          </a:prstGeom>
          <a:solidFill>
            <a:srgbClr val="E8A33D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70" name="Shape 65"/>
          <p:cNvSpPr/>
          <p:nvPr/>
        </p:nvSpPr>
        <p:spPr>
          <a:xfrm>
            <a:off x="841248" y="6016752"/>
            <a:ext cx="402336" cy="402336"/>
          </a:xfrm>
          <a:prstGeom prst="ellipse">
            <a:avLst/>
          </a:prstGeom>
          <a:solidFill>
            <a:srgbClr val="E8A33D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72" name="Text 66"/>
          <p:cNvSpPr/>
          <p:nvPr/>
        </p:nvSpPr>
        <p:spPr>
          <a:xfrm>
            <a:off x="1463040" y="5943600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73" name="Text 67"/>
          <p:cNvSpPr/>
          <p:nvPr/>
        </p:nvSpPr>
        <p:spPr>
          <a:xfrm>
            <a:off x="7589520" y="5943600"/>
            <a:ext cx="38404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endParaRPr lang="en-US" sz="1050" dirty="0"/>
          </a:p>
        </p:txBody>
      </p:sp>
      <p:sp>
        <p:nvSpPr>
          <p:cNvPr id="75" name="Text 69"/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  <p:sp>
        <p:nvSpPr>
          <p:cNvPr id="76" name="Text 70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  <p:pic>
        <p:nvPicPr>
          <p:cNvPr id="80" name="Image 0" descr="preencoded.png">
            <a:extLst>
              <a:ext uri="{FF2B5EF4-FFF2-40B4-BE49-F238E27FC236}">
                <a16:creationId xmlns:a16="http://schemas.microsoft.com/office/drawing/2014/main" id="{84B8E7DD-3C07-0F98-9E16-2276E288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56" y="1275588"/>
            <a:ext cx="192024" cy="192024"/>
          </a:xfrm>
          <a:prstGeom prst="rect">
            <a:avLst/>
          </a:prstGeom>
        </p:spPr>
      </p:pic>
      <p:pic>
        <p:nvPicPr>
          <p:cNvPr id="81" name="Image 1" descr="preencoded.png">
            <a:extLst>
              <a:ext uri="{FF2B5EF4-FFF2-40B4-BE49-F238E27FC236}">
                <a16:creationId xmlns:a16="http://schemas.microsoft.com/office/drawing/2014/main" id="{52078570-2C08-B888-81A2-E81125093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716" y="1275588"/>
            <a:ext cx="192024" cy="192024"/>
          </a:xfrm>
          <a:prstGeom prst="rect">
            <a:avLst/>
          </a:prstGeom>
        </p:spPr>
      </p:pic>
      <p:pic>
        <p:nvPicPr>
          <p:cNvPr id="82" name="Image 2" descr="preencoded.png">
            <a:extLst>
              <a:ext uri="{FF2B5EF4-FFF2-40B4-BE49-F238E27FC236}">
                <a16:creationId xmlns:a16="http://schemas.microsoft.com/office/drawing/2014/main" id="{B0FFD3DC-476D-8FBF-3817-6ED9BEAC9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476" y="1275588"/>
            <a:ext cx="192024" cy="192024"/>
          </a:xfrm>
          <a:prstGeom prst="rect">
            <a:avLst/>
          </a:prstGeom>
        </p:spPr>
      </p:pic>
      <p:pic>
        <p:nvPicPr>
          <p:cNvPr id="83" name="Image 3" descr="preencoded.png">
            <a:extLst>
              <a:ext uri="{FF2B5EF4-FFF2-40B4-BE49-F238E27FC236}">
                <a16:creationId xmlns:a16="http://schemas.microsoft.com/office/drawing/2014/main" id="{20874D3B-26AB-452F-D7D4-A35E047BE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809" y="6113313"/>
            <a:ext cx="209215" cy="209215"/>
          </a:xfrm>
          <a:prstGeom prst="rect">
            <a:avLst/>
          </a:prstGeom>
        </p:spPr>
      </p:pic>
      <p:sp>
        <p:nvSpPr>
          <p:cNvPr id="84" name="Shape 40">
            <a:extLst>
              <a:ext uri="{FF2B5EF4-FFF2-40B4-BE49-F238E27FC236}">
                <a16:creationId xmlns:a16="http://schemas.microsoft.com/office/drawing/2014/main" id="{BA2E4B7E-C95F-E14E-F4FC-5A03CA598451}"/>
              </a:ext>
            </a:extLst>
          </p:cNvPr>
          <p:cNvSpPr/>
          <p:nvPr/>
        </p:nvSpPr>
        <p:spPr>
          <a:xfrm>
            <a:off x="4343400" y="3205661"/>
            <a:ext cx="3474720" cy="519830"/>
          </a:xfrm>
          <a:prstGeom prst="roundRect">
            <a:avLst>
              <a:gd name="adj" fmla="val 6098"/>
            </a:avLst>
          </a:prstGeom>
          <a:solidFill>
            <a:srgbClr val="FFFFFF"/>
          </a:solidFill>
          <a:ln w="12700">
            <a:solidFill>
              <a:srgbClr val="E2EDE6"/>
            </a:solidFill>
            <a:prstDash val="solid"/>
          </a:ln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85" name="Shape 41">
            <a:extLst>
              <a:ext uri="{FF2B5EF4-FFF2-40B4-BE49-F238E27FC236}">
                <a16:creationId xmlns:a16="http://schemas.microsoft.com/office/drawing/2014/main" id="{382F119D-1BFC-07C3-65DE-4ACE33E28A65}"/>
              </a:ext>
            </a:extLst>
          </p:cNvPr>
          <p:cNvSpPr/>
          <p:nvPr/>
        </p:nvSpPr>
        <p:spPr>
          <a:xfrm>
            <a:off x="4343400" y="3260525"/>
            <a:ext cx="82296" cy="443757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86" name="Text 42">
            <a:extLst>
              <a:ext uri="{FF2B5EF4-FFF2-40B4-BE49-F238E27FC236}">
                <a16:creationId xmlns:a16="http://schemas.microsoft.com/office/drawing/2014/main" id="{E9370252-340C-83B9-BBE1-2455BFBFFB03}"/>
              </a:ext>
            </a:extLst>
          </p:cNvPr>
          <p:cNvSpPr/>
          <p:nvPr/>
        </p:nvSpPr>
        <p:spPr>
          <a:xfrm>
            <a:off x="4562856" y="3251381"/>
            <a:ext cx="3108960" cy="4366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6000"/>
              </a:lnSpc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Fonte de informação:  </a:t>
            </a:r>
            <a:r>
              <a:rPr lang="en-US" sz="87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SIH (Sist. de Informação Hospitalar) e SIM (Sist. de Informação de Mortalidade)</a:t>
            </a:r>
            <a:endParaRPr lang="en-US" sz="9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2FAEEC-4916-C8F2-3191-3C2A5BA6A791}"/>
              </a:ext>
            </a:extLst>
          </p:cNvPr>
          <p:cNvSpPr txBox="1"/>
          <p:nvPr/>
        </p:nvSpPr>
        <p:spPr>
          <a:xfrm>
            <a:off x="6500813" y="6322528"/>
            <a:ext cx="108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10642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Modelo analítico proposto</a:t>
            </a:r>
            <a:endParaRPr 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48640" y="932688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2546604" cy="3931920"/>
          </a:xfrm>
          <a:prstGeom prst="roundRect">
            <a:avLst>
              <a:gd name="adj" fmla="val 2873"/>
            </a:avLst>
          </a:prstGeom>
          <a:solidFill>
            <a:srgbClr val="E8F2EC"/>
          </a:solidFill>
          <a:ln w="12700">
            <a:solidFill>
              <a:srgbClr val="C8E6D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Shape 3"/>
          <p:cNvSpPr/>
          <p:nvPr/>
        </p:nvSpPr>
        <p:spPr>
          <a:xfrm>
            <a:off x="548640" y="1691640"/>
            <a:ext cx="2546604" cy="603504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6" name="Text 4"/>
          <p:cNvSpPr/>
          <p:nvPr/>
        </p:nvSpPr>
        <p:spPr>
          <a:xfrm>
            <a:off x="694944" y="1691640"/>
            <a:ext cx="225399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Contexto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731520" y="2468880"/>
            <a:ext cx="2199132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desigualdades regionais</a:t>
            </a:r>
            <a:endParaRPr lang="en-US" sz="1150" dirty="0"/>
          </a:p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capacidade organizacional</a:t>
            </a:r>
            <a:endParaRPr lang="en-US" sz="1150" dirty="0"/>
          </a:p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condições socioeconômicas</a:t>
            </a:r>
            <a:endParaRPr lang="en-US" sz="1150" dirty="0"/>
          </a:p>
        </p:txBody>
      </p:sp>
      <p:sp>
        <p:nvSpPr>
          <p:cNvPr id="8" name="Shape 6"/>
          <p:cNvSpPr/>
          <p:nvPr/>
        </p:nvSpPr>
        <p:spPr>
          <a:xfrm>
            <a:off x="3387852" y="1691640"/>
            <a:ext cx="2546604" cy="3931920"/>
          </a:xfrm>
          <a:prstGeom prst="roundRect">
            <a:avLst>
              <a:gd name="adj" fmla="val 2873"/>
            </a:avLst>
          </a:prstGeom>
          <a:solidFill>
            <a:srgbClr val="E8F2EC"/>
          </a:solidFill>
          <a:ln w="12700">
            <a:solidFill>
              <a:srgbClr val="C8E6D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/>
          <p:cNvSpPr/>
          <p:nvPr/>
        </p:nvSpPr>
        <p:spPr>
          <a:xfrm>
            <a:off x="3387852" y="1691640"/>
            <a:ext cx="2546604" cy="603504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0" name="Text 8"/>
          <p:cNvSpPr/>
          <p:nvPr/>
        </p:nvSpPr>
        <p:spPr>
          <a:xfrm>
            <a:off x="3534156" y="1691640"/>
            <a:ext cx="225399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Mecanismos da coordenação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570732" y="2468880"/>
            <a:ext cx="2199132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financiamento</a:t>
            </a:r>
            <a:endParaRPr lang="en-US" sz="1150" dirty="0"/>
          </a:p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gestão</a:t>
            </a:r>
            <a:endParaRPr lang="en-US" sz="1150" dirty="0"/>
          </a:p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recursos humanos</a:t>
            </a:r>
            <a:endParaRPr lang="en-US" sz="1150" dirty="0"/>
          </a:p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governança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6227064" y="1691640"/>
            <a:ext cx="2546604" cy="3931920"/>
          </a:xfrm>
          <a:prstGeom prst="roundRect">
            <a:avLst>
              <a:gd name="adj" fmla="val 2873"/>
            </a:avLst>
          </a:prstGeom>
          <a:solidFill>
            <a:srgbClr val="E8F2EC"/>
          </a:solidFill>
          <a:ln w="12700">
            <a:solidFill>
              <a:srgbClr val="C8E6D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Shape 11"/>
          <p:cNvSpPr/>
          <p:nvPr/>
        </p:nvSpPr>
        <p:spPr>
          <a:xfrm>
            <a:off x="6227064" y="1691640"/>
            <a:ext cx="2546604" cy="603504"/>
          </a:xfrm>
          <a:prstGeom prst="rect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4" name="Text 12"/>
          <p:cNvSpPr/>
          <p:nvPr/>
        </p:nvSpPr>
        <p:spPr>
          <a:xfrm>
            <a:off x="6373368" y="1691640"/>
            <a:ext cx="225399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Capacidade de adaptação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409944" y="2468880"/>
            <a:ext cx="2199132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inovação local</a:t>
            </a:r>
            <a:endParaRPr lang="en-US" sz="1150" dirty="0"/>
          </a:p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flexibilidade operacional</a:t>
            </a:r>
            <a:endParaRPr lang="en-US" sz="1150" dirty="0"/>
          </a:p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incorporação de tecnologias informacionais</a:t>
            </a:r>
            <a:endParaRPr lang="en-US" sz="1150" dirty="0"/>
          </a:p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21302A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reorganização dos serviços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9066276" y="1691640"/>
            <a:ext cx="2546604" cy="3931920"/>
          </a:xfrm>
          <a:prstGeom prst="roundRect">
            <a:avLst>
              <a:gd name="adj" fmla="val 2873"/>
            </a:avLst>
          </a:prstGeom>
          <a:solidFill>
            <a:srgbClr val="1B7A43"/>
          </a:solidFill>
          <a:ln/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17" name="Shape 15"/>
          <p:cNvSpPr/>
          <p:nvPr/>
        </p:nvSpPr>
        <p:spPr>
          <a:xfrm>
            <a:off x="9066276" y="1691640"/>
            <a:ext cx="2546604" cy="603504"/>
          </a:xfrm>
          <a:prstGeom prst="rect">
            <a:avLst/>
          </a:prstGeom>
          <a:solidFill>
            <a:srgbClr val="0E3B22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8" name="Text 16"/>
          <p:cNvSpPr/>
          <p:nvPr/>
        </p:nvSpPr>
        <p:spPr>
          <a:xfrm>
            <a:off x="9212580" y="1691640"/>
            <a:ext cx="2253996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9249156" y="2468880"/>
            <a:ext cx="2199132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desempenho assistencial na coordenação do cuidado</a:t>
            </a:r>
            <a:endParaRPr lang="en-US" sz="1150" dirty="0"/>
          </a:p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aprendizagem institucional</a:t>
            </a:r>
            <a:endParaRPr lang="en-US" sz="1150" dirty="0"/>
          </a:p>
          <a:p>
            <a:pPr marL="152400" indent="-152400">
              <a:spcAft>
                <a:spcPts val="800"/>
              </a:spcAft>
              <a:buSzPct val="100000"/>
              <a:buChar char="•"/>
            </a:pPr>
            <a:r>
              <a:rPr lang="en-US" sz="1150" dirty="0">
                <a:solidFill>
                  <a:srgbClr val="FFFFFF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sustentabilidade das ações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3122676" y="3566160"/>
            <a:ext cx="237744" cy="182880"/>
          </a:xfrm>
          <a:prstGeom prst="rightArrow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1" name="Shape 19"/>
          <p:cNvSpPr/>
          <p:nvPr/>
        </p:nvSpPr>
        <p:spPr>
          <a:xfrm>
            <a:off x="5961888" y="3566160"/>
            <a:ext cx="237744" cy="182880"/>
          </a:xfrm>
          <a:prstGeom prst="rightArrow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2" name="Shape 20"/>
          <p:cNvSpPr/>
          <p:nvPr/>
        </p:nvSpPr>
        <p:spPr>
          <a:xfrm>
            <a:off x="8801100" y="3566160"/>
            <a:ext cx="237744" cy="182880"/>
          </a:xfrm>
          <a:prstGeom prst="rightArrow">
            <a:avLst/>
          </a:prstGeom>
          <a:solidFill>
            <a:srgbClr val="1B7A43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23" name="Text 21"/>
          <p:cNvSpPr/>
          <p:nvPr/>
        </p:nvSpPr>
        <p:spPr>
          <a:xfrm>
            <a:off x="6227064" y="5733288"/>
            <a:ext cx="254660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Capacidade de adaptação para o fortalecimento da CC entre APS e AES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8869680" y="6473952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 err="1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Fiocruz</a:t>
            </a:r>
            <a:r>
              <a:rPr lang="en-US" sz="900" dirty="0">
                <a:solidFill>
                  <a:srgbClr val="5B666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 · ENSP</a:t>
            </a:r>
            <a:endParaRPr lang="en-US" sz="900" dirty="0"/>
          </a:p>
        </p:txBody>
      </p:sp>
      <p:sp>
        <p:nvSpPr>
          <p:cNvPr id="26" name="Text 24"/>
          <p:cNvSpPr/>
          <p:nvPr/>
        </p:nvSpPr>
        <p:spPr>
          <a:xfrm>
            <a:off x="11292840" y="647395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b="1" dirty="0">
                <a:solidFill>
                  <a:srgbClr val="1B7A43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3847678-078C-73F2-0C36-B0471E771179}"/>
              </a:ext>
            </a:extLst>
          </p:cNvPr>
          <p:cNvSpPr txBox="1"/>
          <p:nvPr/>
        </p:nvSpPr>
        <p:spPr>
          <a:xfrm>
            <a:off x="731520" y="932688"/>
            <a:ext cx="5641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Matriz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Integrada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Avaliação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de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Desempenho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822960" y="1051560"/>
            <a:ext cx="5486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500" dirty="0">
                <a:solidFill>
                  <a:srgbClr val="E8A33D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22960" y="1463040"/>
            <a:ext cx="10058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Resultados parciais</a:t>
            </a:r>
            <a:endParaRPr lang="en-US" sz="4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4"/>
          <p:cNvSpPr/>
          <p:nvPr/>
        </p:nvSpPr>
        <p:spPr>
          <a:xfrm>
            <a:off x="822960" y="2395728"/>
            <a:ext cx="10058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Duas abordagens complementares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Shape 5"/>
          <p:cNvSpPr/>
          <p:nvPr/>
        </p:nvSpPr>
        <p:spPr>
          <a:xfrm>
            <a:off x="822960" y="3154680"/>
            <a:ext cx="4983480" cy="2286000"/>
          </a:xfrm>
          <a:prstGeom prst="roundRect">
            <a:avLst>
              <a:gd name="adj" fmla="val 3200"/>
            </a:avLst>
          </a:prstGeom>
          <a:solidFill>
            <a:srgbClr val="1B7A43"/>
          </a:solidFill>
          <a:ln/>
          <a:effectLst>
            <a:outerShdw blurRad="88900" dist="38100" dir="8100000" algn="bl" rotWithShape="0">
              <a:srgbClr val="1B3A28">
                <a:alpha val="16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8" name="Shape 6"/>
          <p:cNvSpPr/>
          <p:nvPr/>
        </p:nvSpPr>
        <p:spPr>
          <a:xfrm>
            <a:off x="1234440" y="3566160"/>
            <a:ext cx="777240" cy="77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0" name="Text 7"/>
          <p:cNvSpPr/>
          <p:nvPr/>
        </p:nvSpPr>
        <p:spPr>
          <a:xfrm>
            <a:off x="2240280" y="3566160"/>
            <a:ext cx="3337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Abordagem Quantitativa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1234440" y="4526280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E8F2EC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Análise de séries temporais</a:t>
            </a:r>
            <a:endParaRPr lang="en-US" sz="1500" dirty="0"/>
          </a:p>
        </p:txBody>
      </p:sp>
      <p:sp>
        <p:nvSpPr>
          <p:cNvPr id="12" name="Shape 9"/>
          <p:cNvSpPr/>
          <p:nvPr/>
        </p:nvSpPr>
        <p:spPr>
          <a:xfrm>
            <a:off x="4389120" y="3410712"/>
            <a:ext cx="1143000" cy="310896"/>
          </a:xfrm>
          <a:prstGeom prst="roundRect">
            <a:avLst>
              <a:gd name="adj" fmla="val 50000"/>
            </a:avLst>
          </a:prstGeom>
          <a:solidFill>
            <a:srgbClr val="E8A33D"/>
          </a:solidFill>
          <a:ln/>
        </p:spPr>
        <p:txBody>
          <a:bodyPr/>
          <a:lstStyle/>
          <a:p>
            <a:endParaRPr/>
          </a:p>
        </p:txBody>
      </p:sp>
      <p:sp>
        <p:nvSpPr>
          <p:cNvPr id="13" name="Text 10"/>
          <p:cNvSpPr/>
          <p:nvPr/>
        </p:nvSpPr>
        <p:spPr>
          <a:xfrm>
            <a:off x="4389120" y="3410712"/>
            <a:ext cx="1143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0E3B22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A SEGUIR</a:t>
            </a:r>
            <a:endParaRPr lang="en-US" sz="950" dirty="0"/>
          </a:p>
        </p:txBody>
      </p:sp>
      <p:sp>
        <p:nvSpPr>
          <p:cNvPr id="14" name="Shape 11"/>
          <p:cNvSpPr/>
          <p:nvPr/>
        </p:nvSpPr>
        <p:spPr>
          <a:xfrm>
            <a:off x="6309360" y="3154680"/>
            <a:ext cx="4983480" cy="2286000"/>
          </a:xfrm>
          <a:prstGeom prst="roundRect">
            <a:avLst>
              <a:gd name="adj" fmla="val 3200"/>
            </a:avLst>
          </a:prstGeom>
          <a:solidFill>
            <a:srgbClr val="15301F"/>
          </a:solidFill>
          <a:ln w="12700">
            <a:solidFill>
              <a:srgbClr val="2C6E49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Shape 12"/>
          <p:cNvSpPr/>
          <p:nvPr/>
        </p:nvSpPr>
        <p:spPr>
          <a:xfrm>
            <a:off x="6720840" y="3566160"/>
            <a:ext cx="777240" cy="77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7" name="Text 13"/>
          <p:cNvSpPr/>
          <p:nvPr/>
        </p:nvSpPr>
        <p:spPr>
          <a:xfrm>
            <a:off x="7726680" y="3566160"/>
            <a:ext cx="33375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FFFFFF"/>
                </a:solidFill>
                <a:latin typeface="Poppins" pitchFamily="34" charset="0"/>
                <a:ea typeface="Calibri" pitchFamily="34" charset="-122"/>
                <a:cs typeface="Calibri" pitchFamily="34" charset="-120"/>
              </a:rPr>
              <a:t>Abordagem Qualitativa</a:t>
            </a:r>
            <a:endParaRPr lang="en-US" sz="1900" dirty="0"/>
          </a:p>
        </p:txBody>
      </p:sp>
      <p:sp>
        <p:nvSpPr>
          <p:cNvPr id="18" name="Text 14"/>
          <p:cNvSpPr/>
          <p:nvPr/>
        </p:nvSpPr>
        <p:spPr>
          <a:xfrm>
            <a:off x="6720840" y="4526280"/>
            <a:ext cx="41605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C8E6D0"/>
                </a:solidFill>
                <a:latin typeface="Lato" pitchFamily="34" charset="0"/>
                <a:ea typeface="Calibri" pitchFamily="34" charset="-122"/>
                <a:cs typeface="Calibri" pitchFamily="34" charset="-120"/>
              </a:rPr>
              <a:t>Análise de conteúdo das entrevistas</a:t>
            </a:r>
            <a:endParaRPr lang="en-US" sz="1500" dirty="0"/>
          </a:p>
        </p:txBody>
      </p:sp>
      <p:pic>
        <p:nvPicPr>
          <p:cNvPr id="19" name="Image 0" descr="preencoded.png">
            <a:extLst>
              <a:ext uri="{FF2B5EF4-FFF2-40B4-BE49-F238E27FC236}">
                <a16:creationId xmlns:a16="http://schemas.microsoft.com/office/drawing/2014/main" id="{092259D7-D22D-210A-0DDE-082CD172B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78" y="3752698"/>
            <a:ext cx="404165" cy="404165"/>
          </a:xfrm>
          <a:prstGeom prst="rect">
            <a:avLst/>
          </a:prstGeom>
        </p:spPr>
      </p:pic>
      <p:pic>
        <p:nvPicPr>
          <p:cNvPr id="20" name="Image 1" descr="preencoded.png">
            <a:extLst>
              <a:ext uri="{FF2B5EF4-FFF2-40B4-BE49-F238E27FC236}">
                <a16:creationId xmlns:a16="http://schemas.microsoft.com/office/drawing/2014/main" id="{C30D1444-53C5-DCD2-1B7B-669877F3D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378" y="3752698"/>
            <a:ext cx="404165" cy="4041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Poppin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Lat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Poppin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Lato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8668</Words>
  <Application>Microsoft Office PowerPoint</Application>
  <PresentationFormat>Personalizar</PresentationFormat>
  <Paragraphs>967</Paragraphs>
  <Slides>63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71" baseType="lpstr">
      <vt:lpstr>Barlow Semi Condensed Medium</vt:lpstr>
      <vt:lpstr>Calibri</vt:lpstr>
      <vt:lpstr>Poppins</vt:lpstr>
      <vt:lpstr>Barlow Condensed</vt:lpstr>
      <vt:lpstr>Lato</vt:lpstr>
      <vt:lpstr>Arial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Gisele O´Dwyer  Cátia Oliveira  Maria Fernanda Coutinho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Coordenação do Cuidado a partir da APS</dc:title>
  <dc:subject>PptxGenJS Presentation</dc:subject>
  <dc:creator>Ministério da Saúde / SAPS</dc:creator>
  <cp:lastModifiedBy>Gisele O'Dwyer de Oliveira</cp:lastModifiedBy>
  <cp:revision>13</cp:revision>
  <dcterms:created xsi:type="dcterms:W3CDTF">2026-06-02T18:14:53Z</dcterms:created>
  <dcterms:modified xsi:type="dcterms:W3CDTF">2026-06-09T11:01:56Z</dcterms:modified>
</cp:coreProperties>
</file>