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Barlow Condensed" panose="00000506000000000000" pitchFamily="2" charset="0"/>
      <p:regular r:id="rId11"/>
      <p:bold r:id="rId12"/>
      <p:italic r:id="rId13"/>
      <p:boldItalic r:id="rId14"/>
    </p:embeddedFont>
    <p:embeddedFont>
      <p:font typeface="Barlow Condensed Medium" panose="00000606000000000000" pitchFamily="2" charset="0"/>
      <p:regular r:id="rId15"/>
      <p:bold r:id="rId16"/>
      <p:italic r:id="rId17"/>
      <p:boldItalic r:id="rId18"/>
    </p:embeddedFont>
    <p:embeddedFont>
      <p:font typeface="Play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PMYwX1PHPQl/ByNBzN4CUOMwl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26FA1F-6481-4F5F-A13C-D9D898F2B054}">
  <a:tblStyle styleId="{0C26FA1F-6481-4F5F-A13C-D9D898F2B0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18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Está na cor correta do subprojeto?</a:t>
            </a:r>
            <a:endParaRPr/>
          </a:p>
        </p:txBody>
      </p:sp>
      <p:sp>
        <p:nvSpPr>
          <p:cNvPr id="72" name="Google Shape;7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ea1abdb80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3ea1abdb8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ba18c6de9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3ba18c6de9f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Está na cor correta do subprojeto?</a:t>
            </a:r>
            <a:endParaRPr/>
          </a:p>
        </p:txBody>
      </p:sp>
      <p:sp>
        <p:nvSpPr>
          <p:cNvPr id="121" name="Google Shape;121;g3ba18c6de9f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5" descr="Padrão do plano de fundo&#10;&#10;O conteúdo gerado por IA pode estar incorreto."/>
          <p:cNvPicPr preferRelativeResize="0"/>
          <p:nvPr/>
        </p:nvPicPr>
        <p:blipFill rotWithShape="1">
          <a:blip r:embed="rId3">
            <a:alphaModFix/>
          </a:blip>
          <a:srcRect l="36872"/>
          <a:stretch/>
        </p:blipFill>
        <p:spPr>
          <a:xfrm>
            <a:off x="9006840" y="0"/>
            <a:ext cx="32452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5"/>
          <p:cNvSpPr txBox="1"/>
          <p:nvPr/>
        </p:nvSpPr>
        <p:spPr>
          <a:xfrm>
            <a:off x="329184" y="2951947"/>
            <a:ext cx="52029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329184" y="365125"/>
            <a:ext cx="8677656" cy="2515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Evidências e Perspectivas para a Gestão Estratégica da Atenção Primária à Saúde</a:t>
            </a:r>
            <a:br>
              <a:rPr lang="pt-BR"/>
            </a:br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55599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1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1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1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1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b="1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b="1"/>
              <a:t>Processos, práticas e relações entre gestores de diferentes níveis na APS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br>
              <a:rPr lang="pt-BR"/>
            </a:b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" descr="Padrão do plano de fundo&#10;&#10;O conteúdo gerado por IA pode estar incorret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36325"/>
            <a:ext cx="13236315" cy="69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 txBox="1"/>
          <p:nvPr/>
        </p:nvSpPr>
        <p:spPr>
          <a:xfrm>
            <a:off x="0" y="1958643"/>
            <a:ext cx="5629468" cy="217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3200" b="1" i="0" u="none" strike="noStrike" cap="none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 Função de Apoio Institucional na Gestão da Atenção Primária à Saúde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800" b="0" i="1" u="none" strike="noStrike" cap="none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Condicionantes, Formação e Perspectivas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800" b="0" i="1" u="none" strike="noStrike" cap="none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na Contemporaneidade</a:t>
            </a:r>
            <a:endParaRPr sz="2000" b="0" i="1" u="none" strike="noStrike" cap="none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76" name="Google Shape;76;p2" descr="Texto&#10;&#10;O conteúdo gerado por IA pode estar incorreto."/>
          <p:cNvPicPr preferRelativeResize="0"/>
          <p:nvPr/>
        </p:nvPicPr>
        <p:blipFill rotWithShape="1">
          <a:blip r:embed="rId4">
            <a:alphaModFix/>
          </a:blip>
          <a:srcRect l="6596" t="7013" b="6384"/>
          <a:stretch/>
        </p:blipFill>
        <p:spPr>
          <a:xfrm>
            <a:off x="3193218" y="5468898"/>
            <a:ext cx="2101272" cy="1171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 descr="Uma imagem contendo Texto&#10;&#10;O conteúdo gerado por IA pode estar incorreto."/>
          <p:cNvPicPr preferRelativeResize="0"/>
          <p:nvPr/>
        </p:nvPicPr>
        <p:blipFill rotWithShape="1">
          <a:blip r:embed="rId5">
            <a:alphaModFix/>
          </a:blip>
          <a:srcRect r="58097"/>
          <a:stretch/>
        </p:blipFill>
        <p:spPr>
          <a:xfrm>
            <a:off x="96775" y="5359923"/>
            <a:ext cx="1159099" cy="146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 descr="Uma imagem contendo Texto&#10;&#10;O conteúdo gerado por IA pode estar incorreto."/>
          <p:cNvPicPr preferRelativeResize="0"/>
          <p:nvPr/>
        </p:nvPicPr>
        <p:blipFill rotWithShape="1">
          <a:blip r:embed="rId5">
            <a:alphaModFix/>
          </a:blip>
          <a:srcRect l="51423"/>
          <a:stretch/>
        </p:blipFill>
        <p:spPr>
          <a:xfrm>
            <a:off x="1552698" y="5359923"/>
            <a:ext cx="1343696" cy="146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3" descr="Padrão do plano de fundo&#10;&#10;O conteúdo gerado por IA pode estar incorreto."/>
          <p:cNvPicPr preferRelativeResize="0"/>
          <p:nvPr/>
        </p:nvPicPr>
        <p:blipFill rotWithShape="1">
          <a:blip r:embed="rId3">
            <a:alphaModFix/>
          </a:blip>
          <a:srcRect l="36872"/>
          <a:stretch/>
        </p:blipFill>
        <p:spPr>
          <a:xfrm>
            <a:off x="8394192" y="0"/>
            <a:ext cx="38578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"/>
          <p:cNvSpPr txBox="1"/>
          <p:nvPr/>
        </p:nvSpPr>
        <p:spPr>
          <a:xfrm>
            <a:off x="329184" y="2951947"/>
            <a:ext cx="52029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329184" y="118873"/>
            <a:ext cx="8677656" cy="60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3600"/>
              <a:t>Equipe de pesquisa</a:t>
            </a:r>
            <a:endParaRPr sz="3600"/>
          </a:p>
        </p:txBody>
      </p:sp>
      <p:sp>
        <p:nvSpPr>
          <p:cNvPr id="86" name="Google Shape;86;p3"/>
          <p:cNvSpPr txBox="1">
            <a:spLocks noGrp="1"/>
          </p:cNvSpPr>
          <p:nvPr>
            <p:ph type="body" idx="1"/>
          </p:nvPr>
        </p:nvSpPr>
        <p:spPr>
          <a:xfrm>
            <a:off x="164592" y="1207008"/>
            <a:ext cx="8229600" cy="553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br>
              <a:rPr lang="pt-BR"/>
            </a:br>
            <a:endParaRPr b="1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1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b="1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1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b="1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br>
              <a:rPr lang="pt-BR"/>
            </a:br>
            <a:endParaRPr/>
          </a:p>
        </p:txBody>
      </p:sp>
      <p:graphicFrame>
        <p:nvGraphicFramePr>
          <p:cNvPr id="87" name="Google Shape;87;p3"/>
          <p:cNvGraphicFramePr/>
          <p:nvPr/>
        </p:nvGraphicFramePr>
        <p:xfrm>
          <a:off x="329184" y="8412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{0C26FA1F-6481-4F5F-A13C-D9D898F2B054}</a:tableStyleId>
              </a:tblPr>
              <a:tblGrid>
                <a:gridCol w="534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Lilian Miranda - Ensp/Fiocruz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0550" marR="20550" marT="4100" marB="29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Coordenadora</a:t>
                      </a:r>
                      <a:endParaRPr/>
                    </a:p>
                  </a:txBody>
                  <a:tcPr marL="20550" marR="20550" marT="4100" marB="29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Juarez P. Furtado - Unifesp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0550" marR="20550" marT="4100" marB="29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Vice coordenador</a:t>
                      </a:r>
                      <a:endParaRPr/>
                    </a:p>
                  </a:txBody>
                  <a:tcPr marL="20550" marR="20550" marT="4100" marB="29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Max Felipe Vianna Gasparini – Ensp/Fiocruz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0550" marR="20550" marT="4100" marB="29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Pesquisador convidado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0550" marR="20550" marT="4100" marB="29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Mariana Vercesi Albuquerque - Ensp/Fiocruz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0550" marR="20550" marT="4100" marB="29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Colaboradora</a:t>
                      </a:r>
                      <a:endParaRPr/>
                    </a:p>
                  </a:txBody>
                  <a:tcPr marL="20550" marR="20550" marT="4100" marB="29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Adelyne Maria Mendes Pereira - Ensp/Fiocruz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0550" marR="20550" marT="4100" marB="29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Colaboradora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0550" marR="20550" marT="4100" marB="29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Adriana Coser Gutierrez - ENSP/Fiocruz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0550" marR="20550" marT="4100" marB="29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Colaboradora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0550" marR="20550" marT="4100" marB="29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Francini Lube Guizardi -Fiocruz - Brasília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0550" marR="20550" marT="4100" marB="29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Colaboradora</a:t>
                      </a:r>
                      <a:endParaRPr/>
                    </a:p>
                  </a:txBody>
                  <a:tcPr marL="20550" marR="20550" marT="4100" marB="29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Liane Beatriz Righi - UFSM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0550" marR="20550" marT="4100" marB="29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Colaboradora</a:t>
                      </a:r>
                      <a:endParaRPr/>
                    </a:p>
                  </a:txBody>
                  <a:tcPr marL="20550" marR="20550" marT="4100" marB="29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Carlos Severo Garcia Jr. - UFSC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0550" marR="20550" marT="4100" marB="29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Colaborador </a:t>
                      </a:r>
                      <a:endParaRPr/>
                    </a:p>
                  </a:txBody>
                  <a:tcPr marL="20550" marR="20550" marT="4100" marB="29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Wagner Yoshizaki Oda - Unifesp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0550" marR="20550" marT="4100" marB="29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Colaborador</a:t>
                      </a:r>
                      <a:endParaRPr/>
                    </a:p>
                  </a:txBody>
                  <a:tcPr marL="20550" marR="20550" marT="4100" marB="29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Denise Scofano Diniz – UniRio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0550" marR="20550" marT="4100" marB="29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Colaboradora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0550" marR="20550" marT="4100" marB="29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Tauan Alisson Cruz dos Santos - Unifesp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0550" marR="20550" marT="4100" marB="29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Apoio técnico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0550" marR="20550" marT="4100" marB="29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/>
              <a:t>Percurso da apresentação</a:t>
            </a:r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694600" cy="46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82"/>
              <a:buNone/>
            </a:pPr>
            <a:endParaRPr sz="2160"/>
          </a:p>
          <a:p>
            <a:pPr marL="457200" lvl="0" indent="-37528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10"/>
              <a:buFont typeface="Noto Sans Symbols"/>
              <a:buChar char="❑"/>
            </a:pPr>
            <a:r>
              <a:rPr lang="pt-BR" sz="2788"/>
              <a:t>Estrutura da pesquisa</a:t>
            </a:r>
            <a:endParaRPr sz="2788"/>
          </a:p>
          <a:p>
            <a:pPr marL="4572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482"/>
              <a:buFont typeface="Noto Sans Symbols"/>
              <a:buNone/>
            </a:pPr>
            <a:endParaRPr sz="2788"/>
          </a:p>
          <a:p>
            <a:pPr marL="457200" lvl="0" indent="-37528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10"/>
              <a:buFont typeface="Noto Sans Symbols"/>
              <a:buChar char="❑"/>
            </a:pPr>
            <a:r>
              <a:rPr lang="pt-BR" sz="2788"/>
              <a:t>Etapas desenvolvidas ou em curso</a:t>
            </a:r>
            <a:endParaRPr sz="2788"/>
          </a:p>
          <a:p>
            <a:pPr marL="4572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482"/>
              <a:buFont typeface="Noto Sans Symbols"/>
              <a:buNone/>
            </a:pPr>
            <a:endParaRPr sz="2788"/>
          </a:p>
          <a:p>
            <a:pPr marL="457200" lvl="0" indent="-37528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10"/>
              <a:buFont typeface="Noto Sans Symbols"/>
              <a:buChar char="❑"/>
            </a:pPr>
            <a:r>
              <a:rPr lang="pt-BR" sz="2788"/>
              <a:t>Formulação do Apoio Institucional, institucionalidade e experiências </a:t>
            </a:r>
            <a:endParaRPr sz="2788"/>
          </a:p>
          <a:p>
            <a:pPr marL="4572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482"/>
              <a:buFont typeface="Noto Sans Symbols"/>
              <a:buNone/>
            </a:pPr>
            <a:endParaRPr sz="2788"/>
          </a:p>
          <a:p>
            <a:pPr marL="457200" lvl="0" indent="-37528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10"/>
              <a:buFont typeface="Noto Sans Symbols"/>
              <a:buChar char="❑"/>
            </a:pPr>
            <a:r>
              <a:rPr lang="pt-BR" sz="2788"/>
              <a:t>Potencialidades do Apoio Institucional, condicionantes ao seu exercício, paradoxos e tensões</a:t>
            </a:r>
            <a:endParaRPr sz="2788"/>
          </a:p>
          <a:p>
            <a:pPr marL="1143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482"/>
              <a:buNone/>
            </a:pPr>
            <a:br>
              <a:rPr lang="pt-BR" sz="2788"/>
            </a:br>
            <a:endParaRPr sz="2788"/>
          </a:p>
        </p:txBody>
      </p:sp>
      <p:pic>
        <p:nvPicPr>
          <p:cNvPr id="94" name="Google Shape;94;p6" descr="Padrão do plano de fundo&#10;&#10;O conteúdo gerado por IA pode estar incorreto."/>
          <p:cNvPicPr preferRelativeResize="0"/>
          <p:nvPr/>
        </p:nvPicPr>
        <p:blipFill rotWithShape="1">
          <a:blip r:embed="rId3">
            <a:alphaModFix/>
          </a:blip>
          <a:srcRect l="36872"/>
          <a:stretch/>
        </p:blipFill>
        <p:spPr>
          <a:xfrm>
            <a:off x="9875520" y="0"/>
            <a:ext cx="237654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" descr="Padrão do plano de fundo&#10;&#10;O conteúdo gerado por IA pode estar incorreto."/>
          <p:cNvPicPr preferRelativeResize="0"/>
          <p:nvPr/>
        </p:nvPicPr>
        <p:blipFill rotWithShape="1">
          <a:blip r:embed="rId3">
            <a:alphaModFix/>
          </a:blip>
          <a:srcRect t="95398" r="15705" b="411"/>
          <a:stretch/>
        </p:blipFill>
        <p:spPr>
          <a:xfrm rot="5400000">
            <a:off x="-3281621" y="3274861"/>
            <a:ext cx="6858003" cy="30827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" descr="Interface gráfica do usuário&#10;&#10;O conteúdo gerado por IA pode estar incorreto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678" y="0"/>
            <a:ext cx="11894322" cy="6864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7" descr="Padrão do plano de fundo&#10;&#10;O conteúdo gerado por IA pode estar incorreto."/>
          <p:cNvPicPr preferRelativeResize="0"/>
          <p:nvPr/>
        </p:nvPicPr>
        <p:blipFill rotWithShape="1">
          <a:blip r:embed="rId3">
            <a:alphaModFix/>
          </a:blip>
          <a:srcRect t="95398" r="15705" b="411"/>
          <a:stretch/>
        </p:blipFill>
        <p:spPr>
          <a:xfrm rot="5400000">
            <a:off x="-3281621" y="3274861"/>
            <a:ext cx="6858003" cy="3082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416" y="146304"/>
            <a:ext cx="10460736" cy="649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ea1abdb809_1_0"/>
          <p:cNvSpPr txBox="1">
            <a:spLocks noGrp="1"/>
          </p:cNvSpPr>
          <p:nvPr>
            <p:ph type="title"/>
          </p:nvPr>
        </p:nvSpPr>
        <p:spPr>
          <a:xfrm>
            <a:off x="479500" y="365125"/>
            <a:ext cx="8940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4000" i="1"/>
              <a:t>Uma consideração final imprescindível</a:t>
            </a:r>
            <a:endParaRPr sz="4000" i="1"/>
          </a:p>
        </p:txBody>
      </p:sp>
      <p:sp>
        <p:nvSpPr>
          <p:cNvPr id="116" name="Google Shape;116;g3ea1abdb809_1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187000" cy="46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None/>
            </a:pPr>
            <a:endParaRPr/>
          </a:p>
          <a:p>
            <a:pPr marL="457200" lvl="0" indent="-3664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7648"/>
              <a:buChar char="❏"/>
            </a:pPr>
            <a:r>
              <a:rPr lang="pt-BR" sz="4474"/>
              <a:t>Espaços de reflexão coletiva</a:t>
            </a:r>
            <a:endParaRPr sz="4474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474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474"/>
          </a:p>
          <a:p>
            <a:pPr marL="457200" lvl="0" indent="-3664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7648"/>
              <a:buChar char="❏"/>
            </a:pPr>
            <a:r>
              <a:rPr lang="pt-BR" sz="4474"/>
              <a:t>Formação permanente</a:t>
            </a:r>
            <a:endParaRPr sz="4474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474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474"/>
          </a:p>
          <a:p>
            <a:pPr marL="457200" lvl="0" indent="-3664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7648"/>
              <a:buChar char="❏"/>
            </a:pPr>
            <a:r>
              <a:rPr lang="pt-BR" sz="4474"/>
              <a:t>Risco de predomínio das dimensões administrativas e burocrática sobre a dimensão política</a:t>
            </a:r>
            <a:endParaRPr sz="4474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br>
              <a:rPr lang="pt-BR"/>
            </a:br>
            <a:endParaRPr/>
          </a:p>
        </p:txBody>
      </p:sp>
      <p:pic>
        <p:nvPicPr>
          <p:cNvPr id="117" name="Google Shape;117;g3ea1abdb809_1_0" descr="Padrão do plano de fundo&#10;&#10;O conteúdo gerado por IA pode estar incorreto."/>
          <p:cNvPicPr preferRelativeResize="0"/>
          <p:nvPr/>
        </p:nvPicPr>
        <p:blipFill rotWithShape="1">
          <a:blip r:embed="rId3">
            <a:alphaModFix/>
          </a:blip>
          <a:srcRect l="36873"/>
          <a:stretch/>
        </p:blipFill>
        <p:spPr>
          <a:xfrm>
            <a:off x="9875520" y="0"/>
            <a:ext cx="237654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3ba18c6de9f_0_29" descr="Padrão do plano de fundo&#10;&#10;O conteúdo gerado por IA pode estar incorreto."/>
          <p:cNvPicPr preferRelativeResize="0"/>
          <p:nvPr/>
        </p:nvPicPr>
        <p:blipFill rotWithShape="1">
          <a:blip r:embed="rId3">
            <a:alphaModFix/>
          </a:blip>
          <a:srcRect t="-1151" r="39895"/>
          <a:stretch/>
        </p:blipFill>
        <p:spPr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ba18c6de9f_0_29"/>
          <p:cNvSpPr txBox="1"/>
          <p:nvPr/>
        </p:nvSpPr>
        <p:spPr>
          <a:xfrm>
            <a:off x="96775" y="2502450"/>
            <a:ext cx="5394000" cy="18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 Função de Apoio Institucional na Gestão da Atenção Primária à Saúde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1" u="none" strike="noStrike" cap="none">
                <a:solidFill>
                  <a:srgbClr val="A3050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Condicionantes, Formação e Perspectivas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1" u="none" strike="noStrike" cap="none">
                <a:solidFill>
                  <a:srgbClr val="A3050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na Contemporaneidade</a:t>
            </a:r>
            <a:endParaRPr sz="1800" b="1" i="1" u="none" strike="noStrike" cap="none">
              <a:solidFill>
                <a:srgbClr val="A3050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5" name="Google Shape;125;g3ba18c6de9f_0_29"/>
          <p:cNvSpPr/>
          <p:nvPr/>
        </p:nvSpPr>
        <p:spPr>
          <a:xfrm>
            <a:off x="3411786" y="1891187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Widescreen</PresentationFormat>
  <Paragraphs>74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Barlow Condensed Medium</vt:lpstr>
      <vt:lpstr>Barlow Condensed</vt:lpstr>
      <vt:lpstr>Noto Sans Symbols</vt:lpstr>
      <vt:lpstr>Arial</vt:lpstr>
      <vt:lpstr>Play</vt:lpstr>
      <vt:lpstr>Times New Roman</vt:lpstr>
      <vt:lpstr>Tema do Office</vt:lpstr>
      <vt:lpstr>Evidências e Perspectivas para a Gestão Estratégica da Atenção Primária à Saúde </vt:lpstr>
      <vt:lpstr>Apresentação do PowerPoint</vt:lpstr>
      <vt:lpstr>Equipe de pesquisa</vt:lpstr>
      <vt:lpstr>Percurso da apresentação</vt:lpstr>
      <vt:lpstr>Apresentação do PowerPoint</vt:lpstr>
      <vt:lpstr>Apresentação do PowerPoint</vt:lpstr>
      <vt:lpstr>Uma consideração final imprescindível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Carlos Fernando Reis da Costa</dc:creator>
  <cp:lastModifiedBy>Lilian Miranda</cp:lastModifiedBy>
  <cp:revision>1</cp:revision>
  <dcterms:created xsi:type="dcterms:W3CDTF">2025-05-19T19:17:55Z</dcterms:created>
  <dcterms:modified xsi:type="dcterms:W3CDTF">2026-06-07T23:50:25Z</dcterms:modified>
</cp:coreProperties>
</file>